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sldIdLst>
    <p:sldId id="286" r:id="rId2"/>
    <p:sldId id="341" r:id="rId3"/>
    <p:sldId id="342" r:id="rId4"/>
    <p:sldId id="314" r:id="rId5"/>
    <p:sldId id="318" r:id="rId6"/>
    <p:sldId id="292" r:id="rId7"/>
    <p:sldId id="270" r:id="rId8"/>
    <p:sldId id="258" r:id="rId9"/>
    <p:sldId id="355" r:id="rId10"/>
    <p:sldId id="289" r:id="rId11"/>
    <p:sldId id="305" r:id="rId12"/>
    <p:sldId id="338" r:id="rId13"/>
    <p:sldId id="340" r:id="rId14"/>
    <p:sldId id="316" r:id="rId15"/>
    <p:sldId id="260" r:id="rId16"/>
    <p:sldId id="311" r:id="rId17"/>
    <p:sldId id="261" r:id="rId18"/>
    <p:sldId id="299" r:id="rId19"/>
    <p:sldId id="284" r:id="rId20"/>
    <p:sldId id="357" r:id="rId21"/>
    <p:sldId id="281" r:id="rId22"/>
    <p:sldId id="312" r:id="rId23"/>
    <p:sldId id="297" r:id="rId24"/>
    <p:sldId id="348" r:id="rId25"/>
    <p:sldId id="347" r:id="rId26"/>
    <p:sldId id="349" r:id="rId27"/>
    <p:sldId id="336" r:id="rId28"/>
    <p:sldId id="354" r:id="rId29"/>
    <p:sldId id="353" r:id="rId30"/>
    <p:sldId id="351" r:id="rId31"/>
    <p:sldId id="346" r:id="rId32"/>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Черноусова Татьяна" initials="ЧТ" lastIdx="2" clrIdx="0">
    <p:extLst>
      <p:ext uri="{19B8F6BF-5375-455C-9EA6-DF929625EA0E}">
        <p15:presenceInfo xmlns:p15="http://schemas.microsoft.com/office/powerpoint/2012/main" userId="f7f55c9eea85067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391"/>
    <a:srgbClr val="4193D7"/>
    <a:srgbClr val="11B15B"/>
    <a:srgbClr val="FF0066"/>
    <a:srgbClr val="FF6600"/>
    <a:srgbClr val="09397A"/>
    <a:srgbClr val="61E8D9"/>
    <a:srgbClr val="24C5B0"/>
    <a:srgbClr val="FDFDFD"/>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92" autoAdjust="0"/>
    <p:restoredTop sz="79517" autoAdjust="0"/>
  </p:normalViewPr>
  <p:slideViewPr>
    <p:cSldViewPr snapToGrid="0">
      <p:cViewPr varScale="1">
        <p:scale>
          <a:sx n="92" d="100"/>
          <a:sy n="92" d="100"/>
        </p:scale>
        <p:origin x="1158" y="12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Excel7.xlsx"/></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file:///G:\&#1050;&#1086;&#1083;&#1083;&#1077;&#1075;&#1080;&#1103;%202023\&#1054;&#1056;&#1057;&#1048;&#1041;&#1048;\&#1089;&#1090;&#1089;&#1072;&#1090;&#1080;&#1089;&#1090;&#1080;&#1082;&#1072;%20&#1087;&#1086;%20&#1089;&#1077;&#1088;&#1090;&#1080;&#1092;&#1080;&#1082;&#1072;&#1090;&#1072;&#1084;.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areaChart>
        <c:grouping val="standard"/>
        <c:varyColors val="0"/>
        <c:ser>
          <c:idx val="0"/>
          <c:order val="0"/>
          <c:tx>
            <c:strRef>
              <c:f>Лист1!$A$2</c:f>
              <c:strCache>
                <c:ptCount val="1"/>
                <c:pt idx="0">
                  <c:v>Поступления, перечисленные в порядке распределения</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dLbls>
            <c:dLbl>
              <c:idx val="0"/>
              <c:layout>
                <c:manualLayout>
                  <c:x val="1.3949038805925544E-2"/>
                  <c:y val="-0.1932371586079440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729000131839935E-2"/>
                  <c:y val="-0.2073917665372138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5674476457699069E-2"/>
                  <c:y val="-0.21977963637049394"/>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5432121345041301E-2"/>
                  <c:y val="-0.2452367355255179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1044824488668848E-2"/>
                  <c:y val="-0.25487128988074559"/>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4151725196386249E-3"/>
                  <c:y val="-0.25487128988074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2.4881480255841801E-3"/>
                  <c:y val="-0.27170931449577967"/>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6859390606863813E-2"/>
                  <c:y val="-0.3009518124695346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2.448891789609612E-2"/>
                  <c:y val="-0.35074988490272174"/>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1391157260450183E-2"/>
                  <c:y val="-0.36300021195117665"/>
                </c:manualLayout>
              </c:layout>
              <c:spPr>
                <a:noFill/>
                <a:ln>
                  <a:noFill/>
                </a:ln>
                <a:effectLst/>
              </c:spPr>
              <c:txPr>
                <a:bodyPr rot="0" spcFirstLastPara="1" vertOverflow="ellipsis" vert="horz" wrap="square" lIns="38100" tIns="19050" rIns="38100" bIns="19050" anchor="ctr" anchorCtr="0">
                  <a:spAutoFit/>
                </a:bodyPr>
                <a:lstStyle/>
                <a:p>
                  <a:pPr algn="ctr" rtl="0">
                    <a:defRPr lang="en-US" sz="1400" b="1" i="0" u="none" strike="noStrike" kern="1200" baseline="0">
                      <a:solidFill>
                        <a:prstClr val="black">
                          <a:lumMod val="75000"/>
                          <a:lumOff val="25000"/>
                        </a:prst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6.4002537255441741E-3"/>
                  <c:y val="-0.364600413626029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3.5171999750329093E-2"/>
                  <c:y val="-0.4006578275783327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3.9066803622469573E-2"/>
                  <c:y val="-0.45515367280231844"/>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FF0000"/>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Лист1!$B$1:$N$1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Лист1!$B$2:$N$2</c:f>
              <c:numCache>
                <c:formatCode>General</c:formatCode>
                <c:ptCount val="13"/>
                <c:pt idx="0">
                  <c:v>128.9</c:v>
                </c:pt>
                <c:pt idx="1">
                  <c:v>178.9</c:v>
                </c:pt>
                <c:pt idx="2">
                  <c:v>206.3</c:v>
                </c:pt>
                <c:pt idx="3">
                  <c:v>221.4</c:v>
                </c:pt>
                <c:pt idx="4">
                  <c:v>235.6</c:v>
                </c:pt>
                <c:pt idx="5">
                  <c:v>246.6</c:v>
                </c:pt>
                <c:pt idx="6">
                  <c:v>241.5</c:v>
                </c:pt>
                <c:pt idx="7">
                  <c:v>275.5</c:v>
                </c:pt>
                <c:pt idx="8">
                  <c:v>355.9</c:v>
                </c:pt>
                <c:pt idx="9">
                  <c:v>361.3</c:v>
                </c:pt>
                <c:pt idx="10">
                  <c:v>298.5</c:v>
                </c:pt>
                <c:pt idx="11">
                  <c:v>397.8</c:v>
                </c:pt>
                <c:pt idx="12">
                  <c:v>474.5</c:v>
                </c:pt>
              </c:numCache>
            </c:numRef>
          </c:val>
        </c:ser>
        <c:ser>
          <c:idx val="1"/>
          <c:order val="1"/>
          <c:tx>
            <c:strRef>
              <c:f>Лист1!$A$3</c:f>
              <c:strCache>
                <c:ptCount val="1"/>
                <c:pt idx="0">
                  <c:v>в бюджеты бюджетной системы Российской Федерации</c:v>
                </c:pt>
              </c:strCache>
            </c:strRef>
          </c:tx>
          <c:spPr>
            <a:pattFill prst="ltUpDiag">
              <a:fgClr>
                <a:schemeClr val="accent3">
                  <a:tint val="77000"/>
                </a:schemeClr>
              </a:fgClr>
              <a:bgClr>
                <a:schemeClr val="accent3">
                  <a:tint val="77000"/>
                  <a:lumMod val="20000"/>
                  <a:lumOff val="80000"/>
                </a:schemeClr>
              </a:bgClr>
            </a:pattFill>
            <a:ln>
              <a:noFill/>
            </a:ln>
            <a:effectLst>
              <a:innerShdw blurRad="114300">
                <a:schemeClr val="accent3">
                  <a:tint val="77000"/>
                </a:schemeClr>
              </a:innerShdw>
            </a:effectLst>
          </c:spPr>
          <c:cat>
            <c:strRef>
              <c:f>Лист1!$B$1:$N$1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Лист1!$B$3:$N$3</c:f>
              <c:numCache>
                <c:formatCode>General</c:formatCode>
                <c:ptCount val="13"/>
              </c:numCache>
            </c:numRef>
          </c:val>
        </c:ser>
        <c:dLbls>
          <c:showLegendKey val="0"/>
          <c:showVal val="0"/>
          <c:showCatName val="0"/>
          <c:showSerName val="0"/>
          <c:showPercent val="0"/>
          <c:showBubbleSize val="0"/>
        </c:dLbls>
        <c:axId val="473040000"/>
        <c:axId val="473036472"/>
      </c:areaChart>
      <c:catAx>
        <c:axId val="473040000"/>
        <c:scaling>
          <c:orientation val="minMax"/>
        </c:scaling>
        <c:delete val="0"/>
        <c:axPos val="b"/>
        <c:numFmt formatCode="General" sourceLinked="0"/>
        <c:majorTickMark val="out"/>
        <c:minorTickMark val="out"/>
        <c:tickLblPos val="nextTo"/>
        <c:spPr>
          <a:noFill/>
          <a:ln>
            <a:noFill/>
          </a:ln>
          <a:effectLst/>
        </c:spPr>
        <c:txPr>
          <a:bodyPr rot="-60000000" spcFirstLastPara="1" vertOverflow="ellipsis" vert="horz" wrap="square" anchor="ctr" anchorCtr="1"/>
          <a:lstStyle/>
          <a:p>
            <a:pPr>
              <a:defRPr sz="900" b="0" i="0" u="none" strike="noStrike" kern="1200" cap="all" spc="120" normalizeH="0" baseline="0">
                <a:solidFill>
                  <a:schemeClr val="tx1"/>
                </a:solidFill>
                <a:latin typeface="+mn-lt"/>
                <a:ea typeface="+mn-ea"/>
                <a:cs typeface="+mn-cs"/>
              </a:defRPr>
            </a:pPr>
            <a:endParaRPr lang="ru-RU"/>
          </a:p>
        </c:txPr>
        <c:crossAx val="473036472"/>
        <c:crosses val="autoZero"/>
        <c:auto val="1"/>
        <c:lblAlgn val="ctr"/>
        <c:lblOffset val="100"/>
        <c:noMultiLvlLbl val="0"/>
      </c:catAx>
      <c:valAx>
        <c:axId val="47303647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ru-RU"/>
          </a:p>
        </c:txPr>
        <c:crossAx val="473040000"/>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748625290518595E-4"/>
          <c:y val="0.16340766394368539"/>
          <c:w val="0.9682151589242054"/>
          <c:h val="0.83313922040236099"/>
        </c:manualLayout>
      </c:layout>
      <c:barChart>
        <c:barDir val="col"/>
        <c:grouping val="percentStacked"/>
        <c:varyColors val="0"/>
        <c:ser>
          <c:idx val="0"/>
          <c:order val="0"/>
          <c:tx>
            <c:strRef>
              <c:f>Лист1!$B$1</c:f>
              <c:strCache>
                <c:ptCount val="1"/>
                <c:pt idx="0">
                  <c:v>Федеральный бюджет</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invertIfNegative val="0"/>
          <c:dLbls>
            <c:delete val="1"/>
          </c:dLbls>
          <c:cat>
            <c:strRef>
              <c:f>Лист1!$A$2</c:f>
              <c:strCache>
                <c:ptCount val="1"/>
                <c:pt idx="0">
                  <c:v>распределение</c:v>
                </c:pt>
              </c:strCache>
            </c:strRef>
          </c:cat>
          <c:val>
            <c:numRef>
              <c:f>Лист1!$B$2</c:f>
              <c:numCache>
                <c:formatCode>General</c:formatCode>
                <c:ptCount val="1"/>
                <c:pt idx="0">
                  <c:v>251.6</c:v>
                </c:pt>
              </c:numCache>
            </c:numRef>
          </c:val>
        </c:ser>
        <c:ser>
          <c:idx val="1"/>
          <c:order val="1"/>
          <c:tx>
            <c:strRef>
              <c:f>Лист1!$C$1</c:f>
              <c:strCache>
                <c:ptCount val="1"/>
                <c:pt idx="0">
                  <c:v>Областной бюджет</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invertIfNegative val="0"/>
          <c:dLbls>
            <c:delete val="1"/>
          </c:dLbls>
          <c:cat>
            <c:strRef>
              <c:f>Лист1!$A$2</c:f>
              <c:strCache>
                <c:ptCount val="1"/>
                <c:pt idx="0">
                  <c:v>распределение</c:v>
                </c:pt>
              </c:strCache>
            </c:strRef>
          </c:cat>
          <c:val>
            <c:numRef>
              <c:f>Лист1!$C$2</c:f>
              <c:numCache>
                <c:formatCode>General</c:formatCode>
                <c:ptCount val="1"/>
                <c:pt idx="0">
                  <c:v>74.400000000000006</c:v>
                </c:pt>
              </c:numCache>
            </c:numRef>
          </c:val>
        </c:ser>
        <c:ser>
          <c:idx val="2"/>
          <c:order val="2"/>
          <c:tx>
            <c:strRef>
              <c:f>Лист1!$D$1</c:f>
              <c:strCache>
                <c:ptCount val="1"/>
                <c:pt idx="0">
                  <c:v>Местные бюджеты</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invertIfNegative val="0"/>
          <c:dLbls>
            <c:delete val="1"/>
          </c:dLbls>
          <c:cat>
            <c:strRef>
              <c:f>Лист1!$A$2</c:f>
              <c:strCache>
                <c:ptCount val="1"/>
                <c:pt idx="0">
                  <c:v>распределение</c:v>
                </c:pt>
              </c:strCache>
            </c:strRef>
          </c:cat>
          <c:val>
            <c:numRef>
              <c:f>Лист1!$D$2</c:f>
              <c:numCache>
                <c:formatCode>General</c:formatCode>
                <c:ptCount val="1"/>
                <c:pt idx="0">
                  <c:v>48.9</c:v>
                </c:pt>
              </c:numCache>
            </c:numRef>
          </c:val>
        </c:ser>
        <c:ser>
          <c:idx val="3"/>
          <c:order val="3"/>
          <c:tx>
            <c:strRef>
              <c:f>Лист1!$E$1</c:f>
              <c:strCache>
                <c:ptCount val="1"/>
                <c:pt idx="0">
                  <c:v>государственные внебюджетные фонды</c:v>
                </c:pt>
              </c:strCache>
            </c:strRef>
          </c:tx>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c:spPr>
          <c:invertIfNegative val="0"/>
          <c:dLbls>
            <c:delete val="1"/>
          </c:dLbls>
          <c:cat>
            <c:strRef>
              <c:f>Лист1!$A$2</c:f>
              <c:strCache>
                <c:ptCount val="1"/>
                <c:pt idx="0">
                  <c:v>распределение</c:v>
                </c:pt>
              </c:strCache>
            </c:strRef>
          </c:cat>
          <c:val>
            <c:numRef>
              <c:f>Лист1!$E$2</c:f>
              <c:numCache>
                <c:formatCode>General</c:formatCode>
                <c:ptCount val="1"/>
                <c:pt idx="0">
                  <c:v>82</c:v>
                </c:pt>
              </c:numCache>
            </c:numRef>
          </c:val>
        </c:ser>
        <c:dLbls>
          <c:dLblPos val="ctr"/>
          <c:showLegendKey val="0"/>
          <c:showVal val="1"/>
          <c:showCatName val="0"/>
          <c:showSerName val="0"/>
          <c:showPercent val="0"/>
          <c:showBubbleSize val="0"/>
        </c:dLbls>
        <c:gapWidth val="150"/>
        <c:overlap val="100"/>
        <c:axId val="473041960"/>
        <c:axId val="473036080"/>
      </c:barChart>
      <c:catAx>
        <c:axId val="473041960"/>
        <c:scaling>
          <c:orientation val="minMax"/>
        </c:scaling>
        <c:delete val="1"/>
        <c:axPos val="b"/>
        <c:numFmt formatCode="General" sourceLinked="1"/>
        <c:majorTickMark val="none"/>
        <c:minorTickMark val="none"/>
        <c:tickLblPos val="nextTo"/>
        <c:crossAx val="473036080"/>
        <c:crosses val="autoZero"/>
        <c:auto val="1"/>
        <c:lblAlgn val="ctr"/>
        <c:lblOffset val="100"/>
        <c:noMultiLvlLbl val="0"/>
      </c:catAx>
      <c:valAx>
        <c:axId val="473036080"/>
        <c:scaling>
          <c:orientation val="minMax"/>
        </c:scaling>
        <c:delete val="1"/>
        <c:axPos val="l"/>
        <c:numFmt formatCode="0%" sourceLinked="1"/>
        <c:majorTickMark val="none"/>
        <c:minorTickMark val="none"/>
        <c:tickLblPos val="nextTo"/>
        <c:crossAx val="473041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621558702321211"/>
          <c:w val="0.95403341938220187"/>
          <c:h val="0.75284526424738762"/>
        </c:manualLayout>
      </c:layout>
      <c:barChart>
        <c:barDir val="col"/>
        <c:grouping val="clustered"/>
        <c:varyColors val="0"/>
        <c:ser>
          <c:idx val="0"/>
          <c:order val="0"/>
          <c:tx>
            <c:strRef>
              <c:f>Лист1!$B$1</c:f>
              <c:strCache>
                <c:ptCount val="1"/>
                <c:pt idx="0">
                  <c:v>2021</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invertIfNegative val="0"/>
          <c:cat>
            <c:strRef>
              <c:f>Лист1!$A$2:$A$4</c:f>
              <c:strCache>
                <c:ptCount val="3"/>
                <c:pt idx="0">
                  <c:v>ФБ</c:v>
                </c:pt>
                <c:pt idx="1">
                  <c:v>ГВФ</c:v>
                </c:pt>
                <c:pt idx="2">
                  <c:v>АУ, БУ</c:v>
                </c:pt>
              </c:strCache>
            </c:strRef>
          </c:cat>
          <c:val>
            <c:numRef>
              <c:f>Лист1!$B$2:$B$4</c:f>
              <c:numCache>
                <c:formatCode>General</c:formatCode>
                <c:ptCount val="3"/>
                <c:pt idx="0">
                  <c:v>44989</c:v>
                </c:pt>
                <c:pt idx="1">
                  <c:v>75203</c:v>
                </c:pt>
                <c:pt idx="2">
                  <c:v>46982</c:v>
                </c:pt>
              </c:numCache>
            </c:numRef>
          </c:val>
        </c:ser>
        <c:ser>
          <c:idx val="1"/>
          <c:order val="1"/>
          <c:tx>
            <c:strRef>
              <c:f>Лист1!$C$1</c:f>
              <c:strCache>
                <c:ptCount val="1"/>
                <c:pt idx="0">
                  <c:v>2022</c:v>
                </c:pt>
              </c:strCache>
            </c:strRef>
          </c:tx>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invertIfNegative val="0"/>
          <c:cat>
            <c:strRef>
              <c:f>Лист1!$A$2:$A$4</c:f>
              <c:strCache>
                <c:ptCount val="3"/>
                <c:pt idx="0">
                  <c:v>ФБ</c:v>
                </c:pt>
                <c:pt idx="1">
                  <c:v>ГВФ</c:v>
                </c:pt>
                <c:pt idx="2">
                  <c:v>АУ, БУ</c:v>
                </c:pt>
              </c:strCache>
            </c:strRef>
          </c:cat>
          <c:val>
            <c:numRef>
              <c:f>Лист1!$C$2:$C$4</c:f>
              <c:numCache>
                <c:formatCode>General</c:formatCode>
                <c:ptCount val="3"/>
                <c:pt idx="0">
                  <c:v>43615</c:v>
                </c:pt>
                <c:pt idx="1">
                  <c:v>85746</c:v>
                </c:pt>
                <c:pt idx="2">
                  <c:v>48004</c:v>
                </c:pt>
              </c:numCache>
            </c:numRef>
          </c:val>
        </c:ser>
        <c:dLbls>
          <c:showLegendKey val="0"/>
          <c:showVal val="0"/>
          <c:showCatName val="0"/>
          <c:showSerName val="0"/>
          <c:showPercent val="0"/>
          <c:showBubbleSize val="0"/>
        </c:dLbls>
        <c:gapWidth val="164"/>
        <c:overlap val="-22"/>
        <c:axId val="473042352"/>
        <c:axId val="473040392"/>
      </c:barChart>
      <c:catAx>
        <c:axId val="47304235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rgbClr val="1B5391"/>
                </a:solidFill>
                <a:latin typeface="+mn-lt"/>
                <a:ea typeface="+mn-ea"/>
                <a:cs typeface="+mn-cs"/>
              </a:defRPr>
            </a:pPr>
            <a:endParaRPr lang="ru-RU"/>
          </a:p>
        </c:txPr>
        <c:crossAx val="473040392"/>
        <c:crosses val="autoZero"/>
        <c:auto val="1"/>
        <c:lblAlgn val="ctr"/>
        <c:lblOffset val="100"/>
        <c:noMultiLvlLbl val="0"/>
      </c:catAx>
      <c:valAx>
        <c:axId val="473040392"/>
        <c:scaling>
          <c:orientation val="minMax"/>
        </c:scaling>
        <c:delete val="1"/>
        <c:axPos val="l"/>
        <c:numFmt formatCode="General" sourceLinked="1"/>
        <c:majorTickMark val="none"/>
        <c:minorTickMark val="none"/>
        <c:tickLblPos val="nextTo"/>
        <c:crossAx val="473042352"/>
        <c:crosses val="autoZero"/>
        <c:crossBetween val="between"/>
      </c:valAx>
      <c:spPr>
        <a:noFill/>
        <a:ln>
          <a:noFill/>
        </a:ln>
        <a:effectLst/>
      </c:spPr>
    </c:plotArea>
    <c:legend>
      <c:legendPos val="t"/>
      <c:layout>
        <c:manualLayout>
          <c:xMode val="edge"/>
          <c:yMode val="edge"/>
          <c:x val="3.8148313459176034E-2"/>
          <c:y val="3.2894725481860246E-2"/>
          <c:w val="0.50164658740913826"/>
          <c:h val="9.796998964981708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sz="2400"/>
      </a:pPr>
      <a:endParaRPr lang="ru-RU"/>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476074663862129E-2"/>
          <c:y val="1.7667328379989456E-2"/>
          <c:w val="0.95972515082167031"/>
          <c:h val="0.87768167289925236"/>
        </c:manualLayout>
      </c:layout>
      <c:barChart>
        <c:barDir val="col"/>
        <c:grouping val="percentStacked"/>
        <c:varyColors val="0"/>
        <c:ser>
          <c:idx val="0"/>
          <c:order val="0"/>
          <c:tx>
            <c:strRef>
              <c:f>Лист1!$A$1</c:f>
              <c:strCache>
                <c:ptCount val="1"/>
                <c:pt idx="0">
                  <c:v>Целевые МБТ</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invertIfNegative val="0"/>
          <c:val>
            <c:numRef>
              <c:f>Лист1!$A$2</c:f>
              <c:numCache>
                <c:formatCode>General</c:formatCode>
                <c:ptCount val="1"/>
                <c:pt idx="0">
                  <c:v>19235.93</c:v>
                </c:pt>
              </c:numCache>
            </c:numRef>
          </c:val>
        </c:ser>
        <c:ser>
          <c:idx val="1"/>
          <c:order val="1"/>
          <c:tx>
            <c:strRef>
              <c:f>Лист1!$B$1</c:f>
              <c:strCache>
                <c:ptCount val="1"/>
                <c:pt idx="0">
                  <c:v>Субсидии</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invertIfNegative val="0"/>
          <c:val>
            <c:numRef>
              <c:f>Лист1!$B$2</c:f>
              <c:numCache>
                <c:formatCode>General</c:formatCode>
                <c:ptCount val="1"/>
                <c:pt idx="0">
                  <c:v>12124.7</c:v>
                </c:pt>
              </c:numCache>
            </c:numRef>
          </c:val>
        </c:ser>
        <c:ser>
          <c:idx val="2"/>
          <c:order val="2"/>
          <c:tx>
            <c:strRef>
              <c:f>Лист1!$C$1</c:f>
              <c:strCache>
                <c:ptCount val="1"/>
                <c:pt idx="0">
                  <c:v>Субвенции</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invertIfNegative val="0"/>
          <c:val>
            <c:numRef>
              <c:f>Лист1!$C$2</c:f>
              <c:numCache>
                <c:formatCode>General</c:formatCode>
                <c:ptCount val="1"/>
                <c:pt idx="0">
                  <c:v>3264.34</c:v>
                </c:pt>
              </c:numCache>
            </c:numRef>
          </c:val>
        </c:ser>
        <c:ser>
          <c:idx val="3"/>
          <c:order val="3"/>
          <c:tx>
            <c:strRef>
              <c:f>Лист1!$D$1</c:f>
              <c:strCache>
                <c:ptCount val="1"/>
                <c:pt idx="0">
                  <c:v>Иные МБТ</c:v>
                </c:pt>
              </c:strCache>
            </c:strRef>
          </c:tx>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c:spPr>
          <c:invertIfNegative val="0"/>
          <c:val>
            <c:numRef>
              <c:f>Лист1!$D$2</c:f>
              <c:numCache>
                <c:formatCode>General</c:formatCode>
                <c:ptCount val="1"/>
                <c:pt idx="0">
                  <c:v>3846.89</c:v>
                </c:pt>
              </c:numCache>
            </c:numRef>
          </c:val>
        </c:ser>
        <c:ser>
          <c:idx val="4"/>
          <c:order val="4"/>
          <c:tx>
            <c:strRef>
              <c:f>Лист1!$E$1</c:f>
              <c:strCache>
                <c:ptCount val="1"/>
                <c:pt idx="0">
                  <c:v>Дотации</c:v>
                </c:pt>
              </c:strCache>
            </c:strRef>
          </c:tx>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c:spPr>
          <c:invertIfNegative val="0"/>
          <c:val>
            <c:numRef>
              <c:f>Лист1!$E$2</c:f>
              <c:numCache>
                <c:formatCode>General</c:formatCode>
                <c:ptCount val="1"/>
                <c:pt idx="0">
                  <c:v>8613.91</c:v>
                </c:pt>
              </c:numCache>
            </c:numRef>
          </c:val>
        </c:ser>
        <c:dLbls>
          <c:showLegendKey val="0"/>
          <c:showVal val="0"/>
          <c:showCatName val="0"/>
          <c:showSerName val="0"/>
          <c:showPercent val="0"/>
          <c:showBubbleSize val="0"/>
        </c:dLbls>
        <c:gapWidth val="150"/>
        <c:overlap val="100"/>
        <c:axId val="473037256"/>
        <c:axId val="473037648"/>
      </c:barChart>
      <c:catAx>
        <c:axId val="473037256"/>
        <c:scaling>
          <c:orientation val="minMax"/>
        </c:scaling>
        <c:delete val="1"/>
        <c:axPos val="b"/>
        <c:numFmt formatCode="General" sourceLinked="1"/>
        <c:majorTickMark val="none"/>
        <c:minorTickMark val="none"/>
        <c:tickLblPos val="nextTo"/>
        <c:crossAx val="473037648"/>
        <c:crosses val="autoZero"/>
        <c:auto val="1"/>
        <c:lblAlgn val="ctr"/>
        <c:lblOffset val="100"/>
        <c:noMultiLvlLbl val="0"/>
      </c:catAx>
      <c:valAx>
        <c:axId val="473037648"/>
        <c:scaling>
          <c:orientation val="minMax"/>
        </c:scaling>
        <c:delete val="1"/>
        <c:axPos val="l"/>
        <c:numFmt formatCode="0%" sourceLinked="1"/>
        <c:majorTickMark val="none"/>
        <c:minorTickMark val="none"/>
        <c:tickLblPos val="nextTo"/>
        <c:crossAx val="473037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86401781076541"/>
          <c:y val="0.18129465267050146"/>
          <c:w val="0.54313598218923453"/>
          <c:h val="0.81870534732949851"/>
        </c:manualLayout>
      </c:layout>
      <c:pieChart>
        <c:varyColors val="1"/>
        <c:ser>
          <c:idx val="0"/>
          <c:order val="0"/>
          <c:tx>
            <c:strRef>
              <c:f>Лист1!$B$1</c:f>
              <c:strCache>
                <c:ptCount val="1"/>
                <c:pt idx="0">
                  <c:v>Доходы в млн.руб.</c:v>
                </c:pt>
              </c:strCache>
            </c:strRef>
          </c:tx>
          <c:spPr>
            <a:ln w="25400">
              <a:solidFill>
                <a:srgbClr val="1B5391"/>
              </a:solidFill>
            </a:ln>
          </c:spPr>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5400" cap="flat" cmpd="sng" algn="ctr">
                <a:solidFill>
                  <a:srgbClr val="1B5391"/>
                </a:solidFill>
                <a:round/>
              </a:ln>
              <a:effectLst>
                <a:outerShdw blurRad="40000" dist="20000" dir="5400000" rotWithShape="0">
                  <a:srgbClr val="000000">
                    <a:alpha val="38000"/>
                  </a:srgbClr>
                </a:outerShdw>
              </a:effectLst>
            </c:spPr>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25400" cap="flat" cmpd="sng" algn="ctr">
                <a:solidFill>
                  <a:srgbClr val="1B5391"/>
                </a:solidFill>
                <a:round/>
              </a:ln>
              <a:effectLst>
                <a:outerShdw blurRad="40000" dist="20000" dir="5400000" rotWithShape="0">
                  <a:srgbClr val="000000">
                    <a:alpha val="38000"/>
                  </a:srgbClr>
                </a:outerShdw>
              </a:effectLst>
            </c:spPr>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25400" cap="flat" cmpd="sng" algn="ctr">
                <a:solidFill>
                  <a:srgbClr val="1B5391"/>
                </a:solidFill>
                <a:round/>
              </a:ln>
              <a:effectLst>
                <a:outerShdw blurRad="40000" dist="20000" dir="5400000" rotWithShape="0">
                  <a:srgbClr val="000000">
                    <a:alpha val="38000"/>
                  </a:srgbClr>
                </a:outerShdw>
              </a:effectLst>
            </c:spPr>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25400" cap="flat" cmpd="sng" algn="ctr">
                <a:solidFill>
                  <a:srgbClr val="1B5391"/>
                </a:solidFill>
                <a:round/>
              </a:ln>
              <a:effectLst>
                <a:outerShdw blurRad="40000" dist="20000" dir="5400000" rotWithShape="0">
                  <a:srgbClr val="000000">
                    <a:alpha val="38000"/>
                  </a:srgbClr>
                </a:outerShdw>
              </a:effectLst>
            </c:spPr>
          </c:dPt>
          <c:dLbls>
            <c:dLbl>
              <c:idx val="0"/>
              <c:layout>
                <c:manualLayout>
                  <c:x val="0.26322567761455934"/>
                  <c:y val="-0.26607032724454882"/>
                </c:manualLayout>
              </c:layout>
              <c:tx>
                <c:rich>
                  <a:bodyPr/>
                  <a:lstStyle/>
                  <a:p>
                    <a:endParaRPr lang="en-US" baseline="0" dirty="0" smtClean="0"/>
                  </a:p>
                  <a:p>
                    <a:r>
                      <a:rPr lang="en-US" baseline="0" dirty="0" smtClean="0"/>
                      <a:t>70,8 %</a:t>
                    </a:r>
                    <a:endParaRPr lang="en-US" dirty="0"/>
                  </a:p>
                </c:rich>
              </c:tx>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6.1968893716321111E-2"/>
                  <c:y val="-4.0935337885935376E-2"/>
                </c:manualLayout>
              </c:layout>
              <c:tx>
                <c:rich>
                  <a:bodyPr/>
                  <a:lstStyle/>
                  <a:p>
                    <a:r>
                      <a:rPr lang="en-US" baseline="0" dirty="0" smtClean="0"/>
                      <a:t>29,2%</a:t>
                    </a:r>
                    <a:endParaRPr lang="en-US" dirty="0"/>
                  </a:p>
                </c:rich>
              </c:tx>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0.13232221948818892"/>
                  <c:y val="5.793103728278564E-2"/>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mn-lt"/>
                    <a:ea typeface="+mn-ea"/>
                    <a:cs typeface="+mn-cs"/>
                  </a:defRPr>
                </a:pPr>
                <a:endParaRPr lang="ru-RU"/>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4"/>
                <c:pt idx="0">
                  <c:v>Дотации</c:v>
                </c:pt>
                <c:pt idx="1">
                  <c:v>Субвенции</c:v>
                </c:pt>
                <c:pt idx="2">
                  <c:v>Субсидии</c:v>
                </c:pt>
                <c:pt idx="3">
                  <c:v>Иные МБТ</c:v>
                </c:pt>
              </c:strCache>
            </c:strRef>
          </c:cat>
          <c:val>
            <c:numRef>
              <c:f>Лист1!$B$2:$B$5</c:f>
              <c:numCache>
                <c:formatCode>General</c:formatCode>
                <c:ptCount val="4"/>
                <c:pt idx="0">
                  <c:v>67711.94</c:v>
                </c:pt>
                <c:pt idx="1">
                  <c:v>27849.84</c:v>
                </c:pt>
              </c:numCache>
            </c:numRef>
          </c:val>
        </c:ser>
        <c:dLbls>
          <c:showLegendKey val="0"/>
          <c:showVal val="0"/>
          <c:showCatName val="0"/>
          <c:showSerName val="0"/>
          <c:showPercent val="0"/>
          <c:showBubbleSize val="0"/>
          <c:showLeaderLines val="1"/>
        </c:dLbls>
        <c:firstSliceAng val="135"/>
      </c:pie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7562862828225"/>
          <c:y val="4.1669069283789446E-2"/>
          <c:w val="0.88153328223741334"/>
          <c:h val="0.8537170263788969"/>
        </c:manualLayout>
      </c:layout>
      <c:areaChart>
        <c:grouping val="standard"/>
        <c:varyColors val="0"/>
        <c:ser>
          <c:idx val="0"/>
          <c:order val="0"/>
          <c:tx>
            <c:strRef>
              <c:f>Sheet1!$A$2</c:f>
              <c:strCache>
                <c:ptCount val="1"/>
                <c:pt idx="0">
                  <c:v>Лимит на кредитны есредства</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dLbls>
            <c:dLbl>
              <c:idx val="0"/>
              <c:layout>
                <c:manualLayout>
                  <c:x val="7.3069073699489673E-2"/>
                  <c:y val="-0.29506881619647018"/>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3403005119766703E-2"/>
                  <c:y val="-0.3084610914067384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7.0981385879504241E-2"/>
                  <c:y val="-0.3927885840215302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w="24597">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a:ea typeface="Calibri"/>
                    <a:cs typeface="Calibri"/>
                  </a:defRPr>
                </a:pPr>
                <a:endParaRPr lang="ru-RU"/>
              </a:p>
            </c:txPr>
            <c:showLegendKey val="0"/>
            <c:showVal val="1"/>
            <c:showCatName val="0"/>
            <c:showSerName val="1"/>
            <c:showPercent val="0"/>
            <c:showBubbleSize val="0"/>
            <c:showLeaderLines val="0"/>
            <c:extLst>
              <c:ext xmlns:c15="http://schemas.microsoft.com/office/drawing/2012/chart" uri="{CE6537A1-D6FC-4f65-9D91-7224C49458BB}">
                <c15:showLeaderLines val="1"/>
              </c:ext>
            </c:extLst>
          </c:dLbls>
          <c:cat>
            <c:numRef>
              <c:f>Sheet1!$B$1:$D$1</c:f>
              <c:numCache>
                <c:formatCode>General</c:formatCode>
                <c:ptCount val="3"/>
                <c:pt idx="0">
                  <c:v>2021</c:v>
                </c:pt>
                <c:pt idx="1">
                  <c:v>2022</c:v>
                </c:pt>
                <c:pt idx="2">
                  <c:v>2023</c:v>
                </c:pt>
              </c:numCache>
            </c:numRef>
          </c:cat>
          <c:val>
            <c:numRef>
              <c:f>Sheet1!$B$2:$D$2</c:f>
              <c:numCache>
                <c:formatCode>General</c:formatCode>
                <c:ptCount val="3"/>
                <c:pt idx="0">
                  <c:v>5515.39</c:v>
                </c:pt>
                <c:pt idx="1">
                  <c:v>6212.86</c:v>
                </c:pt>
                <c:pt idx="2">
                  <c:v>8744.6</c:v>
                </c:pt>
              </c:numCache>
            </c:numRef>
          </c:val>
        </c:ser>
        <c:ser>
          <c:idx val="1"/>
          <c:order val="1"/>
          <c:tx>
            <c:strRef>
              <c:f>Sheet1!$A$3</c:f>
              <c:strCache>
                <c:ptCount val="1"/>
                <c:pt idx="0">
                  <c:v>Размер бюджетного кредита</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c:spPr>
          <c:dLbls>
            <c:dLbl>
              <c:idx val="0"/>
              <c:layout>
                <c:manualLayout>
                  <c:x val="5.3284532945604222E-2"/>
                  <c:y val="-0.1290822212273931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3882515778892487E-2"/>
                  <c:y val="-0.128710383464682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4279883319621046E-2"/>
                  <c:y val="-4.872350262785171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w="24597">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a:ea typeface="Calibri"/>
                    <a:cs typeface="Calibri"/>
                  </a:defRPr>
                </a:pPr>
                <a:endParaRPr lang="ru-RU"/>
              </a:p>
            </c:txPr>
            <c:showLegendKey val="0"/>
            <c:showVal val="1"/>
            <c:showCatName val="0"/>
            <c:showSerName val="1"/>
            <c:showPercent val="0"/>
            <c:showBubbleSize val="0"/>
            <c:showLeaderLines val="0"/>
            <c:extLst>
              <c:ext xmlns:c15="http://schemas.microsoft.com/office/drawing/2012/chart" uri="{CE6537A1-D6FC-4f65-9D91-7224C49458BB}">
                <c15:showLeaderLines val="1"/>
              </c:ext>
            </c:extLst>
          </c:dLbls>
          <c:cat>
            <c:numRef>
              <c:f>Sheet1!$B$1:$D$1</c:f>
              <c:numCache>
                <c:formatCode>General</c:formatCode>
                <c:ptCount val="3"/>
                <c:pt idx="0">
                  <c:v>2021</c:v>
                </c:pt>
                <c:pt idx="1">
                  <c:v>2022</c:v>
                </c:pt>
                <c:pt idx="2">
                  <c:v>2023</c:v>
                </c:pt>
              </c:numCache>
            </c:numRef>
          </c:cat>
          <c:val>
            <c:numRef>
              <c:f>Sheet1!$B$3:$D$3</c:f>
              <c:numCache>
                <c:formatCode>General</c:formatCode>
                <c:ptCount val="3"/>
                <c:pt idx="0">
                  <c:v>4000</c:v>
                </c:pt>
                <c:pt idx="1">
                  <c:v>4000</c:v>
                </c:pt>
                <c:pt idx="2">
                  <c:v>2007.44</c:v>
                </c:pt>
              </c:numCache>
            </c:numRef>
          </c:val>
        </c:ser>
        <c:dLbls>
          <c:showLegendKey val="0"/>
          <c:showVal val="0"/>
          <c:showCatName val="0"/>
          <c:showSerName val="0"/>
          <c:showPercent val="0"/>
          <c:showBubbleSize val="0"/>
        </c:dLbls>
        <c:axId val="473011384"/>
        <c:axId val="473021184"/>
      </c:areaChart>
      <c:catAx>
        <c:axId val="473011384"/>
        <c:scaling>
          <c:orientation val="minMax"/>
        </c:scaling>
        <c:delete val="0"/>
        <c:axPos val="b"/>
        <c:numFmt formatCode="General" sourceLinked="1"/>
        <c:majorTickMark val="out"/>
        <c:minorTickMark val="none"/>
        <c:tickLblPos val="nextTo"/>
        <c:spPr>
          <a:noFill/>
          <a:ln w="3075" cap="flat" cmpd="sng" algn="ctr">
            <a:solidFill>
              <a:srgbClr val="3366CC"/>
            </a:solidFill>
            <a:prstDash val="solid"/>
            <a:round/>
          </a:ln>
          <a:effectLst/>
        </c:spPr>
        <c:txPr>
          <a:bodyPr rot="0" spcFirstLastPara="1" vertOverflow="ellipsis" wrap="square" anchor="ctr" anchorCtr="1"/>
          <a:lstStyle/>
          <a:p>
            <a:pPr>
              <a:defRPr sz="1800" b="1" i="0" u="none" strike="noStrike" kern="1200" baseline="0">
                <a:solidFill>
                  <a:srgbClr val="CC3300"/>
                </a:solidFill>
                <a:latin typeface="Calibri"/>
                <a:ea typeface="Calibri"/>
                <a:cs typeface="Calibri"/>
              </a:defRPr>
            </a:pPr>
            <a:endParaRPr lang="ru-RU"/>
          </a:p>
        </c:txPr>
        <c:crossAx val="473021184"/>
        <c:crosses val="autoZero"/>
        <c:auto val="0"/>
        <c:lblAlgn val="ctr"/>
        <c:lblOffset val="100"/>
        <c:noMultiLvlLbl val="0"/>
      </c:catAx>
      <c:valAx>
        <c:axId val="473021184"/>
        <c:scaling>
          <c:orientation val="minMax"/>
        </c:scaling>
        <c:delete val="0"/>
        <c:axPos val="l"/>
        <c:numFmt formatCode="General" sourceLinked="1"/>
        <c:majorTickMark val="out"/>
        <c:minorTickMark val="none"/>
        <c:tickLblPos val="nextTo"/>
        <c:spPr>
          <a:noFill/>
          <a:ln w="30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Calibri"/>
                <a:ea typeface="Calibri"/>
                <a:cs typeface="Calibri"/>
              </a:defRPr>
            </a:pPr>
            <a:endParaRPr lang="ru-RU"/>
          </a:p>
        </c:txPr>
        <c:crossAx val="473011384"/>
        <c:crosses val="autoZero"/>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sz="872" b="1" i="0" u="none" strike="noStrike" baseline="0">
          <a:solidFill>
            <a:schemeClr val="tx1"/>
          </a:solidFill>
          <a:latin typeface="Calibri"/>
          <a:ea typeface="Calibri"/>
          <a:cs typeface="Calibri"/>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7562862828225"/>
          <c:y val="4.1669069283789446E-2"/>
          <c:w val="0.88153328223741334"/>
          <c:h val="0.8537170263788969"/>
        </c:manualLayout>
      </c:layout>
      <c:barChart>
        <c:barDir val="col"/>
        <c:grouping val="clustered"/>
        <c:varyColors val="0"/>
        <c:ser>
          <c:idx val="0"/>
          <c:order val="0"/>
          <c:tx>
            <c:strRef>
              <c:f>Sheet1!$A$2</c:f>
              <c:strCache>
                <c:ptCount val="1"/>
                <c:pt idx="0">
                  <c:v>2021</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4.1753756399708379E-3"/>
                  <c:y val="7.7407955301186842E-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2630634599563336E-3"/>
                  <c:y val="-6.6574336274835633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438439099927095E-2"/>
                  <c:y val="-4.4382890849890425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87687819985419E-2"/>
                  <c:y val="-6.6574336274836448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w="24597">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Sheet1!$B$1:$E$1</c:f>
              <c:strCache>
                <c:ptCount val="4"/>
                <c:pt idx="0">
                  <c:v>I квартал</c:v>
                </c:pt>
                <c:pt idx="1">
                  <c:v>II квартал</c:v>
                </c:pt>
                <c:pt idx="2">
                  <c:v>III квартал</c:v>
                </c:pt>
                <c:pt idx="3">
                  <c:v>IV квартал</c:v>
                </c:pt>
              </c:strCache>
            </c:strRef>
          </c:cat>
          <c:val>
            <c:numRef>
              <c:f>Sheet1!$B$2:$E$2</c:f>
              <c:numCache>
                <c:formatCode>General</c:formatCode>
                <c:ptCount val="4"/>
                <c:pt idx="0">
                  <c:v>7.59</c:v>
                </c:pt>
                <c:pt idx="1">
                  <c:v>13.96</c:v>
                </c:pt>
                <c:pt idx="2">
                  <c:v>96.47</c:v>
                </c:pt>
                <c:pt idx="3">
                  <c:v>144.56</c:v>
                </c:pt>
              </c:numCache>
            </c:numRef>
          </c:val>
        </c:ser>
        <c:ser>
          <c:idx val="1"/>
          <c:order val="1"/>
          <c:tx>
            <c:strRef>
              <c:f>Sheet1!$A$3</c:f>
              <c:strCache>
                <c:ptCount val="1"/>
                <c:pt idx="0">
                  <c:v>2022</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5.2677130859395873E-3"/>
                  <c:y val="6.285595864772589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081771608596341E-3"/>
                  <c:y val="4.4382890849890425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7.6573759079181722E-3"/>
                  <c:y val="1.119340001950049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w="24597">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a:ea typeface="Calibri"/>
                    <a:cs typeface="Calibri"/>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Sheet1!$B$1:$E$1</c:f>
              <c:strCache>
                <c:ptCount val="4"/>
                <c:pt idx="0">
                  <c:v>I квартал</c:v>
                </c:pt>
                <c:pt idx="1">
                  <c:v>II квартал</c:v>
                </c:pt>
                <c:pt idx="2">
                  <c:v>III квартал</c:v>
                </c:pt>
                <c:pt idx="3">
                  <c:v>IV квартал</c:v>
                </c:pt>
              </c:strCache>
            </c:strRef>
          </c:cat>
          <c:val>
            <c:numRef>
              <c:f>Sheet1!$B$3:$E$3</c:f>
              <c:numCache>
                <c:formatCode>General</c:formatCode>
                <c:ptCount val="4"/>
                <c:pt idx="0">
                  <c:v>61.47</c:v>
                </c:pt>
                <c:pt idx="1">
                  <c:v>209.05</c:v>
                </c:pt>
                <c:pt idx="2">
                  <c:v>343.6</c:v>
                </c:pt>
                <c:pt idx="3">
                  <c:v>195.32</c:v>
                </c:pt>
              </c:numCache>
            </c:numRef>
          </c:val>
        </c:ser>
        <c:dLbls>
          <c:showLegendKey val="0"/>
          <c:showVal val="0"/>
          <c:showCatName val="0"/>
          <c:showSerName val="0"/>
          <c:showPercent val="0"/>
          <c:showBubbleSize val="0"/>
        </c:dLbls>
        <c:gapWidth val="150"/>
        <c:axId val="473020008"/>
        <c:axId val="473010992"/>
      </c:barChart>
      <c:lineChart>
        <c:grouping val="standard"/>
        <c:varyColors val="0"/>
        <c:ser>
          <c:idx val="2"/>
          <c:order val="2"/>
          <c:tx>
            <c:strRef>
              <c:f>Sheet1!$A$4</c:f>
              <c:strCache>
                <c:ptCount val="1"/>
                <c:pt idx="0">
                  <c:v>% соотношения</c:v>
                </c:pt>
              </c:strCache>
            </c:strRef>
          </c:tx>
          <c:marker>
            <c:symbol val="none"/>
          </c:marker>
          <c:cat>
            <c:strRef>
              <c:f>Sheet1!$B$1:$E$1</c:f>
              <c:strCache>
                <c:ptCount val="4"/>
                <c:pt idx="0">
                  <c:v>I квартал</c:v>
                </c:pt>
                <c:pt idx="1">
                  <c:v>II квартал</c:v>
                </c:pt>
                <c:pt idx="2">
                  <c:v>III квартал</c:v>
                </c:pt>
                <c:pt idx="3">
                  <c:v>IV квартал</c:v>
                </c:pt>
              </c:strCache>
            </c:strRef>
          </c:cat>
          <c:val>
            <c:numRef>
              <c:f>Sheet1!$B$4:$E$4</c:f>
              <c:numCache>
                <c:formatCode>General</c:formatCode>
                <c:ptCount val="4"/>
                <c:pt idx="0">
                  <c:v>87.7</c:v>
                </c:pt>
                <c:pt idx="1">
                  <c:v>93.3</c:v>
                </c:pt>
                <c:pt idx="2">
                  <c:v>71.900000000000006</c:v>
                </c:pt>
                <c:pt idx="3">
                  <c:v>25.9</c:v>
                </c:pt>
              </c:numCache>
            </c:numRef>
          </c:val>
          <c:smooth val="0"/>
        </c:ser>
        <c:dLbls>
          <c:showLegendKey val="0"/>
          <c:showVal val="0"/>
          <c:showCatName val="0"/>
          <c:showSerName val="0"/>
          <c:showPercent val="0"/>
          <c:showBubbleSize val="0"/>
        </c:dLbls>
        <c:marker val="1"/>
        <c:smooth val="0"/>
        <c:axId val="473020008"/>
        <c:axId val="473010992"/>
      </c:lineChart>
      <c:catAx>
        <c:axId val="473020008"/>
        <c:scaling>
          <c:orientation val="minMax"/>
        </c:scaling>
        <c:delete val="0"/>
        <c:axPos val="b"/>
        <c:numFmt formatCode="General" sourceLinked="1"/>
        <c:majorTickMark val="out"/>
        <c:minorTickMark val="none"/>
        <c:tickLblPos val="nextTo"/>
        <c:spPr>
          <a:noFill/>
          <a:ln w="3075" cap="flat" cmpd="sng" algn="ctr">
            <a:solidFill>
              <a:srgbClr val="3366CC"/>
            </a:solidFill>
            <a:prstDash val="solid"/>
            <a:round/>
          </a:ln>
          <a:effectLst/>
        </c:spPr>
        <c:txPr>
          <a:bodyPr rot="0" spcFirstLastPara="1" vertOverflow="ellipsis" wrap="square" anchor="ctr" anchorCtr="1"/>
          <a:lstStyle/>
          <a:p>
            <a:pPr>
              <a:defRPr sz="1800" b="1" i="0" u="none" strike="noStrike" kern="1200" baseline="0">
                <a:solidFill>
                  <a:srgbClr val="CC3300"/>
                </a:solidFill>
                <a:latin typeface="Calibri"/>
                <a:ea typeface="Calibri"/>
                <a:cs typeface="Calibri"/>
              </a:defRPr>
            </a:pPr>
            <a:endParaRPr lang="ru-RU"/>
          </a:p>
        </c:txPr>
        <c:crossAx val="473010992"/>
        <c:crosses val="autoZero"/>
        <c:auto val="0"/>
        <c:lblAlgn val="ctr"/>
        <c:lblOffset val="100"/>
        <c:noMultiLvlLbl val="0"/>
      </c:catAx>
      <c:valAx>
        <c:axId val="473010992"/>
        <c:scaling>
          <c:orientation val="minMax"/>
        </c:scaling>
        <c:delete val="0"/>
        <c:axPos val="l"/>
        <c:numFmt formatCode="General" sourceLinked="1"/>
        <c:majorTickMark val="out"/>
        <c:minorTickMark val="none"/>
        <c:tickLblPos val="nextTo"/>
        <c:spPr>
          <a:noFill/>
          <a:ln w="30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Calibri"/>
                <a:ea typeface="Calibri"/>
                <a:cs typeface="Calibri"/>
              </a:defRPr>
            </a:pPr>
            <a:endParaRPr lang="ru-RU"/>
          </a:p>
        </c:txPr>
        <c:crossAx val="473020008"/>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sz="872" b="1" i="0" u="none" strike="noStrike" baseline="0">
          <a:solidFill>
            <a:schemeClr val="tx1"/>
          </a:solidFill>
          <a:latin typeface="Calibri"/>
          <a:ea typeface="Calibri"/>
          <a:cs typeface="Calibri"/>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none" spc="20" baseline="0">
                <a:solidFill>
                  <a:srgbClr val="1B5391"/>
                </a:solidFill>
                <a:latin typeface="+mn-lt"/>
                <a:ea typeface="+mn-ea"/>
                <a:cs typeface="+mn-cs"/>
              </a:defRPr>
            </a:pPr>
            <a:r>
              <a:rPr lang="ru-RU" sz="2400" b="1">
                <a:solidFill>
                  <a:srgbClr val="1B5391"/>
                </a:solidFill>
              </a:rPr>
              <a:t>Расчетные счета. Всего 501</a:t>
            </a:r>
          </a:p>
        </c:rich>
      </c:tx>
      <c:layout>
        <c:manualLayout>
          <c:xMode val="edge"/>
          <c:yMode val="edge"/>
          <c:x val="0.15390844925212663"/>
          <c:y val="0.12999689265020381"/>
        </c:manualLayout>
      </c:layout>
      <c:overlay val="0"/>
      <c:spPr>
        <a:noFill/>
        <a:ln>
          <a:noFill/>
        </a:ln>
        <a:effectLst/>
      </c:spPr>
      <c:txPr>
        <a:bodyPr rot="0" spcFirstLastPara="1" vertOverflow="ellipsis" vert="horz" wrap="square" anchor="ctr" anchorCtr="1"/>
        <a:lstStyle/>
        <a:p>
          <a:pPr>
            <a:defRPr sz="2400" b="1" i="0" u="none" strike="noStrike" kern="1200" cap="none" spc="20" baseline="0">
              <a:solidFill>
                <a:srgbClr val="1B5391"/>
              </a:solidFill>
              <a:latin typeface="+mn-lt"/>
              <a:ea typeface="+mn-ea"/>
              <a:cs typeface="+mn-cs"/>
            </a:defRPr>
          </a:pPr>
          <a:endParaRPr lang="ru-RU"/>
        </a:p>
      </c:txPr>
    </c:title>
    <c:autoTitleDeleted val="0"/>
    <c:plotArea>
      <c:layout>
        <c:manualLayout>
          <c:layoutTarget val="inner"/>
          <c:xMode val="edge"/>
          <c:yMode val="edge"/>
          <c:x val="9.854798228346455E-2"/>
          <c:y val="0.13070908398689199"/>
          <c:w val="0.44040415846456693"/>
          <c:h val="0.66060619705916601"/>
        </c:manualLayout>
      </c:layout>
      <c:barChart>
        <c:barDir val="bar"/>
        <c:grouping val="percentStacked"/>
        <c:varyColors val="0"/>
        <c:ser>
          <c:idx val="0"/>
          <c:order val="0"/>
          <c:tx>
            <c:strRef>
              <c:f>Лист1!$B$1</c:f>
              <c:strCache>
                <c:ptCount val="1"/>
                <c:pt idx="0">
                  <c:v>Отделение г. Томск</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invertIfNegative val="0"/>
          <c:dPt>
            <c:idx val="0"/>
            <c:invertIfNegative val="0"/>
            <c:bubble3D val="0"/>
          </c:dPt>
          <c:dLbls>
            <c:dLbl>
              <c:idx val="0"/>
              <c:layout>
                <c:manualLayout>
                  <c:x val="3.3280946658038272E-3"/>
                  <c:y val="-1.1341095614981167E-2"/>
                </c:manualLayout>
              </c:layout>
              <c:tx>
                <c:rich>
                  <a:bodyPr/>
                  <a:lstStyle/>
                  <a:p>
                    <a:fld id="{4BAC001F-3933-4F9C-A976-762534671B14}" type="VALUE">
                      <a:rPr lang="en-US" smtClean="0"/>
                      <a:pPr/>
                      <a:t>[ЗНАЧЕНИЕ]</a:t>
                    </a:fld>
                    <a:endParaRPr lang="ru-RU"/>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Отделение г. Томск</c:v>
                </c:pt>
              </c:strCache>
            </c:strRef>
          </c:cat>
          <c:val>
            <c:numRef>
              <c:f>Лист1!$B$2</c:f>
              <c:numCache>
                <c:formatCode>General</c:formatCode>
                <c:ptCount val="1"/>
                <c:pt idx="0">
                  <c:v>3</c:v>
                </c:pt>
              </c:numCache>
            </c:numRef>
          </c:val>
        </c:ser>
        <c:ser>
          <c:idx val="1"/>
          <c:order val="1"/>
          <c:tx>
            <c:strRef>
              <c:f>Лист1!$C$1</c:f>
              <c:strCache>
                <c:ptCount val="1"/>
                <c:pt idx="0">
                  <c:v>ПАО Сбербанк</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c:f>
              <c:strCache>
                <c:ptCount val="1"/>
                <c:pt idx="0">
                  <c:v>Отделение г. Томск</c:v>
                </c:pt>
              </c:strCache>
            </c:strRef>
          </c:cat>
          <c:val>
            <c:numRef>
              <c:f>Лист1!$C$2</c:f>
              <c:numCache>
                <c:formatCode>General</c:formatCode>
                <c:ptCount val="1"/>
                <c:pt idx="0">
                  <c:v>395</c:v>
                </c:pt>
              </c:numCache>
            </c:numRef>
          </c:val>
        </c:ser>
        <c:ser>
          <c:idx val="2"/>
          <c:order val="2"/>
          <c:tx>
            <c:strRef>
              <c:f>Лист1!$D$1</c:f>
              <c:strCache>
                <c:ptCount val="1"/>
                <c:pt idx="0">
                  <c:v>ПАО Банк Левобережный</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c:f>
              <c:strCache>
                <c:ptCount val="1"/>
                <c:pt idx="0">
                  <c:v>Отделение г. Томск</c:v>
                </c:pt>
              </c:strCache>
            </c:strRef>
          </c:cat>
          <c:val>
            <c:numRef>
              <c:f>Лист1!$D$2</c:f>
              <c:numCache>
                <c:formatCode>General</c:formatCode>
                <c:ptCount val="1"/>
                <c:pt idx="0">
                  <c:v>103</c:v>
                </c:pt>
              </c:numCache>
            </c:numRef>
          </c:val>
        </c:ser>
        <c:dLbls>
          <c:showLegendKey val="0"/>
          <c:showVal val="0"/>
          <c:showCatName val="0"/>
          <c:showSerName val="0"/>
          <c:showPercent val="0"/>
          <c:showBubbleSize val="0"/>
        </c:dLbls>
        <c:gapWidth val="150"/>
        <c:overlap val="100"/>
        <c:axId val="473012952"/>
        <c:axId val="473020792"/>
      </c:barChart>
      <c:catAx>
        <c:axId val="473012952"/>
        <c:scaling>
          <c:orientation val="minMax"/>
        </c:scaling>
        <c:delete val="1"/>
        <c:axPos val="l"/>
        <c:numFmt formatCode="General" sourceLinked="1"/>
        <c:majorTickMark val="none"/>
        <c:minorTickMark val="none"/>
        <c:tickLblPos val="nextTo"/>
        <c:crossAx val="473020792"/>
        <c:crosses val="autoZero"/>
        <c:auto val="1"/>
        <c:lblAlgn val="ctr"/>
        <c:lblOffset val="100"/>
        <c:noMultiLvlLbl val="0"/>
      </c:catAx>
      <c:valAx>
        <c:axId val="473020792"/>
        <c:scaling>
          <c:orientation val="minMax"/>
        </c:scaling>
        <c:delete val="1"/>
        <c:axPos val="b"/>
        <c:numFmt formatCode="0%" sourceLinked="1"/>
        <c:majorTickMark val="none"/>
        <c:minorTickMark val="none"/>
        <c:tickLblPos val="nextTo"/>
        <c:crossAx val="473012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7352878634841312E-2"/>
          <c:w val="0.94543196827320108"/>
          <c:h val="0.76052664910325263"/>
        </c:manualLayout>
      </c:layout>
      <c:barChart>
        <c:barDir val="col"/>
        <c:grouping val="stacked"/>
        <c:varyColors val="0"/>
        <c:ser>
          <c:idx val="0"/>
          <c:order val="0"/>
          <c:tx>
            <c:strRef>
              <c:f>Лист1!$B$1</c:f>
              <c:strCache>
                <c:ptCount val="1"/>
                <c:pt idx="0">
                  <c:v>денежные чеки </c:v>
                </c:pt>
              </c:strCache>
            </c:strRef>
          </c:tx>
          <c:spPr>
            <a:solidFill>
              <a:schemeClr val="accent1"/>
            </a:solidFill>
            <a:ln>
              <a:noFill/>
            </a:ln>
            <a:effectLst/>
          </c:spPr>
          <c:invertIfNegative val="0"/>
          <c:dLbls>
            <c:dLbl>
              <c:idx val="1"/>
              <c:layout/>
              <c:tx>
                <c:rich>
                  <a:bodyPr/>
                  <a:lstStyle/>
                  <a:p>
                    <a:r>
                      <a:rPr lang="en-US" smtClean="0"/>
                      <a:t>51</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ПАО Сбербанк </c:v>
                </c:pt>
                <c:pt idx="1">
                  <c:v>ПАО Банк Левобережный </c:v>
                </c:pt>
              </c:strCache>
            </c:strRef>
          </c:cat>
          <c:val>
            <c:numRef>
              <c:f>Лист1!$B$2:$B$3</c:f>
              <c:numCache>
                <c:formatCode>General</c:formatCode>
                <c:ptCount val="2"/>
                <c:pt idx="0">
                  <c:v>198</c:v>
                </c:pt>
                <c:pt idx="1">
                  <c:v>52</c:v>
                </c:pt>
              </c:numCache>
            </c:numRef>
          </c:val>
        </c:ser>
        <c:ser>
          <c:idx val="1"/>
          <c:order val="1"/>
          <c:tx>
            <c:strRef>
              <c:f>Лист1!$C$1</c:f>
              <c:strCache>
                <c:ptCount val="1"/>
                <c:pt idx="0">
                  <c:v>банковские карты </c:v>
                </c:pt>
              </c:strCache>
            </c:strRef>
          </c:tx>
          <c:spPr>
            <a:solidFill>
              <a:schemeClr val="accent2"/>
            </a:solidFill>
            <a:ln>
              <a:noFill/>
            </a:ln>
            <a:effectLst/>
          </c:spPr>
          <c:invertIfNegative val="0"/>
          <c:dLbls>
            <c:dLbl>
              <c:idx val="1"/>
              <c:layout/>
              <c:tx>
                <c:rich>
                  <a:bodyPr/>
                  <a:lstStyle/>
                  <a:p>
                    <a:r>
                      <a:rPr lang="en-US" smtClean="0"/>
                      <a:t>52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ПАО Сбербанк </c:v>
                </c:pt>
                <c:pt idx="1">
                  <c:v>ПАО Банк Левобережный </c:v>
                </c:pt>
              </c:strCache>
            </c:strRef>
          </c:cat>
          <c:val>
            <c:numRef>
              <c:f>Лист1!$C$2:$C$3</c:f>
              <c:numCache>
                <c:formatCode>General</c:formatCode>
                <c:ptCount val="2"/>
                <c:pt idx="0">
                  <c:v>203</c:v>
                </c:pt>
                <c:pt idx="1">
                  <c:v>53</c:v>
                </c:pt>
              </c:numCache>
            </c:numRef>
          </c:val>
        </c:ser>
        <c:dLbls>
          <c:showLegendKey val="0"/>
          <c:showVal val="0"/>
          <c:showCatName val="0"/>
          <c:showSerName val="0"/>
          <c:showPercent val="0"/>
          <c:showBubbleSize val="0"/>
        </c:dLbls>
        <c:gapWidth val="150"/>
        <c:overlap val="100"/>
        <c:axId val="473016480"/>
        <c:axId val="473021576"/>
      </c:barChart>
      <c:catAx>
        <c:axId val="47301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ru-RU"/>
          </a:p>
        </c:txPr>
        <c:crossAx val="473021576"/>
        <c:crosses val="autoZero"/>
        <c:auto val="1"/>
        <c:lblAlgn val="ctr"/>
        <c:lblOffset val="100"/>
        <c:noMultiLvlLbl val="0"/>
      </c:catAx>
      <c:valAx>
        <c:axId val="473021576"/>
        <c:scaling>
          <c:orientation val="minMax"/>
        </c:scaling>
        <c:delete val="1"/>
        <c:axPos val="l"/>
        <c:numFmt formatCode="General" sourceLinked="1"/>
        <c:majorTickMark val="none"/>
        <c:minorTickMark val="none"/>
        <c:tickLblPos val="nextTo"/>
        <c:crossAx val="473016480"/>
        <c:crosses val="autoZero"/>
        <c:crossBetween val="between"/>
      </c:valAx>
      <c:spPr>
        <a:noFill/>
        <a:ln>
          <a:noFill/>
        </a:ln>
        <a:effectLst/>
      </c:spPr>
    </c:plotArea>
    <c:legend>
      <c:legendPos val="b"/>
      <c:layout>
        <c:manualLayout>
          <c:xMode val="edge"/>
          <c:yMode val="edge"/>
          <c:x val="0.13514962460553406"/>
          <c:y val="0.9122140508406168"/>
          <c:w val="0.80754925477724182"/>
          <c:h val="8.552176917760884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1B5391"/>
                </a:solidFill>
                <a:latin typeface="+mn-lt"/>
                <a:ea typeface="+mn-ea"/>
                <a:cs typeface="+mn-cs"/>
              </a:defRPr>
            </a:pPr>
            <a:r>
              <a:rPr lang="ru-RU" sz="2000" b="1" dirty="0">
                <a:solidFill>
                  <a:srgbClr val="1B5391"/>
                </a:solidFill>
              </a:rPr>
              <a:t>Внедрение</a:t>
            </a:r>
            <a:r>
              <a:rPr lang="ru-RU" sz="2000" b="1" baseline="0" dirty="0">
                <a:solidFill>
                  <a:srgbClr val="1B5391"/>
                </a:solidFill>
              </a:rPr>
              <a:t> </a:t>
            </a:r>
            <a:r>
              <a:rPr lang="ru-RU" sz="2000" b="1" baseline="0" dirty="0" smtClean="0">
                <a:solidFill>
                  <a:srgbClr val="1B5391"/>
                </a:solidFill>
              </a:rPr>
              <a:t> и использование </a:t>
            </a:r>
          </a:p>
          <a:p>
            <a:pPr>
              <a:defRPr sz="2000" b="1">
                <a:solidFill>
                  <a:srgbClr val="1B5391"/>
                </a:solidFill>
              </a:defRPr>
            </a:pPr>
            <a:r>
              <a:rPr lang="ru-RU" sz="2000" b="1" baseline="0" dirty="0" smtClean="0">
                <a:solidFill>
                  <a:srgbClr val="1B5391"/>
                </a:solidFill>
              </a:rPr>
              <a:t>электронных </a:t>
            </a:r>
            <a:r>
              <a:rPr lang="ru-RU" sz="2000" b="1" baseline="0" dirty="0">
                <a:solidFill>
                  <a:srgbClr val="1B5391"/>
                </a:solidFill>
              </a:rPr>
              <a:t>форм бухгалтерского учета</a:t>
            </a:r>
            <a:endParaRPr lang="ru-RU" sz="2000" b="1" dirty="0">
              <a:solidFill>
                <a:srgbClr val="1B5391"/>
              </a:solidFill>
            </a:endParaRPr>
          </a:p>
        </c:rich>
      </c:tx>
      <c:layout/>
      <c:overlay val="0"/>
      <c:spPr>
        <a:noFill/>
        <a:ln>
          <a:noFill/>
        </a:ln>
        <a:effectLst/>
      </c:spPr>
      <c:txPr>
        <a:bodyPr rot="0" spcFirstLastPara="1" vertOverflow="ellipsis" vert="horz" wrap="square" anchor="ctr" anchorCtr="1"/>
        <a:lstStyle/>
        <a:p>
          <a:pPr>
            <a:defRPr sz="2000" b="1" i="0" u="none" strike="noStrike" kern="1200" spc="0" baseline="0">
              <a:solidFill>
                <a:srgbClr val="1B5391"/>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внедрение</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Лист1!$A$2:$A$4</c:f>
              <c:numCache>
                <c:formatCode>General</c:formatCode>
                <c:ptCount val="3"/>
                <c:pt idx="0">
                  <c:v>2021</c:v>
                </c:pt>
                <c:pt idx="1">
                  <c:v>2022</c:v>
                </c:pt>
                <c:pt idx="2">
                  <c:v>2023</c:v>
                </c:pt>
              </c:numCache>
            </c:numRef>
          </c:cat>
          <c:val>
            <c:numRef>
              <c:f>Лист1!$B$2:$B$4</c:f>
              <c:numCache>
                <c:formatCode>General</c:formatCode>
                <c:ptCount val="3"/>
                <c:pt idx="0">
                  <c:v>4</c:v>
                </c:pt>
                <c:pt idx="1">
                  <c:v>13</c:v>
                </c:pt>
                <c:pt idx="2">
                  <c:v>15</c:v>
                </c:pt>
              </c:numCache>
            </c:numRef>
          </c:val>
        </c:ser>
        <c:ser>
          <c:idx val="1"/>
          <c:order val="1"/>
          <c:tx>
            <c:strRef>
              <c:f>Лист1!$C$1</c:f>
              <c:strCache>
                <c:ptCount val="1"/>
                <c:pt idx="0">
                  <c:v>использование</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Лист1!$A$2:$A$4</c:f>
              <c:numCache>
                <c:formatCode>General</c:formatCode>
                <c:ptCount val="3"/>
                <c:pt idx="0">
                  <c:v>2021</c:v>
                </c:pt>
                <c:pt idx="1">
                  <c:v>2022</c:v>
                </c:pt>
                <c:pt idx="2">
                  <c:v>2023</c:v>
                </c:pt>
              </c:numCache>
            </c:numRef>
          </c:cat>
          <c:val>
            <c:numRef>
              <c:f>Лист1!$C$2:$C$4</c:f>
              <c:numCache>
                <c:formatCode>General</c:formatCode>
                <c:ptCount val="3"/>
                <c:pt idx="0">
                  <c:v>4</c:v>
                </c:pt>
                <c:pt idx="1">
                  <c:v>17</c:v>
                </c:pt>
                <c:pt idx="2">
                  <c:v>32</c:v>
                </c:pt>
              </c:numCache>
            </c:numRef>
          </c:val>
        </c:ser>
        <c:dLbls>
          <c:showLegendKey val="0"/>
          <c:showVal val="0"/>
          <c:showCatName val="0"/>
          <c:showSerName val="0"/>
          <c:showPercent val="0"/>
          <c:showBubbleSize val="0"/>
        </c:dLbls>
        <c:gapWidth val="83"/>
        <c:axId val="473015304"/>
        <c:axId val="473018440"/>
      </c:barChart>
      <c:catAx>
        <c:axId val="47301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1B5391"/>
                </a:solidFill>
                <a:latin typeface="+mn-lt"/>
                <a:ea typeface="+mn-ea"/>
                <a:cs typeface="+mn-cs"/>
              </a:defRPr>
            </a:pPr>
            <a:endParaRPr lang="ru-RU"/>
          </a:p>
        </c:txPr>
        <c:crossAx val="473018440"/>
        <c:crosses val="autoZero"/>
        <c:auto val="1"/>
        <c:lblAlgn val="ctr"/>
        <c:lblOffset val="100"/>
        <c:noMultiLvlLbl val="0"/>
      </c:catAx>
      <c:valAx>
        <c:axId val="473018440"/>
        <c:scaling>
          <c:orientation val="minMax"/>
          <c:min val="0"/>
        </c:scaling>
        <c:delete val="1"/>
        <c:axPos val="l"/>
        <c:numFmt formatCode="General" sourceLinked="1"/>
        <c:majorTickMark val="none"/>
        <c:minorTickMark val="none"/>
        <c:tickLblPos val="nextTo"/>
        <c:crossAx val="473015304"/>
        <c:crosses val="autoZero"/>
        <c:crossBetween val="between"/>
        <c:majorUnit val="5"/>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Лист1!$Q$3</c:f>
              <c:strCache>
                <c:ptCount val="1"/>
                <c:pt idx="0">
                  <c:v>отклонено</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Лист1!$R$2:$T$2</c:f>
              <c:numCache>
                <c:formatCode>General</c:formatCode>
                <c:ptCount val="3"/>
                <c:pt idx="0">
                  <c:v>2020</c:v>
                </c:pt>
                <c:pt idx="1">
                  <c:v>2021</c:v>
                </c:pt>
                <c:pt idx="2">
                  <c:v>2022</c:v>
                </c:pt>
              </c:numCache>
            </c:numRef>
          </c:cat>
          <c:val>
            <c:numRef>
              <c:f>Лист1!$R$3:$T$3</c:f>
              <c:numCache>
                <c:formatCode>General</c:formatCode>
                <c:ptCount val="3"/>
                <c:pt idx="0">
                  <c:v>3086</c:v>
                </c:pt>
                <c:pt idx="1">
                  <c:v>3975</c:v>
                </c:pt>
                <c:pt idx="2">
                  <c:v>4449</c:v>
                </c:pt>
              </c:numCache>
            </c:numRef>
          </c:val>
        </c:ser>
        <c:ser>
          <c:idx val="1"/>
          <c:order val="1"/>
          <c:tx>
            <c:strRef>
              <c:f>Лист1!$Q$4</c:f>
              <c:strCache>
                <c:ptCount val="1"/>
                <c:pt idx="0">
                  <c:v>первичный</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Лист1!$R$2:$T$2</c:f>
              <c:numCache>
                <c:formatCode>General</c:formatCode>
                <c:ptCount val="3"/>
                <c:pt idx="0">
                  <c:v>2020</c:v>
                </c:pt>
                <c:pt idx="1">
                  <c:v>2021</c:v>
                </c:pt>
                <c:pt idx="2">
                  <c:v>2022</c:v>
                </c:pt>
              </c:numCache>
            </c:numRef>
          </c:cat>
          <c:val>
            <c:numRef>
              <c:f>Лист1!$R$4:$T$4</c:f>
              <c:numCache>
                <c:formatCode>General</c:formatCode>
                <c:ptCount val="3"/>
                <c:pt idx="0">
                  <c:v>1902</c:v>
                </c:pt>
                <c:pt idx="1">
                  <c:v>4920</c:v>
                </c:pt>
                <c:pt idx="2">
                  <c:v>6906</c:v>
                </c:pt>
              </c:numCache>
            </c:numRef>
          </c:val>
        </c:ser>
        <c:ser>
          <c:idx val="2"/>
          <c:order val="2"/>
          <c:tx>
            <c:strRef>
              <c:f>Лист1!$Q$5</c:f>
              <c:strCache>
                <c:ptCount val="1"/>
                <c:pt idx="0">
                  <c:v>смена</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Лист1!$R$2:$T$2</c:f>
              <c:numCache>
                <c:formatCode>General</c:formatCode>
                <c:ptCount val="3"/>
                <c:pt idx="0">
                  <c:v>2020</c:v>
                </c:pt>
                <c:pt idx="1">
                  <c:v>2021</c:v>
                </c:pt>
                <c:pt idx="2">
                  <c:v>2022</c:v>
                </c:pt>
              </c:numCache>
            </c:numRef>
          </c:cat>
          <c:val>
            <c:numRef>
              <c:f>Лист1!$R$5:$T$5</c:f>
              <c:numCache>
                <c:formatCode>General</c:formatCode>
                <c:ptCount val="3"/>
                <c:pt idx="0">
                  <c:v>3824</c:v>
                </c:pt>
                <c:pt idx="1">
                  <c:v>3454</c:v>
                </c:pt>
                <c:pt idx="2">
                  <c:v>5291</c:v>
                </c:pt>
              </c:numCache>
            </c:numRef>
          </c:val>
        </c:ser>
        <c:dLbls>
          <c:showLegendKey val="0"/>
          <c:showVal val="0"/>
          <c:showCatName val="0"/>
          <c:showSerName val="0"/>
          <c:showPercent val="0"/>
          <c:showBubbleSize val="0"/>
        </c:dLbls>
        <c:gapWidth val="85"/>
        <c:overlap val="100"/>
        <c:axId val="473012168"/>
        <c:axId val="473014520"/>
      </c:barChart>
      <c:catAx>
        <c:axId val="47301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1B5391"/>
                </a:solidFill>
                <a:latin typeface="+mn-lt"/>
                <a:ea typeface="+mn-ea"/>
                <a:cs typeface="+mn-cs"/>
              </a:defRPr>
            </a:pPr>
            <a:endParaRPr lang="ru-RU"/>
          </a:p>
        </c:txPr>
        <c:crossAx val="473014520"/>
        <c:crosses val="autoZero"/>
        <c:auto val="1"/>
        <c:lblAlgn val="ctr"/>
        <c:lblOffset val="100"/>
        <c:noMultiLvlLbl val="0"/>
      </c:catAx>
      <c:valAx>
        <c:axId val="473014520"/>
        <c:scaling>
          <c:orientation val="minMax"/>
        </c:scaling>
        <c:delete val="1"/>
        <c:axPos val="l"/>
        <c:numFmt formatCode="General" sourceLinked="1"/>
        <c:majorTickMark val="none"/>
        <c:minorTickMark val="none"/>
        <c:tickLblPos val="nextTo"/>
        <c:crossAx val="4730121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rgbClr val="1B5391"/>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8">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defRPr sz="1197" b="0" kern="1200" cap="all" spc="120" normalizeH="0" baseline="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tx1"/>
    </cs:fontRef>
    <cs:spPr>
      <a:pattFill prst="ltUpDiag">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styleClr val="auto"/>
    </cs:effectRef>
    <cs:fontRef idx="minor">
      <a:schemeClr val="tx1"/>
    </cs:fontRef>
    <cs:spPr>
      <a:pattFill prst="ltUpDiag">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tx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solidFill>
        <a:schemeClr val="lt1"/>
      </a:solidFill>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solidFill>
        <a:schemeClr val="lt1"/>
      </a:solidFill>
    </cs:spPr>
  </cs:wall>
</cs:chartStyle>
</file>

<file path=ppt/charts/style2.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01">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0.05029</cdr:x>
      <cdr:y>0.4914</cdr:y>
    </cdr:from>
    <cdr:to>
      <cdr:x>0.159</cdr:x>
      <cdr:y>0.56562</cdr:y>
    </cdr:to>
    <cdr:sp macro="" textlink="">
      <cdr:nvSpPr>
        <cdr:cNvPr id="2" name="TextBox 28"/>
        <cdr:cNvSpPr txBox="1"/>
      </cdr:nvSpPr>
      <cdr:spPr>
        <a:xfrm xmlns:a="http://schemas.openxmlformats.org/drawingml/2006/main">
          <a:off x="296023" y="2649022"/>
          <a:ext cx="639919"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ru-RU" sz="2000" b="1" dirty="0" smtClean="0"/>
            <a:t>44,9</a:t>
          </a:r>
          <a:endParaRPr lang="ru-RU" sz="20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2"/>
            <a:ext cx="2945660" cy="498056"/>
          </a:xfrm>
          <a:prstGeom prst="rect">
            <a:avLst/>
          </a:prstGeom>
        </p:spPr>
        <p:txBody>
          <a:bodyPr vert="horz" lIns="91420" tIns="45710" rIns="91420" bIns="45710" rtlCol="0"/>
          <a:lstStyle>
            <a:lvl1pPr algn="l">
              <a:defRPr sz="1200"/>
            </a:lvl1pPr>
          </a:lstStyle>
          <a:p>
            <a:endParaRPr lang="ru-RU"/>
          </a:p>
        </p:txBody>
      </p:sp>
      <p:sp>
        <p:nvSpPr>
          <p:cNvPr id="3" name="Дата 2"/>
          <p:cNvSpPr>
            <a:spLocks noGrp="1"/>
          </p:cNvSpPr>
          <p:nvPr>
            <p:ph type="dt" idx="1"/>
          </p:nvPr>
        </p:nvSpPr>
        <p:spPr>
          <a:xfrm>
            <a:off x="3850443" y="2"/>
            <a:ext cx="2945660" cy="498056"/>
          </a:xfrm>
          <a:prstGeom prst="rect">
            <a:avLst/>
          </a:prstGeom>
        </p:spPr>
        <p:txBody>
          <a:bodyPr vert="horz" lIns="91420" tIns="45710" rIns="91420" bIns="45710" rtlCol="0"/>
          <a:lstStyle>
            <a:lvl1pPr algn="r">
              <a:defRPr sz="1200"/>
            </a:lvl1pPr>
          </a:lstStyle>
          <a:p>
            <a:fld id="{D58E2A6C-C1C7-4756-B022-458B01B9EB8D}" type="datetimeFigureOut">
              <a:rPr lang="ru-RU" smtClean="0"/>
              <a:t>05.04.2023</a:t>
            </a:fld>
            <a:endParaRPr lang="ru-RU"/>
          </a:p>
        </p:txBody>
      </p:sp>
      <p:sp>
        <p:nvSpPr>
          <p:cNvPr id="4" name="Образ слайда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20" tIns="45710" rIns="91420" bIns="4571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20" tIns="45710" rIns="91420" bIns="4571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6"/>
            <a:ext cx="2945660" cy="498055"/>
          </a:xfrm>
          <a:prstGeom prst="rect">
            <a:avLst/>
          </a:prstGeom>
        </p:spPr>
        <p:txBody>
          <a:bodyPr vert="horz" lIns="91420" tIns="45710" rIns="91420" bIns="4571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6"/>
            <a:ext cx="2945660" cy="498055"/>
          </a:xfrm>
          <a:prstGeom prst="rect">
            <a:avLst/>
          </a:prstGeom>
        </p:spPr>
        <p:txBody>
          <a:bodyPr vert="horz" lIns="91420" tIns="45710" rIns="91420" bIns="45710" rtlCol="0" anchor="b"/>
          <a:lstStyle>
            <a:lvl1pPr algn="r">
              <a:defRPr sz="1200"/>
            </a:lvl1pPr>
          </a:lstStyle>
          <a:p>
            <a:fld id="{E2CB3887-712F-46F7-9015-D5332A52B0E2}" type="slidenum">
              <a:rPr lang="ru-RU" smtClean="0"/>
              <a:t>‹#›</a:t>
            </a:fld>
            <a:endParaRPr lang="ru-RU"/>
          </a:p>
        </p:txBody>
      </p:sp>
    </p:spTree>
    <p:extLst>
      <p:ext uri="{BB962C8B-B14F-4D97-AF65-F5344CB8AC3E}">
        <p14:creationId xmlns:p14="http://schemas.microsoft.com/office/powerpoint/2010/main" val="801349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1</a:t>
            </a:fld>
            <a:endParaRPr lang="ru-RU"/>
          </a:p>
        </p:txBody>
      </p:sp>
    </p:spTree>
    <p:extLst>
      <p:ext uri="{BB962C8B-B14F-4D97-AF65-F5344CB8AC3E}">
        <p14:creationId xmlns:p14="http://schemas.microsoft.com/office/powerpoint/2010/main" val="369093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Доходы. На слайде вы видите: </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- 474,5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поступило </a:t>
            </a:r>
          </a:p>
          <a:p>
            <a:r>
              <a:rPr lang="ru-RU" sz="1200" kern="1200" dirty="0" smtClean="0">
                <a:solidFill>
                  <a:schemeClr val="tx1"/>
                </a:solidFill>
                <a:effectLst/>
                <a:latin typeface="+mn-lt"/>
                <a:ea typeface="+mn-ea"/>
                <a:cs typeface="+mn-cs"/>
              </a:rPr>
              <a:t>- 16,8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возвращено</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- 457,7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перечислено в порядке распределения в бюджеты всех уровней:</a:t>
            </a:r>
            <a:br>
              <a:rPr lang="ru-RU" sz="1200" kern="1200" dirty="0" smtClean="0">
                <a:solidFill>
                  <a:schemeClr val="tx1"/>
                </a:solidFill>
                <a:effectLst/>
                <a:latin typeface="+mn-lt"/>
                <a:ea typeface="+mn-ea"/>
                <a:cs typeface="+mn-cs"/>
              </a:rPr>
            </a:br>
            <a:r>
              <a:rPr lang="ru-RU" sz="1200" kern="1200" dirty="0" smtClean="0">
                <a:solidFill>
                  <a:schemeClr val="tx1"/>
                </a:solidFill>
                <a:effectLst/>
                <a:latin typeface="+mn-lt"/>
                <a:ea typeface="+mn-ea"/>
                <a:cs typeface="+mn-cs"/>
              </a:rPr>
              <a:t>-федеральный бюджет - 55% от общего объема перечислений,</a:t>
            </a:r>
          </a:p>
          <a:p>
            <a:r>
              <a:rPr lang="ru-RU" sz="1200" kern="1200" dirty="0" smtClean="0">
                <a:solidFill>
                  <a:schemeClr val="tx1"/>
                </a:solidFill>
                <a:effectLst/>
                <a:latin typeface="+mn-lt"/>
                <a:ea typeface="+mn-ea"/>
                <a:cs typeface="+mn-cs"/>
              </a:rPr>
              <a:t>-областной бюджет - 16,3% </a:t>
            </a:r>
          </a:p>
          <a:p>
            <a:r>
              <a:rPr lang="ru-RU" sz="1200" kern="1200" dirty="0" smtClean="0">
                <a:solidFill>
                  <a:schemeClr val="tx1"/>
                </a:solidFill>
                <a:effectLst/>
                <a:latin typeface="+mn-lt"/>
                <a:ea typeface="+mn-ea"/>
                <a:cs typeface="+mn-cs"/>
              </a:rPr>
              <a:t>-местные бюджеты 10,7%,</a:t>
            </a:r>
          </a:p>
          <a:p>
            <a:r>
              <a:rPr lang="ru-RU" sz="1200" kern="1200" dirty="0" smtClean="0">
                <a:solidFill>
                  <a:schemeClr val="tx1"/>
                </a:solidFill>
                <a:effectLst/>
                <a:latin typeface="+mn-lt"/>
                <a:ea typeface="+mn-ea"/>
                <a:cs typeface="+mn-cs"/>
              </a:rPr>
              <a:t>-бюджеты государственных внебюджетных фондов -17,9%</a:t>
            </a:r>
          </a:p>
          <a:p>
            <a:r>
              <a:rPr lang="ru-RU" sz="1200" i="1" kern="1200" dirty="0" smtClean="0">
                <a:solidFill>
                  <a:schemeClr val="tx1"/>
                </a:solidFill>
                <a:effectLst/>
                <a:latin typeface="+mn-lt"/>
                <a:ea typeface="+mn-ea"/>
                <a:cs typeface="+mn-cs"/>
              </a:rPr>
              <a:t>0,8 </a:t>
            </a:r>
            <a:r>
              <a:rPr lang="ru-RU" sz="1200" i="1" kern="1200" dirty="0" err="1" smtClean="0">
                <a:solidFill>
                  <a:schemeClr val="tx1"/>
                </a:solidFill>
                <a:effectLst/>
                <a:latin typeface="+mn-lt"/>
                <a:ea typeface="+mn-ea"/>
                <a:cs typeface="+mn-cs"/>
              </a:rPr>
              <a:t>млрд.руб</a:t>
            </a:r>
            <a:r>
              <a:rPr lang="ru-RU" sz="1200" i="1" kern="1200" dirty="0" smtClean="0">
                <a:solidFill>
                  <a:schemeClr val="tx1"/>
                </a:solidFill>
                <a:effectLst/>
                <a:latin typeface="+mn-lt"/>
                <a:ea typeface="+mn-ea"/>
                <a:cs typeface="+mn-cs"/>
              </a:rPr>
              <a:t>.  – иные получатели (акцизы на нефтепродукты)</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2022 год – стал годом эксперимента в плане ведения единого налогового счета. Открыт отдельный казначейский счет для учета единого налогового платежа на базе УФК по Тульской области.</a:t>
            </a:r>
          </a:p>
          <a:p>
            <a:r>
              <a:rPr lang="ru-RU" sz="1200" kern="1200" dirty="0" smtClean="0">
                <a:solidFill>
                  <a:schemeClr val="tx1"/>
                </a:solidFill>
                <a:effectLst/>
                <a:latin typeface="+mn-lt"/>
                <a:ea typeface="+mn-ea"/>
                <a:cs typeface="+mn-cs"/>
              </a:rPr>
              <a:t>Ключевые задачи текущего года – перевод всех налоговых и таможенных поступлений на единое информационное решение. </a:t>
            </a:r>
          </a:p>
          <a:p>
            <a:endParaRPr lang="ru-RU" dirty="0"/>
          </a:p>
          <a:p>
            <a:endParaRPr lang="ru-RU" dirty="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a:t>
            </a:fld>
            <a:endParaRPr lang="ru-RU"/>
          </a:p>
        </p:txBody>
      </p:sp>
    </p:spTree>
    <p:extLst>
      <p:ext uri="{BB962C8B-B14F-4D97-AF65-F5344CB8AC3E}">
        <p14:creationId xmlns:p14="http://schemas.microsoft.com/office/powerpoint/2010/main" val="253067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Объём ЛБО в 2022 году составил </a:t>
            </a:r>
            <a:r>
              <a:rPr lang="ru-RU" dirty="0" smtClean="0">
                <a:solidFill>
                  <a:srgbClr val="FFFF00"/>
                </a:solidFill>
              </a:rPr>
              <a:t>43,6 млрд. рублей</a:t>
            </a:r>
            <a:r>
              <a:rPr lang="ru-RU" dirty="0" smtClean="0"/>
              <a:t>, что на 3,1 % меньше ЛБО 2021 года (в 2021 – 44,9 млрд. руб.).</a:t>
            </a:r>
          </a:p>
          <a:p>
            <a:pPr defTabSz="914202"/>
            <a:r>
              <a:rPr lang="ru-RU" dirty="0" smtClean="0"/>
              <a:t>Объем поступлений на лицевые счета государственных внебюджетных фондов в 2022 году существенно</a:t>
            </a:r>
            <a:r>
              <a:rPr lang="ru-RU" baseline="0" dirty="0" smtClean="0"/>
              <a:t> увеличился</a:t>
            </a:r>
            <a:r>
              <a:rPr lang="ru-RU" dirty="0" smtClean="0"/>
              <a:t> </a:t>
            </a:r>
            <a:r>
              <a:rPr lang="ru-RU" dirty="0" smtClean="0">
                <a:solidFill>
                  <a:schemeClr val="tx1"/>
                </a:solidFill>
              </a:rPr>
              <a:t>(на 14 %).</a:t>
            </a:r>
          </a:p>
          <a:p>
            <a:pPr defTabSz="914202"/>
            <a:r>
              <a:rPr lang="ru-RU" dirty="0" smtClean="0"/>
              <a:t>Поступления на счета бюджетных и автономных учреждений (НУБП) увеличились на 2% и составили </a:t>
            </a:r>
            <a:r>
              <a:rPr lang="en-US" dirty="0" smtClean="0"/>
              <a:t>48</a:t>
            </a:r>
            <a:r>
              <a:rPr lang="ru-RU" dirty="0" smtClean="0"/>
              <a:t> млрд руб. </a:t>
            </a:r>
          </a:p>
          <a:p>
            <a:pPr defTabSz="914202"/>
            <a:endParaRPr lang="ru-RU" dirty="0" smtClean="0"/>
          </a:p>
          <a:p>
            <a:r>
              <a:rPr lang="ru-RU" sz="1200" kern="1200" dirty="0" smtClean="0">
                <a:solidFill>
                  <a:schemeClr val="tx1"/>
                </a:solidFill>
                <a:effectLst/>
                <a:latin typeface="+mn-lt"/>
                <a:ea typeface="+mn-ea"/>
                <a:cs typeface="+mn-cs"/>
              </a:rPr>
              <a:t>В рамках исполнения поручения Правительства РФ в целях повышения эффективности бюджетных расходов с 2021 года органы ФК проводят анализ исполнения федерального бюджета, в том числе, процент контрактации и кассового исполнения, а также соблюдение графика бюджетных и закупочных процедур получателями бюджетных средств.</a:t>
            </a:r>
          </a:p>
          <a:p>
            <a:r>
              <a:rPr lang="ru-RU" sz="1200" kern="1200" dirty="0" smtClean="0">
                <a:solidFill>
                  <a:schemeClr val="tx1"/>
                </a:solidFill>
                <a:effectLst/>
                <a:latin typeface="+mn-lt"/>
                <a:ea typeface="+mn-ea"/>
                <a:cs typeface="+mn-cs"/>
              </a:rPr>
              <a:t>В 2022 году ЛБО ФБ процент кассового исполнения федерального бюджета на территории Томской области составил 97,4 %. Эта ситуация связана с большими неиспользованными остатками по межбюджетным трансфертам в сумме 1,14 млрд. руб., из которых наибольшая сумма – это незавершенное строительство Хирургического онкологического корпуса Областной клинической больницы  (не поставлено дорогостоящее оборудование в рамках исполнения контракта) в рамках реализации нацпроекта «Здоровье». </a:t>
            </a:r>
          </a:p>
          <a:p>
            <a:r>
              <a:rPr lang="ru-RU" sz="1200" kern="1200" dirty="0" smtClean="0">
                <a:solidFill>
                  <a:schemeClr val="tx1"/>
                </a:solidFill>
                <a:effectLst/>
                <a:latin typeface="+mn-lt"/>
                <a:ea typeface="+mn-ea"/>
                <a:cs typeface="+mn-cs"/>
              </a:rPr>
              <a:t>Процент исполнения по МБТ составил 94,4 %.</a:t>
            </a:r>
          </a:p>
          <a:p>
            <a:r>
              <a:rPr lang="ru-RU" sz="1200" kern="1200" dirty="0" smtClean="0">
                <a:solidFill>
                  <a:schemeClr val="tx1"/>
                </a:solidFill>
                <a:effectLst/>
                <a:latin typeface="+mn-lt"/>
                <a:ea typeface="+mn-ea"/>
                <a:cs typeface="+mn-cs"/>
              </a:rPr>
              <a:t>По получателям бюджетных средств федерального уровня процент исполнения составил 99,96 %. </a:t>
            </a:r>
          </a:p>
          <a:p>
            <a:endParaRPr lang="ru-RU" dirty="0" smtClean="0"/>
          </a:p>
          <a:p>
            <a:r>
              <a:rPr lang="ru-RU" sz="1200" kern="1200" dirty="0" smtClean="0">
                <a:solidFill>
                  <a:schemeClr val="tx1"/>
                </a:solidFill>
                <a:effectLst/>
                <a:latin typeface="+mn-lt"/>
                <a:ea typeface="+mn-ea"/>
                <a:cs typeface="+mn-cs"/>
              </a:rPr>
              <a:t>С 1 января 2023 г. осуществлена реорганизация ПФР и ФСС в единый фонд – Фонд пенсионного и социального страхования Российской Федерации (Социальный фонд России). </a:t>
            </a:r>
          </a:p>
          <a:p>
            <a:r>
              <a:rPr lang="ru-RU" sz="1200" kern="1200" dirty="0" smtClean="0">
                <a:solidFill>
                  <a:schemeClr val="tx1"/>
                </a:solidFill>
                <a:effectLst/>
                <a:latin typeface="+mn-lt"/>
                <a:ea typeface="+mn-ea"/>
                <a:cs typeface="+mn-cs"/>
              </a:rPr>
              <a:t>Новшествами казначейского обслуживания счетов СФР является учет бюджетных и денежных обязательств Отделений СФР и санкционирование денежных обязательств получателей средств бюджета Фонда.</a:t>
            </a:r>
            <a:endParaRPr lang="ru-RU" i="1" dirty="0" smtClean="0"/>
          </a:p>
          <a:p>
            <a:r>
              <a:rPr lang="ru-RU" dirty="0" smtClean="0"/>
              <a:t>  </a:t>
            </a:r>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3</a:t>
            </a:fld>
            <a:endParaRPr lang="ru-RU"/>
          </a:p>
        </p:txBody>
      </p:sp>
    </p:spTree>
    <p:extLst>
      <p:ext uri="{BB962C8B-B14F-4D97-AF65-F5344CB8AC3E}">
        <p14:creationId xmlns:p14="http://schemas.microsoft.com/office/powerpoint/2010/main" val="2162237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20</a:t>
            </a:r>
            <a:r>
              <a:rPr lang="en-US" dirty="0" smtClean="0"/>
              <a:t>2</a:t>
            </a:r>
            <a:r>
              <a:rPr lang="ru-RU" dirty="0" smtClean="0"/>
              <a:t>2 году было предъявлено 429 исполнительных документов на сумму  </a:t>
            </a:r>
            <a:r>
              <a:rPr lang="en-US" dirty="0" smtClean="0"/>
              <a:t>62</a:t>
            </a:r>
            <a:r>
              <a:rPr lang="ru-RU" dirty="0" smtClean="0"/>
              <a:t>,5 млн. руб. (увеличение на 5 %). Большой процент исполнительных документов (194 шт.) предъявляется к</a:t>
            </a:r>
            <a:r>
              <a:rPr lang="ru-RU" baseline="0" dirty="0" smtClean="0"/>
              <a:t> лицевому счету Отделения СФР по Томской области . И</a:t>
            </a:r>
            <a:r>
              <a:rPr lang="ru-RU" dirty="0" smtClean="0"/>
              <a:t>сполнительные документы к казенным учреждениям предъявляются, в основном, на взыскание оплаты государственной пошлины, а также на взыскание задолженности по коммунальным платежам.</a:t>
            </a:r>
          </a:p>
          <a:p>
            <a:endParaRPr lang="ru-RU" dirty="0" smtClean="0"/>
          </a:p>
          <a:p>
            <a:r>
              <a:rPr lang="ru-RU" dirty="0" smtClean="0"/>
              <a:t>Решения налоговых органов на взыскание налогов и сборов в 2022 г. в Управление не предъявлялись. Это связано с высокой ответственностью наших клиентов по уплате налогов и сборов в бюджеты бюджетной системы РФ.</a:t>
            </a:r>
          </a:p>
          <a:p>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Новацией в части исполнения исполнительных документов является возможность предъявления исполнительного документа, должником по которому является казенное учреждение или орган государственной власти, в любой орган Федерального казначейства на территории Российской Федерации. Орган ФК обязан принять предъявленный исполнительный документ, внести информацию в раздел «Исполнительные документы» ПУР ГИИС «Электронный бюджет» и проинформировать орган ФК, в котором открыт лицевой счет должника.</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Новации 2023 года:</a:t>
            </a:r>
          </a:p>
          <a:p>
            <a:r>
              <a:rPr lang="ru-RU" sz="1200" kern="1200" dirty="0" smtClean="0">
                <a:solidFill>
                  <a:schemeClr val="tx1"/>
                </a:solidFill>
                <a:effectLst/>
                <a:latin typeface="+mn-lt"/>
                <a:ea typeface="+mn-ea"/>
                <a:cs typeface="+mn-cs"/>
              </a:rPr>
              <a:t>1. Внедрение инструмента управления платежами федерального бюджета (Платежный календарь Казначейства России).</a:t>
            </a:r>
          </a:p>
          <a:p>
            <a:r>
              <a:rPr lang="ru-RU" sz="1200" kern="1200" dirty="0" smtClean="0">
                <a:solidFill>
                  <a:schemeClr val="tx1"/>
                </a:solidFill>
                <a:effectLst/>
                <a:latin typeface="+mn-lt"/>
                <a:ea typeface="+mn-ea"/>
                <a:cs typeface="+mn-cs"/>
              </a:rPr>
              <a:t>Платежный календарь предполагает автоматическое формирование распоряжений о совершении казначейского платежа в соответствии с графиком платежей, предусмотренных государственными контрактами получателей средств федерального бюджета. При этом, денежные средства, необходимые для оплаты, перечисляются на казначейский счет ТОФК с Единого казначейского счета в соответствии с прогнозом исполнения федерального бюджета.</a:t>
            </a: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2. Разработка подходов к системе мониторинга исполнения ФБ в увязке с плановыми показателями и анализа исполнения ФБ с учетом контрольных точек.</a:t>
            </a:r>
          </a:p>
          <a:p>
            <a:r>
              <a:rPr lang="ru-RU" sz="1200" kern="1200" dirty="0" smtClean="0">
                <a:solidFill>
                  <a:schemeClr val="tx1"/>
                </a:solidFill>
                <a:effectLst/>
                <a:latin typeface="+mn-lt"/>
                <a:ea typeface="+mn-ea"/>
                <a:cs typeface="+mn-cs"/>
              </a:rPr>
              <a:t>Планируется создание системы </a:t>
            </a:r>
            <a:r>
              <a:rPr lang="ru-RU" sz="1200" b="1" i="1" kern="1200" dirty="0" smtClean="0">
                <a:solidFill>
                  <a:schemeClr val="tx1"/>
                </a:solidFill>
                <a:effectLst/>
                <a:latin typeface="+mn-lt"/>
                <a:ea typeface="+mn-ea"/>
                <a:cs typeface="+mn-cs"/>
              </a:rPr>
              <a:t>Мониторинга исполнения ФБ</a:t>
            </a:r>
            <a:r>
              <a:rPr lang="ru-RU" sz="1200" kern="1200" dirty="0" smtClean="0">
                <a:solidFill>
                  <a:schemeClr val="tx1"/>
                </a:solidFill>
                <a:effectLst/>
                <a:latin typeface="+mn-lt"/>
                <a:ea typeface="+mn-ea"/>
                <a:cs typeface="+mn-cs"/>
              </a:rPr>
              <a:t> с учетом контрольных точек по датам текущего финансового года. Например, заключение контрактов за счет средств ФБ до 01 июля текущего года, равномерное использование средств ФБ по месяцам, своевременное доведение ЛБО до подведомственных получателей средств.</a:t>
            </a: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3. Создание условий для функционирования Казначейства России как агента валютного контроля.</a:t>
            </a:r>
          </a:p>
          <a:p>
            <a:r>
              <a:rPr lang="ru-RU" sz="1200" kern="1200" dirty="0" smtClean="0">
                <a:solidFill>
                  <a:schemeClr val="tx1"/>
                </a:solidFill>
                <a:effectLst/>
                <a:latin typeface="+mn-lt"/>
                <a:ea typeface="+mn-ea"/>
                <a:cs typeface="+mn-cs"/>
              </a:rPr>
              <a:t>Будут разработаны НПА и требования к счетам для проведения валютного контроля органами Федерального казначейства в целях исполнения контрактов, заключенных получателями бюджетных средств, а также бюджетными и автономными учреждениями, в иностранных валютах.</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E2CB3887-712F-46F7-9015-D5332A52B0E2}" type="slidenum">
              <a:rPr lang="ru-RU" smtClean="0"/>
              <a:t>4</a:t>
            </a:fld>
            <a:endParaRPr lang="ru-RU"/>
          </a:p>
        </p:txBody>
      </p:sp>
    </p:spTree>
    <p:extLst>
      <p:ext uri="{BB962C8B-B14F-4D97-AF65-F5344CB8AC3E}">
        <p14:creationId xmlns:p14="http://schemas.microsoft.com/office/powerpoint/2010/main" val="3125912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В 2022 году Управлением:</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1" dirty="0" smtClean="0"/>
              <a:t>Осуществлялась</a:t>
            </a:r>
            <a:r>
              <a:rPr lang="ru-RU" b="1" baseline="0" dirty="0" smtClean="0"/>
              <a:t> </a:t>
            </a:r>
            <a:r>
              <a:rPr lang="ru-RU" b="1" dirty="0" smtClean="0"/>
              <a:t> </a:t>
            </a:r>
            <a:r>
              <a:rPr lang="ru-RU" dirty="0" smtClean="0"/>
              <a:t>проверка информации и документов, подлежащих размещению в реестре контрактов</a:t>
            </a:r>
            <a:r>
              <a:rPr lang="ru-RU" b="1" dirty="0" smtClean="0"/>
              <a:t>,</a:t>
            </a:r>
            <a:r>
              <a:rPr lang="ru-RU" dirty="0" smtClean="0"/>
              <a:t> предусмотренная положениями ч. 5 ст. 99 Закона 44-ФЗ.,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dirty="0" smtClean="0"/>
              <a:t>Специалисты</a:t>
            </a:r>
            <a:r>
              <a:rPr lang="ru-RU" baseline="0" dirty="0" smtClean="0"/>
              <a:t> отдела функционирования контрактной системы успешно провели </a:t>
            </a:r>
            <a:r>
              <a:rPr lang="ru-RU" sz="1200" b="1" kern="1200" dirty="0" smtClean="0">
                <a:solidFill>
                  <a:schemeClr val="tx1"/>
                </a:solidFill>
                <a:effectLst/>
                <a:latin typeface="+mn-lt"/>
                <a:ea typeface="+mn-ea"/>
                <a:cs typeface="+mn-cs"/>
              </a:rPr>
              <a:t>внедрение риск-показателей, алгоритмов расчета показателей модуля "Риск-мониторинг" ЕИС во </a:t>
            </a:r>
            <a:r>
              <a:rPr lang="en-US" sz="1200" b="1" kern="1200" dirty="0" smtClean="0">
                <a:solidFill>
                  <a:schemeClr val="tx1"/>
                </a:solidFill>
                <a:effectLst/>
                <a:latin typeface="+mn-lt"/>
                <a:ea typeface="+mn-ea"/>
                <a:cs typeface="+mn-cs"/>
              </a:rPr>
              <a:t>II</a:t>
            </a:r>
            <a:r>
              <a:rPr lang="ru-RU" sz="1200" b="1" kern="1200" dirty="0" smtClean="0">
                <a:solidFill>
                  <a:schemeClr val="tx1"/>
                </a:solidFill>
                <a:effectLst/>
                <a:latin typeface="+mn-lt"/>
                <a:ea typeface="+mn-ea"/>
                <a:cs typeface="+mn-cs"/>
              </a:rPr>
              <a:t>-IV кварталах 2022 г. в рамках участия в пилотном проекте Федерального казначейства.</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ru-RU" sz="1200" b="1"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В</a:t>
            </a:r>
            <a:r>
              <a:rPr lang="ru-RU" sz="1200" kern="1200" baseline="0" dirty="0" smtClean="0">
                <a:solidFill>
                  <a:schemeClr val="tx1"/>
                </a:solidFill>
                <a:effectLst/>
                <a:latin typeface="+mn-lt"/>
                <a:ea typeface="+mn-ea"/>
                <a:cs typeface="+mn-cs"/>
              </a:rPr>
              <a:t> части развития ЕИС в 2022 году </a:t>
            </a:r>
          </a:p>
          <a:p>
            <a:pPr marL="171450" lvl="0" indent="-171450">
              <a:buFontTx/>
              <a:buChar char="-"/>
            </a:pPr>
            <a:r>
              <a:rPr lang="ru-RU" sz="1200" kern="1200" baseline="0" dirty="0" smtClean="0">
                <a:solidFill>
                  <a:schemeClr val="tx1"/>
                </a:solidFill>
                <a:effectLst/>
                <a:latin typeface="+mn-lt"/>
                <a:ea typeface="+mn-ea"/>
                <a:cs typeface="+mn-cs"/>
              </a:rPr>
              <a:t>завершен переход  на обязательную цифровую приемку для всех заказчиков</a:t>
            </a:r>
          </a:p>
          <a:p>
            <a:pPr marL="171450" lvl="0" indent="-171450">
              <a:buFontTx/>
              <a:buChar char="-"/>
            </a:pPr>
            <a:r>
              <a:rPr lang="ru-RU" sz="1200" kern="1200" baseline="0" dirty="0" smtClean="0">
                <a:solidFill>
                  <a:schemeClr val="tx1"/>
                </a:solidFill>
                <a:effectLst/>
                <a:latin typeface="+mn-lt"/>
                <a:ea typeface="+mn-ea"/>
                <a:cs typeface="+mn-cs"/>
              </a:rPr>
              <a:t>Реализованы функции обязательного электронного актирования, </a:t>
            </a:r>
            <a:r>
              <a:rPr lang="ru-RU" sz="1200" kern="1200" dirty="0" smtClean="0">
                <a:solidFill>
                  <a:schemeClr val="tx1"/>
                </a:solidFill>
                <a:effectLst/>
                <a:latin typeface="+mn-lt"/>
                <a:ea typeface="+mn-ea"/>
                <a:cs typeface="+mn-cs"/>
              </a:rPr>
              <a:t>обжалования, претензионной переписки в рамках контракта посредством ЕИС, а также одностороннее расторжение и уведомление при расторжении контракта.</a:t>
            </a:r>
            <a:endParaRPr lang="ru-RU" sz="1200" kern="1200" baseline="0" dirty="0" smtClean="0">
              <a:solidFill>
                <a:schemeClr val="tx1"/>
              </a:solidFill>
              <a:effectLst/>
              <a:latin typeface="+mn-lt"/>
              <a:ea typeface="+mn-ea"/>
              <a:cs typeface="+mn-cs"/>
            </a:endParaRPr>
          </a:p>
          <a:p>
            <a:pPr marL="171450" lvl="0" indent="-171450">
              <a:buFontTx/>
              <a:buChar char="-"/>
            </a:pPr>
            <a:r>
              <a:rPr lang="ru-RU" sz="1200" kern="1200" dirty="0" smtClean="0">
                <a:solidFill>
                  <a:schemeClr val="tx1"/>
                </a:solidFill>
                <a:effectLst/>
                <a:latin typeface="+mn-lt"/>
                <a:ea typeface="+mn-ea"/>
                <a:cs typeface="+mn-cs"/>
              </a:rPr>
              <a:t>Внедрены новые правила работы в ЕИС: финансовый контроль, авто-контроли, проверки в реестре контрактов.</a:t>
            </a:r>
          </a:p>
          <a:p>
            <a:pPr marL="171450" lvl="0" indent="-171450">
              <a:buFontTx/>
              <a:buChar char="-"/>
            </a:pPr>
            <a:r>
              <a:rPr lang="ru-RU" sz="1200" kern="1200" dirty="0" smtClean="0">
                <a:solidFill>
                  <a:schemeClr val="tx1"/>
                </a:solidFill>
                <a:effectLst/>
                <a:latin typeface="+mn-lt"/>
                <a:ea typeface="+mn-ea"/>
                <a:cs typeface="+mn-cs"/>
              </a:rPr>
              <a:t>Проработана взаимосвязь сведений в ЕИС и бухгалтерском учете.</a:t>
            </a:r>
            <a:endParaRPr lang="ru-RU"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ru-RU" dirty="0" smtClean="0"/>
          </a:p>
          <a:p>
            <a:r>
              <a:rPr lang="ru-RU" b="1" dirty="0" smtClean="0"/>
              <a:t>Перспективы развития ЕИС в 2023 году:</a:t>
            </a:r>
            <a:endParaRPr lang="ru-R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 Обязанность для ФОИВ, ФКУ, ФБУ</a:t>
            </a:r>
            <a:r>
              <a:rPr lang="ru-RU" sz="1200" kern="1200" baseline="0" dirty="0" smtClean="0">
                <a:solidFill>
                  <a:schemeClr val="tx1"/>
                </a:solidFill>
                <a:effectLst/>
                <a:latin typeface="+mn-lt"/>
                <a:ea typeface="+mn-ea"/>
                <a:cs typeface="+mn-cs"/>
              </a:rPr>
              <a:t> и Ф</a:t>
            </a:r>
            <a:r>
              <a:rPr lang="ru-RU" sz="1200" kern="1200" dirty="0" smtClean="0">
                <a:solidFill>
                  <a:schemeClr val="tx1"/>
                </a:solidFill>
                <a:effectLst/>
                <a:latin typeface="+mn-lt"/>
                <a:ea typeface="+mn-ea"/>
                <a:cs typeface="+mn-cs"/>
              </a:rPr>
              <a:t>АУ в формировании </a:t>
            </a:r>
            <a:r>
              <a:rPr lang="ru-RU" dirty="0" smtClean="0"/>
              <a:t>распоряжений о совершении казначейского платежа</a:t>
            </a:r>
            <a:r>
              <a:rPr lang="ru-RU" sz="1200" kern="1200" dirty="0" smtClean="0">
                <a:solidFill>
                  <a:schemeClr val="tx1"/>
                </a:solidFill>
                <a:effectLst/>
                <a:latin typeface="+mn-lt"/>
                <a:ea typeface="+mn-ea"/>
                <a:cs typeface="+mn-cs"/>
              </a:rPr>
              <a:t>;</a:t>
            </a:r>
          </a:p>
          <a:p>
            <a:pPr lvl="0"/>
            <a:r>
              <a:rPr lang="ru-RU" sz="1200" kern="1200" dirty="0" smtClean="0">
                <a:solidFill>
                  <a:schemeClr val="tx1"/>
                </a:solidFill>
                <a:effectLst/>
                <a:latin typeface="+mn-lt"/>
                <a:ea typeface="+mn-ea"/>
                <a:cs typeface="+mn-cs"/>
              </a:rPr>
              <a:t>- Разработка программного обеспечения в целях перевода в ЕИС региональных и муниципальных заказчиков, находящихся на полном кассовом обслуживании в Казначействе, на формирование БО, ДО и </a:t>
            </a:r>
            <a:r>
              <a:rPr lang="ru-RU" dirty="0" smtClean="0"/>
              <a:t>распоряжений о совершении казначейского платежа</a:t>
            </a:r>
            <a:r>
              <a:rPr lang="ru-RU" sz="1200" kern="1200" dirty="0" smtClean="0">
                <a:solidFill>
                  <a:schemeClr val="tx1"/>
                </a:solidFill>
                <a:effectLst/>
                <a:latin typeface="+mn-lt"/>
                <a:ea typeface="+mn-ea"/>
                <a:cs typeface="+mn-cs"/>
              </a:rPr>
              <a:t>;</a:t>
            </a:r>
          </a:p>
          <a:p>
            <a:pPr lvl="0"/>
            <a:r>
              <a:rPr lang="ru-RU" sz="1200" kern="1200" dirty="0" smtClean="0">
                <a:solidFill>
                  <a:schemeClr val="tx1"/>
                </a:solidFill>
                <a:effectLst/>
                <a:latin typeface="+mn-lt"/>
                <a:ea typeface="+mn-ea"/>
                <a:cs typeface="+mn-cs"/>
              </a:rPr>
              <a:t>- Оптимизация проверок закупочных и бюджетных документов в целях развития функционала быстрых платежей. А именно: </a:t>
            </a:r>
            <a:r>
              <a:rPr lang="ru-RU" sz="1200" kern="1200" dirty="0" err="1" smtClean="0">
                <a:solidFill>
                  <a:schemeClr val="tx1"/>
                </a:solidFill>
                <a:effectLst/>
                <a:latin typeface="+mn-lt"/>
                <a:ea typeface="+mn-ea"/>
                <a:cs typeface="+mn-cs"/>
              </a:rPr>
              <a:t>прослеживаемость</a:t>
            </a:r>
            <a:r>
              <a:rPr lang="ru-RU" sz="1200" kern="1200" dirty="0" smtClean="0">
                <a:solidFill>
                  <a:schemeClr val="tx1"/>
                </a:solidFill>
                <a:effectLst/>
                <a:latin typeface="+mn-lt"/>
                <a:ea typeface="+mn-ea"/>
                <a:cs typeface="+mn-cs"/>
              </a:rPr>
              <a:t> бюджетных ассигнований по капитальным вложениям с указанием кода объекта капитального строительства</a:t>
            </a:r>
            <a:r>
              <a:rPr lang="ru-RU" sz="1200" kern="1200" baseline="0" dirty="0" smtClean="0">
                <a:solidFill>
                  <a:schemeClr val="tx1"/>
                </a:solidFill>
                <a:effectLst/>
                <a:latin typeface="+mn-lt"/>
                <a:ea typeface="+mn-ea"/>
                <a:cs typeface="+mn-cs"/>
              </a:rPr>
              <a:t> и </a:t>
            </a:r>
            <a:r>
              <a:rPr lang="ru-RU" sz="1200" kern="1200" dirty="0" smtClean="0">
                <a:solidFill>
                  <a:schemeClr val="tx1"/>
                </a:solidFill>
                <a:effectLst/>
                <a:latin typeface="+mn-lt"/>
                <a:ea typeface="+mn-ea"/>
                <a:cs typeface="+mn-cs"/>
              </a:rPr>
              <a:t>«умный» контроль соответствия КБК/КВР во всей цепочке закупочных документов с учетом данных реестра контрактов.</a:t>
            </a:r>
          </a:p>
          <a:p>
            <a:pPr lvl="0"/>
            <a:r>
              <a:rPr lang="ru-RU" sz="1200" kern="1200" dirty="0" smtClean="0">
                <a:solidFill>
                  <a:schemeClr val="tx1"/>
                </a:solidFill>
                <a:effectLst/>
                <a:latin typeface="+mn-lt"/>
                <a:ea typeface="+mn-ea"/>
                <a:cs typeface="+mn-cs"/>
              </a:rPr>
              <a:t>А также реализация</a:t>
            </a:r>
            <a:r>
              <a:rPr lang="ru-RU" sz="1200" kern="1200" baseline="0" dirty="0" smtClean="0">
                <a:solidFill>
                  <a:schemeClr val="tx1"/>
                </a:solidFill>
                <a:effectLst/>
                <a:latin typeface="+mn-lt"/>
                <a:ea typeface="+mn-ea"/>
                <a:cs typeface="+mn-cs"/>
              </a:rPr>
              <a:t> ряда</a:t>
            </a:r>
            <a:r>
              <a:rPr lang="ru-RU" sz="1200" kern="1200" dirty="0" smtClean="0">
                <a:solidFill>
                  <a:schemeClr val="tx1"/>
                </a:solidFill>
                <a:effectLst/>
                <a:latin typeface="+mn-lt"/>
                <a:ea typeface="+mn-ea"/>
                <a:cs typeface="+mn-cs"/>
              </a:rPr>
              <a:t> изменений в рамках «оптимизационных» поправок Федерального закона № 44-ФЗ</a:t>
            </a:r>
          </a:p>
          <a:p>
            <a:pPr defTabSz="914202">
              <a:defRPr/>
            </a:pPr>
            <a:endParaRPr lang="ru-RU" dirty="0" smtClean="0"/>
          </a:p>
        </p:txBody>
      </p:sp>
      <p:sp>
        <p:nvSpPr>
          <p:cNvPr id="4" name="Номер слайда 3"/>
          <p:cNvSpPr>
            <a:spLocks noGrp="1"/>
          </p:cNvSpPr>
          <p:nvPr>
            <p:ph type="sldNum" sz="quarter" idx="10"/>
          </p:nvPr>
        </p:nvSpPr>
        <p:spPr/>
        <p:txBody>
          <a:bodyPr/>
          <a:lstStyle/>
          <a:p>
            <a:fld id="{E2CB3887-712F-46F7-9015-D5332A52B0E2}" type="slidenum">
              <a:rPr lang="ru-RU" smtClean="0"/>
              <a:t>5</a:t>
            </a:fld>
            <a:endParaRPr lang="ru-RU"/>
          </a:p>
        </p:txBody>
      </p:sp>
    </p:spTree>
    <p:extLst>
      <p:ext uri="{BB962C8B-B14F-4D97-AF65-F5344CB8AC3E}">
        <p14:creationId xmlns:p14="http://schemas.microsoft.com/office/powerpoint/2010/main" val="1060551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Одной из приоритетных задач остается обеспечение казначейского сопровождения целевых средств, предоставляемых юридическим лицам из бюджетов бюджетной системы РФ. </a:t>
            </a:r>
          </a:p>
          <a:p>
            <a:r>
              <a:rPr lang="ru-RU" sz="1200" kern="1200" dirty="0" smtClean="0">
                <a:solidFill>
                  <a:schemeClr val="tx1"/>
                </a:solidFill>
                <a:effectLst/>
                <a:latin typeface="+mn-lt"/>
                <a:ea typeface="+mn-ea"/>
                <a:cs typeface="+mn-cs"/>
              </a:rPr>
              <a:t>С января</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2022 в БК:</a:t>
            </a:r>
          </a:p>
          <a:p>
            <a:r>
              <a:rPr lang="ru-RU" sz="1200" kern="1200" dirty="0" smtClean="0">
                <a:solidFill>
                  <a:schemeClr val="tx1"/>
                </a:solidFill>
                <a:effectLst/>
                <a:latin typeface="+mn-lt"/>
                <a:ea typeface="+mn-ea"/>
                <a:cs typeface="+mn-cs"/>
              </a:rPr>
              <a:t>-</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закреплены нормы казначейского сопровождения.</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(ранее нормы казначейского сопровождения ежегодно утверждались Федеральным законом о федеральном бюджете на соответствующий год и плановый период)</a:t>
            </a:r>
          </a:p>
          <a:p>
            <a:r>
              <a:rPr lang="ru-RU" sz="1200" kern="1200" baseline="0" dirty="0" smtClean="0">
                <a:solidFill>
                  <a:schemeClr val="tx1"/>
                </a:solidFill>
                <a:effectLst/>
                <a:latin typeface="+mn-lt"/>
                <a:ea typeface="+mn-ea"/>
                <a:cs typeface="+mn-cs"/>
              </a:rPr>
              <a:t>- закреплено </a:t>
            </a:r>
            <a:r>
              <a:rPr lang="ru-RU" sz="1200" kern="1200" dirty="0" smtClean="0">
                <a:solidFill>
                  <a:schemeClr val="tx1"/>
                </a:solidFill>
                <a:effectLst/>
                <a:latin typeface="+mn-lt"/>
                <a:ea typeface="+mn-ea"/>
                <a:cs typeface="+mn-cs"/>
              </a:rPr>
              <a:t>право Финансовых органов субъектов РФ (муниципальных образований) осуществлять казначейское сопровождение средств в случаях, установленных законами субъектов РФ (муниципальными правовыми актами) либо передать органу Федерального казначейства функции финансового органа субъекта РФ (муниципального образования) по казначейскому сопровождению средств областного (местного) бюджета.</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Управлением осуществляется казначейское сопровождение средств областного (местного) бюджета на основании обращений Губернатора Томской области и местных администраций:</a:t>
            </a:r>
          </a:p>
          <a:p>
            <a:r>
              <a:rPr lang="ru-RU" sz="1200" kern="1200" dirty="0" smtClean="0">
                <a:solidFill>
                  <a:schemeClr val="tx1"/>
                </a:solidFill>
                <a:effectLst/>
                <a:latin typeface="+mn-lt"/>
                <a:ea typeface="+mn-ea"/>
                <a:cs typeface="+mn-cs"/>
              </a:rPr>
              <a:t>- в 2022 году – средств бюджета Томской области и 2 местных бюджетов (Томского, Зырянского районов);</a:t>
            </a:r>
          </a:p>
          <a:p>
            <a:r>
              <a:rPr lang="ru-RU" sz="1200" kern="1200" dirty="0" smtClean="0">
                <a:solidFill>
                  <a:schemeClr val="tx1"/>
                </a:solidFill>
                <a:effectLst/>
                <a:latin typeface="+mn-lt"/>
                <a:ea typeface="+mn-ea"/>
                <a:cs typeface="+mn-cs"/>
              </a:rPr>
              <a:t>- на 01.04.2023 - средств бюджета Томской области и 6 местных бюджетов (Томского, Зырянского, </a:t>
            </a:r>
            <a:r>
              <a:rPr lang="ru-RU" sz="1200" kern="1200" dirty="0" err="1" smtClean="0">
                <a:solidFill>
                  <a:schemeClr val="tx1"/>
                </a:solidFill>
                <a:effectLst/>
                <a:latin typeface="+mn-lt"/>
                <a:ea typeface="+mn-ea"/>
                <a:cs typeface="+mn-cs"/>
              </a:rPr>
              <a:t>Парабельского</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Каргасокского</a:t>
            </a:r>
            <a:r>
              <a:rPr lang="ru-RU" sz="1200" kern="1200" dirty="0" smtClean="0">
                <a:solidFill>
                  <a:schemeClr val="tx1"/>
                </a:solidFill>
                <a:effectLst/>
                <a:latin typeface="+mn-lt"/>
                <a:ea typeface="+mn-ea"/>
                <a:cs typeface="+mn-cs"/>
              </a:rPr>
              <a:t>, Александровского районов  и ЗАТО Северска).</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2022 году в Управлении на казначейском сопровождении находилось 65 соглашений (ГК, договоров) на сумму 12,5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по состоянию 01.04.2023 – 78  соглашений (ГК, договоров) на сумму 19,9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Наибольший процент целевых средств санкционируется по средствам, полученным от финансово-хозяйственной деятельности АО "Особая экономическая зона технико-внедренческого типа "Томск" – 96%.</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целях недопущения финансовых нарушений участниками казначейского сопровождения в БК за органами Федерального казначейства закреплено проведение бюджетного мониторинга и применения мер реагирования, при открытии лицевых счетов участникам казначейского сопровождения и при проведении операций на л/с участников казначейского сопровождения на сумму 600 и более тыс. руб.</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Управление в 2022 году провело бюджетный мониторинг при открытии 23 л/с, и в отношении -  296 распоряжений на сумму 10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при проведении операций на лицевых счетах УКС, по состоянию на 01.04.2023 года бюджетный мониторинг проведен при открытии 11 л/с, и в отношении -  125 распоряжений на сумму 2,6 </a:t>
            </a:r>
            <a:r>
              <a:rPr lang="ru-RU" sz="1200" kern="1200" dirty="0" err="1" smtClean="0">
                <a:solidFill>
                  <a:schemeClr val="tx1"/>
                </a:solidFill>
                <a:effectLst/>
                <a:latin typeface="+mn-lt"/>
                <a:ea typeface="+mn-ea"/>
                <a:cs typeface="+mn-cs"/>
              </a:rPr>
              <a:t>млрд.руб</a:t>
            </a:r>
            <a:r>
              <a:rPr lang="ru-RU" sz="1200" kern="1200" dirty="0" smtClean="0">
                <a:solidFill>
                  <a:schemeClr val="tx1"/>
                </a:solidFill>
                <a:effectLst/>
                <a:latin typeface="+mn-lt"/>
                <a:ea typeface="+mn-ea"/>
                <a:cs typeface="+mn-cs"/>
              </a:rPr>
              <a:t>. при проведении операций на лицевых счетах УКС.</a:t>
            </a:r>
          </a:p>
          <a:p>
            <a:endParaRPr lang="ru-RU" dirty="0" smtClean="0"/>
          </a:p>
          <a:p>
            <a:r>
              <a:rPr lang="ru-RU" dirty="0" smtClean="0"/>
              <a:t>В 2023 году Федеральным казначейством планируется проведение эксперимента по применению механизма</a:t>
            </a:r>
            <a:r>
              <a:rPr lang="ru-RU" baseline="0" dirty="0" smtClean="0"/>
              <a:t> санкционирования расходов участников казначейского сопровождения без представления документов, подтверждающих возникновение денежных обязательств (так называемые МОМЕНТАЛЬНЫЕ ПЛАТЕЖИ)</a:t>
            </a:r>
            <a:endParaRPr lang="ru-RU" dirty="0" smtClean="0"/>
          </a:p>
          <a:p>
            <a:endParaRPr lang="ru-RU" dirty="0"/>
          </a:p>
        </p:txBody>
      </p:sp>
      <p:sp>
        <p:nvSpPr>
          <p:cNvPr id="4" name="Номер слайда 3"/>
          <p:cNvSpPr>
            <a:spLocks noGrp="1"/>
          </p:cNvSpPr>
          <p:nvPr>
            <p:ph type="sldNum" sz="quarter" idx="10"/>
          </p:nvPr>
        </p:nvSpPr>
        <p:spPr/>
        <p:txBody>
          <a:bodyPr/>
          <a:lstStyle/>
          <a:p>
            <a:fld id="{8C208F55-E28F-43E1-B1CD-CCB375D98572}" type="slidenum">
              <a:rPr lang="ru-RU" smtClean="0">
                <a:solidFill>
                  <a:prstClr val="black"/>
                </a:solidFill>
              </a:rPr>
              <a:pPr/>
              <a:t>6</a:t>
            </a:fld>
            <a:endParaRPr lang="ru-RU">
              <a:solidFill>
                <a:prstClr val="black"/>
              </a:solidFill>
            </a:endParaRPr>
          </a:p>
        </p:txBody>
      </p:sp>
    </p:spTree>
    <p:extLst>
      <p:ext uri="{BB962C8B-B14F-4D97-AF65-F5344CB8AC3E}">
        <p14:creationId xmlns:p14="http://schemas.microsoft.com/office/powerpoint/2010/main" val="4153998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2022 году общий </a:t>
            </a:r>
            <a:r>
              <a:rPr lang="ru-RU" dirty="0"/>
              <a:t>объем запланированных доходов </a:t>
            </a:r>
            <a:r>
              <a:rPr lang="ru-RU" dirty="0" smtClean="0"/>
              <a:t>бюджета Томской области составляет </a:t>
            </a:r>
            <a:r>
              <a:rPr lang="ru-RU" b="1" dirty="0" smtClean="0"/>
              <a:t>90 689,71 </a:t>
            </a:r>
            <a:r>
              <a:rPr lang="ru-RU" dirty="0" smtClean="0"/>
              <a:t>млн</a:t>
            </a:r>
            <a:r>
              <a:rPr lang="ru-RU" dirty="0"/>
              <a:t>. рублей, из </a:t>
            </a:r>
            <a:r>
              <a:rPr lang="ru-RU" dirty="0" smtClean="0"/>
              <a:t>них, фактически на 1 января 2023 года в бюджет Томской области поступило доходов</a:t>
            </a:r>
            <a:r>
              <a:rPr lang="ru-RU" baseline="0" dirty="0" smtClean="0"/>
              <a:t> на сумму </a:t>
            </a:r>
            <a:r>
              <a:rPr lang="ru-RU" b="1" baseline="0" dirty="0" smtClean="0"/>
              <a:t>95 561,78 </a:t>
            </a:r>
            <a:r>
              <a:rPr lang="ru-RU" baseline="0" dirty="0" smtClean="0"/>
              <a:t>млн. рублей</a:t>
            </a:r>
            <a:r>
              <a:rPr lang="ru-RU" dirty="0" smtClean="0"/>
              <a:t>:</a:t>
            </a:r>
            <a:endParaRPr lang="ru-RU" dirty="0"/>
          </a:p>
          <a:p>
            <a:r>
              <a:rPr lang="ru-RU" dirty="0"/>
              <a:t> - собственные доходы – </a:t>
            </a:r>
            <a:r>
              <a:rPr lang="ru-RU" b="1" dirty="0" smtClean="0"/>
              <a:t>67 711,94 </a:t>
            </a:r>
            <a:r>
              <a:rPr lang="ru-RU" dirty="0" smtClean="0"/>
              <a:t>млн</a:t>
            </a:r>
            <a:r>
              <a:rPr lang="ru-RU" dirty="0"/>
              <a:t>. рублей,</a:t>
            </a:r>
          </a:p>
          <a:p>
            <a:r>
              <a:rPr lang="ru-RU" dirty="0"/>
              <a:t> - безвозмездные поступления </a:t>
            </a:r>
            <a:r>
              <a:rPr lang="ru-RU" dirty="0" smtClean="0"/>
              <a:t>– </a:t>
            </a:r>
            <a:r>
              <a:rPr lang="ru-RU" b="1" dirty="0" smtClean="0"/>
              <a:t>27</a:t>
            </a:r>
            <a:r>
              <a:rPr lang="ru-RU" b="1" baseline="0" dirty="0" smtClean="0"/>
              <a:t> 849,84 </a:t>
            </a:r>
            <a:r>
              <a:rPr lang="ru-RU" dirty="0" smtClean="0"/>
              <a:t>млн</a:t>
            </a:r>
            <a:r>
              <a:rPr lang="ru-RU" dirty="0"/>
              <a:t>. рублей, что составляет </a:t>
            </a:r>
            <a:r>
              <a:rPr lang="ru-RU" dirty="0" smtClean="0"/>
              <a:t>29 % </a:t>
            </a:r>
            <a:r>
              <a:rPr lang="ru-RU" dirty="0"/>
              <a:t>к общей сумме доходов</a:t>
            </a:r>
            <a:r>
              <a:rPr lang="ru-RU" dirty="0" smtClean="0"/>
              <a:t>.</a:t>
            </a:r>
          </a:p>
          <a:p>
            <a:endParaRPr lang="ru-RU" dirty="0" smtClean="0"/>
          </a:p>
          <a:p>
            <a:r>
              <a:rPr lang="ru-RU" sz="1200" kern="1200" dirty="0" smtClean="0">
                <a:solidFill>
                  <a:schemeClr val="tx1"/>
                </a:solidFill>
                <a:effectLst/>
                <a:latin typeface="+mn-lt"/>
                <a:ea typeface="+mn-ea"/>
                <a:cs typeface="+mn-cs"/>
              </a:rPr>
              <a:t>Общий объем запланированных расходов составляет </a:t>
            </a:r>
            <a:r>
              <a:rPr lang="ru-RU" sz="1200" b="1" kern="1200" dirty="0" smtClean="0">
                <a:solidFill>
                  <a:schemeClr val="tx1"/>
                </a:solidFill>
                <a:effectLst/>
                <a:latin typeface="+mn-lt"/>
                <a:ea typeface="+mn-ea"/>
                <a:cs typeface="+mn-cs"/>
              </a:rPr>
              <a:t>91 328,78 млн. руб.</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Фактически на 01 января 2023 года расходы бюджета Томской области составили  </a:t>
            </a:r>
            <a:r>
              <a:rPr lang="ru-RU" sz="1200" b="1" kern="1200" dirty="0" smtClean="0">
                <a:solidFill>
                  <a:schemeClr val="tx1"/>
                </a:solidFill>
                <a:effectLst/>
                <a:latin typeface="+mn-lt"/>
                <a:ea typeface="+mn-ea"/>
                <a:cs typeface="+mn-cs"/>
              </a:rPr>
              <a:t>93 339,62 млн. руб.</a:t>
            </a:r>
            <a:r>
              <a:rPr lang="ru-RU" sz="1200" kern="1200" dirty="0" smtClean="0">
                <a:solidFill>
                  <a:schemeClr val="tx1"/>
                </a:solidFill>
                <a:effectLst/>
                <a:latin typeface="+mn-lt"/>
                <a:ea typeface="+mn-ea"/>
                <a:cs typeface="+mn-cs"/>
              </a:rPr>
              <a:t>, в том числе:</a:t>
            </a:r>
          </a:p>
          <a:p>
            <a:r>
              <a:rPr lang="ru-RU" sz="1200" kern="1200" dirty="0" smtClean="0">
                <a:solidFill>
                  <a:schemeClr val="tx1"/>
                </a:solidFill>
                <a:effectLst/>
                <a:latin typeface="+mn-lt"/>
                <a:ea typeface="+mn-ea"/>
                <a:cs typeface="+mn-cs"/>
              </a:rPr>
              <a:t>за счет собственных средств – </a:t>
            </a:r>
            <a:r>
              <a:rPr lang="ru-RU" sz="1200" b="1" kern="1200" dirty="0" smtClean="0">
                <a:solidFill>
                  <a:schemeClr val="tx1"/>
                </a:solidFill>
                <a:effectLst/>
                <a:latin typeface="+mn-lt"/>
                <a:ea typeface="+mn-ea"/>
                <a:cs typeface="+mn-cs"/>
              </a:rPr>
              <a:t>74 107,09 млн. руб.,</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за счет средств федерального бюджета – </a:t>
            </a:r>
            <a:r>
              <a:rPr lang="ru-RU" sz="1200" b="1" kern="1200" dirty="0" smtClean="0">
                <a:solidFill>
                  <a:schemeClr val="tx1"/>
                </a:solidFill>
                <a:effectLst/>
                <a:latin typeface="+mn-lt"/>
                <a:ea typeface="+mn-ea"/>
                <a:cs typeface="+mn-cs"/>
              </a:rPr>
              <a:t>19 232,53 млн. руб. </a:t>
            </a:r>
            <a:endParaRPr lang="ru-RU" sz="1200" kern="1200" dirty="0" smtClean="0">
              <a:solidFill>
                <a:schemeClr val="tx1"/>
              </a:solidFill>
              <a:effectLst/>
              <a:latin typeface="+mn-lt"/>
              <a:ea typeface="+mn-ea"/>
              <a:cs typeface="+mn-cs"/>
            </a:endParaRPr>
          </a:p>
          <a:p>
            <a:endParaRPr lang="ru-RU" dirty="0"/>
          </a:p>
          <a:p>
            <a:r>
              <a:rPr lang="ru-RU" dirty="0" smtClean="0">
                <a:solidFill>
                  <a:srgbClr val="FF0000"/>
                </a:solidFill>
              </a:rPr>
              <a:t>Профицит </a:t>
            </a:r>
            <a:r>
              <a:rPr lang="ru-RU" dirty="0"/>
              <a:t>областного бюджета </a:t>
            </a:r>
            <a:r>
              <a:rPr lang="ru-RU" dirty="0" smtClean="0"/>
              <a:t>составил 2 222,16 </a:t>
            </a:r>
            <a:r>
              <a:rPr lang="ru-RU" dirty="0"/>
              <a:t>млн. рублей</a:t>
            </a:r>
            <a:r>
              <a:rPr lang="ru-RU" dirty="0" smtClean="0"/>
              <a:t>.</a:t>
            </a:r>
          </a:p>
          <a:p>
            <a:endParaRPr lang="ru-RU" dirty="0" smtClean="0"/>
          </a:p>
          <a:p>
            <a:r>
              <a:rPr lang="ru-RU" sz="1200" kern="1200" dirty="0" smtClean="0">
                <a:solidFill>
                  <a:schemeClr val="tx1"/>
                </a:solidFill>
                <a:effectLst/>
                <a:latin typeface="+mn-lt"/>
                <a:ea typeface="+mn-ea"/>
                <a:cs typeface="+mn-cs"/>
              </a:rPr>
              <a:t>Увеличение доходной части бюджета связано с предоставлением дополнительных средств резервного из фонда Правительства Российской Федерации в целях реализации дополнительных мер социальной поддержки населения Томской области</a:t>
            </a:r>
            <a:endParaRPr lang="ru-RU" dirty="0" smtClean="0"/>
          </a:p>
          <a:p>
            <a:endParaRPr lang="ru-RU" dirty="0"/>
          </a:p>
          <a:p>
            <a:endParaRPr lang="ru-RU" dirty="0"/>
          </a:p>
          <a:p>
            <a:endParaRPr lang="ru-RU" dirty="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7</a:t>
            </a:fld>
            <a:endParaRPr lang="ru-RU"/>
          </a:p>
        </p:txBody>
      </p:sp>
    </p:spTree>
    <p:extLst>
      <p:ext uri="{BB962C8B-B14F-4D97-AF65-F5344CB8AC3E}">
        <p14:creationId xmlns:p14="http://schemas.microsoft.com/office/powerpoint/2010/main" val="3600473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структуре межбюджетных трансфертов важную долю, как и прежде, занимает финансирование национальных проектов. </a:t>
            </a:r>
          </a:p>
          <a:p>
            <a:r>
              <a:rPr lang="ru-RU" dirty="0" smtClean="0"/>
              <a:t>На слайде указаны лимиты бюджетных обязательств по соглашениям, заключенным в рамках реализации национальных проектов. </a:t>
            </a:r>
          </a:p>
          <a:p>
            <a:r>
              <a:rPr lang="ru-RU" dirty="0" smtClean="0"/>
              <a:t>В 2022 году Томская область приняла участие в реализации 11 национальных проектов. Процент исполнения национальных проектов по состоянию на 1 января 2023 года</a:t>
            </a:r>
            <a:r>
              <a:rPr lang="ru-RU" baseline="0" dirty="0" smtClean="0"/>
              <a:t> составляет</a:t>
            </a:r>
            <a:r>
              <a:rPr lang="ru-RU" dirty="0" smtClean="0"/>
              <a:t> 90,2%. </a:t>
            </a:r>
          </a:p>
          <a:p>
            <a:r>
              <a:rPr lang="ru-RU" sz="1200" kern="1200" dirty="0" smtClean="0">
                <a:solidFill>
                  <a:schemeClr val="tx1"/>
                </a:solidFill>
                <a:effectLst/>
                <a:latin typeface="+mn-lt"/>
                <a:ea typeface="+mn-ea"/>
                <a:cs typeface="+mn-cs"/>
              </a:rPr>
              <a:t>Низкий процент исполнения принятых бюджетом Томской области обязательств в рамках реализации национального проекта </a:t>
            </a:r>
            <a:r>
              <a:rPr lang="ru-RU" sz="1200" b="1" kern="1200" dirty="0" smtClean="0">
                <a:solidFill>
                  <a:schemeClr val="tx1"/>
                </a:solidFill>
                <a:effectLst/>
                <a:latin typeface="+mn-lt"/>
                <a:ea typeface="+mn-ea"/>
                <a:cs typeface="+mn-cs"/>
              </a:rPr>
              <a:t>«Здравоохранение»</a:t>
            </a:r>
            <a:r>
              <a:rPr lang="ru-RU" sz="1200" kern="1200" dirty="0" smtClean="0">
                <a:solidFill>
                  <a:schemeClr val="tx1"/>
                </a:solidFill>
                <a:effectLst/>
                <a:latin typeface="+mn-lt"/>
                <a:ea typeface="+mn-ea"/>
                <a:cs typeface="+mn-cs"/>
              </a:rPr>
              <a:t> связан:</a:t>
            </a:r>
          </a:p>
          <a:p>
            <a:r>
              <a:rPr lang="ru-RU" sz="1200" kern="1200" dirty="0" smtClean="0">
                <a:solidFill>
                  <a:schemeClr val="tx1"/>
                </a:solidFill>
                <a:effectLst/>
                <a:latin typeface="+mn-lt"/>
                <a:ea typeface="+mn-ea"/>
                <a:cs typeface="+mn-cs"/>
              </a:rPr>
              <a:t>- с несвоевременной поставкой оборудования для ОГБУЗ "Томский областной «Онкологический диспансер", г. Томск в рамках строительства хирургического корпуса на 120 коек с поликлиникой на 200 посещений в смену, неиспользованный остаток составил 298,6 млн. руб., или 24 % от общей суммы предоставленных средств, </a:t>
            </a:r>
          </a:p>
          <a:p>
            <a:r>
              <a:rPr lang="ru-RU" sz="1200" kern="1200" dirty="0" smtClean="0">
                <a:solidFill>
                  <a:schemeClr val="tx1"/>
                </a:solidFill>
                <a:effectLst/>
                <a:latin typeface="+mn-lt"/>
                <a:ea typeface="+mn-ea"/>
                <a:cs typeface="+mn-cs"/>
              </a:rPr>
              <a:t>- не состоявшиеся конкурсы на строительство поликлиники на 400 посещений в смену (</a:t>
            </a:r>
            <a:r>
              <a:rPr lang="ru-RU" sz="1200" kern="1200" dirty="0" err="1" smtClean="0">
                <a:solidFill>
                  <a:schemeClr val="tx1"/>
                </a:solidFill>
                <a:effectLst/>
                <a:latin typeface="+mn-lt"/>
                <a:ea typeface="+mn-ea"/>
                <a:cs typeface="+mn-cs"/>
              </a:rPr>
              <a:t>мкр</a:t>
            </a:r>
            <a:r>
              <a:rPr lang="ru-RU" sz="1200" kern="1200" dirty="0" smtClean="0">
                <a:solidFill>
                  <a:schemeClr val="tx1"/>
                </a:solidFill>
                <a:effectLst/>
                <a:latin typeface="+mn-lt"/>
                <a:ea typeface="+mn-ea"/>
                <a:cs typeface="+mn-cs"/>
              </a:rPr>
              <a:t>. Южные ворота) ОГБУЗ "</a:t>
            </a:r>
            <a:r>
              <a:rPr lang="ru-RU" sz="1200" kern="1200" dirty="0" err="1" smtClean="0">
                <a:solidFill>
                  <a:schemeClr val="tx1"/>
                </a:solidFill>
                <a:effectLst/>
                <a:latin typeface="+mn-lt"/>
                <a:ea typeface="+mn-ea"/>
                <a:cs typeface="+mn-cs"/>
              </a:rPr>
              <a:t>Лоскутовская</a:t>
            </a:r>
            <a:r>
              <a:rPr lang="ru-RU" sz="1200" kern="1200" dirty="0" smtClean="0">
                <a:solidFill>
                  <a:schemeClr val="tx1"/>
                </a:solidFill>
                <a:effectLst/>
                <a:latin typeface="+mn-lt"/>
                <a:ea typeface="+mn-ea"/>
                <a:cs typeface="+mn-cs"/>
              </a:rPr>
              <a:t> районная поликлиника", Томская область, муниципальный район Томский, </a:t>
            </a:r>
            <a:r>
              <a:rPr lang="ru-RU" sz="1200" kern="1200" dirty="0" err="1" smtClean="0">
                <a:solidFill>
                  <a:schemeClr val="tx1"/>
                </a:solidFill>
                <a:effectLst/>
                <a:latin typeface="+mn-lt"/>
                <a:ea typeface="+mn-ea"/>
                <a:cs typeface="+mn-cs"/>
              </a:rPr>
              <a:t>Зональненское</a:t>
            </a:r>
            <a:r>
              <a:rPr lang="ru-RU" sz="1200" kern="1200" dirty="0" smtClean="0">
                <a:solidFill>
                  <a:schemeClr val="tx1"/>
                </a:solidFill>
                <a:effectLst/>
                <a:latin typeface="+mn-lt"/>
                <a:ea typeface="+mn-ea"/>
                <a:cs typeface="+mn-cs"/>
              </a:rPr>
              <a:t> сельское поселение, сумма неосвоенных средств составила 188,9 млн. руб., или 100%.</a:t>
            </a:r>
          </a:p>
          <a:p>
            <a:r>
              <a:rPr lang="ru-RU" sz="1200" kern="1200" dirty="0" smtClean="0">
                <a:solidFill>
                  <a:schemeClr val="tx1"/>
                </a:solidFill>
                <a:effectLst/>
                <a:latin typeface="+mn-lt"/>
                <a:ea typeface="+mn-ea"/>
                <a:cs typeface="+mn-cs"/>
              </a:rPr>
              <a:t>В рамках реализации национального проекта </a:t>
            </a:r>
            <a:r>
              <a:rPr lang="ru-RU" sz="1200" b="1" kern="1200" dirty="0" smtClean="0">
                <a:solidFill>
                  <a:schemeClr val="tx1"/>
                </a:solidFill>
                <a:effectLst/>
                <a:latin typeface="+mn-lt"/>
                <a:ea typeface="+mn-ea"/>
                <a:cs typeface="+mn-cs"/>
              </a:rPr>
              <a:t>«Культура»</a:t>
            </a:r>
            <a:r>
              <a:rPr lang="ru-RU" sz="1200" kern="1200" dirty="0" smtClean="0">
                <a:solidFill>
                  <a:schemeClr val="tx1"/>
                </a:solidFill>
                <a:effectLst/>
                <a:latin typeface="+mn-lt"/>
                <a:ea typeface="+mn-ea"/>
                <a:cs typeface="+mn-cs"/>
              </a:rPr>
              <a:t> низкое исполнение связано с поздними сроками заключения соглашений о предоставлении межбюджетных трансфертов, что не позволило своевременно законтрактоваться.</a:t>
            </a:r>
          </a:p>
          <a:p>
            <a:endParaRPr lang="ru-RU" dirty="0" smtClean="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8</a:t>
            </a:fld>
            <a:endParaRPr lang="ru-RU"/>
          </a:p>
        </p:txBody>
      </p:sp>
    </p:spTree>
    <p:extLst>
      <p:ext uri="{BB962C8B-B14F-4D97-AF65-F5344CB8AC3E}">
        <p14:creationId xmlns:p14="http://schemas.microsoft.com/office/powerpoint/2010/main" val="71014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a:t>
            </a:r>
            <a:r>
              <a:rPr lang="ru-RU" dirty="0" smtClean="0"/>
              <a:t>2023 году в</a:t>
            </a:r>
            <a:r>
              <a:rPr lang="ru-RU" baseline="0" dirty="0" smtClean="0"/>
              <a:t> </a:t>
            </a:r>
            <a:r>
              <a:rPr lang="ru-RU" dirty="0" smtClean="0"/>
              <a:t>рамках </a:t>
            </a:r>
            <a:r>
              <a:rPr lang="ru-RU" dirty="0"/>
              <a:t>реализации национальных </a:t>
            </a:r>
            <a:r>
              <a:rPr lang="ru-RU" dirty="0" smtClean="0"/>
              <a:t>проектов </a:t>
            </a:r>
            <a:r>
              <a:rPr lang="ru-RU" i="1" dirty="0" smtClean="0"/>
              <a:t>Демография, Образование,</a:t>
            </a:r>
            <a:r>
              <a:rPr lang="ru-RU" i="1" baseline="0" dirty="0" smtClean="0"/>
              <a:t> Здравоохранение, Жилье и городская среда</a:t>
            </a:r>
            <a:r>
              <a:rPr lang="ru-RU" i="1" dirty="0" smtClean="0"/>
              <a:t> </a:t>
            </a:r>
            <a:r>
              <a:rPr lang="ru-RU" dirty="0" smtClean="0"/>
              <a:t>продолжается строительство </a:t>
            </a:r>
            <a:r>
              <a:rPr lang="ru-RU" dirty="0"/>
              <a:t>объектов капитального строительства, завершение которых планируется </a:t>
            </a:r>
            <a:r>
              <a:rPr lang="ru-RU" dirty="0" smtClean="0"/>
              <a:t>в текущем</a:t>
            </a:r>
            <a:r>
              <a:rPr lang="ru-RU" baseline="0" dirty="0" smtClean="0"/>
              <a:t> году.</a:t>
            </a:r>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9</a:t>
            </a:fld>
            <a:endParaRPr lang="ru-RU"/>
          </a:p>
        </p:txBody>
      </p:sp>
    </p:spTree>
    <p:extLst>
      <p:ext uri="{BB962C8B-B14F-4D97-AF65-F5344CB8AC3E}">
        <p14:creationId xmlns:p14="http://schemas.microsoft.com/office/powerpoint/2010/main" val="2664181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На постоянной</a:t>
            </a:r>
            <a:r>
              <a:rPr lang="ru-RU" sz="1200" kern="1200" baseline="0" dirty="0" smtClean="0">
                <a:solidFill>
                  <a:schemeClr val="tx1"/>
                </a:solidFill>
                <a:effectLst/>
                <a:latin typeface="+mn-lt"/>
                <a:ea typeface="+mn-ea"/>
                <a:cs typeface="+mn-cs"/>
              </a:rPr>
              <a:t> основе Управлением ведётся мониторинг и других объектов капитального строительства на территории Томской области. Фотоотчеты о достижении контрольных точек публикуются специалистами Управления в ГАСУ. (фото некоторых объектов вы видите на слайде)</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2022 году на реализацию мероприятий, связанных с вложением средств федерального бюджета на условиях </a:t>
            </a:r>
            <a:r>
              <a:rPr lang="ru-RU" sz="1200" kern="1200" dirty="0" err="1" smtClean="0">
                <a:solidFill>
                  <a:schemeClr val="tx1"/>
                </a:solidFill>
                <a:effectLst/>
                <a:latin typeface="+mn-lt"/>
                <a:ea typeface="+mn-ea"/>
                <a:cs typeface="+mn-cs"/>
              </a:rPr>
              <a:t>софинансирования</a:t>
            </a:r>
            <a:r>
              <a:rPr lang="ru-RU" sz="1200" kern="1200" dirty="0" smtClean="0">
                <a:solidFill>
                  <a:schemeClr val="tx1"/>
                </a:solidFill>
                <a:effectLst/>
                <a:latin typeface="+mn-lt"/>
                <a:ea typeface="+mn-ea"/>
                <a:cs typeface="+mn-cs"/>
              </a:rPr>
              <a:t> из бюджетов Томской области (муниципальных образований) в объекты региональной(муниципальной) государственной собственности предоставлено </a:t>
            </a:r>
            <a:r>
              <a:rPr lang="ru-RU" sz="1200" b="1" kern="1200" dirty="0" smtClean="0">
                <a:solidFill>
                  <a:schemeClr val="tx1"/>
                </a:solidFill>
                <a:effectLst/>
                <a:latin typeface="+mn-lt"/>
                <a:ea typeface="+mn-ea"/>
                <a:cs typeface="+mn-cs"/>
              </a:rPr>
              <a:t>1 817,63 млн. рублей</a:t>
            </a:r>
            <a:r>
              <a:rPr lang="ru-RU" sz="1200" kern="1200" dirty="0" smtClean="0">
                <a:solidFill>
                  <a:schemeClr val="tx1"/>
                </a:solidFill>
                <a:effectLst/>
                <a:latin typeface="+mn-lt"/>
                <a:ea typeface="+mn-ea"/>
                <a:cs typeface="+mn-cs"/>
              </a:rPr>
              <a:t>, кассовые выплаты составили </a:t>
            </a:r>
            <a:r>
              <a:rPr lang="ru-RU" sz="1200" b="1" kern="1200" dirty="0" smtClean="0">
                <a:solidFill>
                  <a:schemeClr val="tx1"/>
                </a:solidFill>
                <a:effectLst/>
                <a:latin typeface="+mn-lt"/>
                <a:ea typeface="+mn-ea"/>
                <a:cs typeface="+mn-cs"/>
              </a:rPr>
              <a:t>1 435,91 млн. рублей</a:t>
            </a:r>
            <a:r>
              <a:rPr lang="ru-RU" sz="1200" kern="1200" dirty="0" smtClean="0">
                <a:solidFill>
                  <a:schemeClr val="tx1"/>
                </a:solidFill>
                <a:effectLst/>
                <a:latin typeface="+mn-lt"/>
                <a:ea typeface="+mn-ea"/>
                <a:cs typeface="+mn-cs"/>
              </a:rPr>
              <a:t>, или </a:t>
            </a:r>
            <a:r>
              <a:rPr lang="ru-RU" sz="1200" b="1" kern="1200" dirty="0" smtClean="0">
                <a:solidFill>
                  <a:schemeClr val="tx1"/>
                </a:solidFill>
                <a:effectLst/>
                <a:latin typeface="+mn-lt"/>
                <a:ea typeface="+mn-ea"/>
                <a:cs typeface="+mn-cs"/>
              </a:rPr>
              <a:t>79%.</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Всего запланировано строительство и модернизация 18 объектов капитальной собственности, из них:</a:t>
            </a:r>
          </a:p>
          <a:p>
            <a:pPr marL="171450" indent="-171450">
              <a:buFontTx/>
              <a:buChar char="-"/>
            </a:pPr>
            <a:r>
              <a:rPr lang="ru-RU" sz="1200" kern="1200" dirty="0" smtClean="0">
                <a:solidFill>
                  <a:schemeClr val="tx1"/>
                </a:solidFill>
                <a:effectLst/>
                <a:latin typeface="+mn-lt"/>
                <a:ea typeface="+mn-ea"/>
                <a:cs typeface="+mn-cs"/>
              </a:rPr>
              <a:t>у </a:t>
            </a:r>
            <a:r>
              <a:rPr lang="ru-RU" sz="1200" b="1" kern="1200" dirty="0" smtClean="0">
                <a:solidFill>
                  <a:schemeClr val="tx1"/>
                </a:solidFill>
                <a:effectLst/>
                <a:latin typeface="+mn-lt"/>
                <a:ea typeface="+mn-ea"/>
                <a:cs typeface="+mn-cs"/>
              </a:rPr>
              <a:t>14 </a:t>
            </a:r>
            <a:r>
              <a:rPr lang="ru-RU" sz="1200" kern="1200" dirty="0" smtClean="0">
                <a:solidFill>
                  <a:schemeClr val="tx1"/>
                </a:solidFill>
                <a:effectLst/>
                <a:latin typeface="+mn-lt"/>
                <a:ea typeface="+mn-ea"/>
                <a:cs typeface="+mn-cs"/>
              </a:rPr>
              <a:t>объектов исполнение составляет от 70% - 100%,  у </a:t>
            </a:r>
            <a:r>
              <a:rPr lang="ru-RU" sz="1200" b="1" kern="1200" dirty="0" smtClean="0">
                <a:solidFill>
                  <a:schemeClr val="tx1"/>
                </a:solidFill>
                <a:effectLst/>
                <a:latin typeface="+mn-lt"/>
                <a:ea typeface="+mn-ea"/>
                <a:cs typeface="+mn-cs"/>
              </a:rPr>
              <a:t>3 </a:t>
            </a:r>
            <a:r>
              <a:rPr lang="ru-RU" sz="1200" kern="1200" dirty="0" smtClean="0">
                <a:solidFill>
                  <a:schemeClr val="tx1"/>
                </a:solidFill>
                <a:effectLst/>
                <a:latin typeface="+mn-lt"/>
                <a:ea typeface="+mn-ea"/>
                <a:cs typeface="+mn-cs"/>
              </a:rPr>
              <a:t>объектов -  от 30% - 70%,   у </a:t>
            </a:r>
            <a:r>
              <a:rPr lang="ru-RU" sz="1200" b="1" kern="1200" dirty="0" smtClean="0">
                <a:solidFill>
                  <a:schemeClr val="tx1"/>
                </a:solidFill>
                <a:effectLst/>
                <a:latin typeface="+mn-lt"/>
                <a:ea typeface="+mn-ea"/>
                <a:cs typeface="+mn-cs"/>
              </a:rPr>
              <a:t>1 </a:t>
            </a:r>
            <a:r>
              <a:rPr lang="ru-RU" sz="1200" kern="1200" dirty="0" smtClean="0">
                <a:solidFill>
                  <a:schemeClr val="tx1"/>
                </a:solidFill>
                <a:effectLst/>
                <a:latin typeface="+mn-lt"/>
                <a:ea typeface="+mn-ea"/>
                <a:cs typeface="+mn-cs"/>
              </a:rPr>
              <a:t>объекта  - 0% </a:t>
            </a:r>
          </a:p>
          <a:p>
            <a:pPr marL="171450" indent="-171450">
              <a:buFontTx/>
              <a:buChar char="-"/>
            </a:pPr>
            <a:endParaRPr lang="ru-RU" sz="1200" kern="1200" dirty="0" smtClean="0">
              <a:solidFill>
                <a:schemeClr val="tx1"/>
              </a:solidFill>
              <a:effectLst/>
              <a:latin typeface="+mn-lt"/>
              <a:ea typeface="+mn-ea"/>
              <a:cs typeface="+mn-cs"/>
            </a:endParaRPr>
          </a:p>
          <a:p>
            <a:pPr marL="171450" indent="-171450">
              <a:buFontTx/>
              <a:buChar char="-"/>
            </a:pPr>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10</a:t>
            </a:fld>
            <a:endParaRPr lang="ru-RU"/>
          </a:p>
        </p:txBody>
      </p:sp>
    </p:spTree>
    <p:extLst>
      <p:ext uri="{BB962C8B-B14F-4D97-AF65-F5344CB8AC3E}">
        <p14:creationId xmlns:p14="http://schemas.microsoft.com/office/powerpoint/2010/main" val="987656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 2022 и 2023 г. бюджетный кредит на пополнение остатков средств на счете бюджета предоставлялся Томской области в размере 4</a:t>
            </a:r>
            <a:r>
              <a:rPr lang="ru-RU" sz="1200" kern="1200" baseline="0" dirty="0" smtClean="0">
                <a:solidFill>
                  <a:schemeClr val="tx1"/>
                </a:solidFill>
                <a:effectLst/>
                <a:latin typeface="+mn-lt"/>
                <a:ea typeface="+mn-ea"/>
                <a:cs typeface="+mn-cs"/>
              </a:rPr>
              <a:t> млрд. руб.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Это меньше, чем лимит на кредитные средства</a:t>
            </a:r>
            <a:r>
              <a:rPr lang="ru-RU" sz="1200" kern="1200" baseline="0" dirty="0" smtClean="0">
                <a:solidFill>
                  <a:schemeClr val="tx1"/>
                </a:solidFill>
                <a:effectLst/>
                <a:latin typeface="+mn-lt"/>
                <a:ea typeface="+mn-ea"/>
                <a:cs typeface="+mn-cs"/>
              </a:rPr>
              <a:t> по договору, но составляет 100 % от размера кредита по решению Минфина России.</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Также в 2022 году бюджету Томской области предоставлен инфраструктурный бюджетный кредит «</a:t>
            </a:r>
            <a:r>
              <a:rPr lang="ru-RU" sz="1200" b="1" kern="1200" dirty="0" smtClean="0">
                <a:solidFill>
                  <a:schemeClr val="tx1"/>
                </a:solidFill>
                <a:effectLst/>
                <a:latin typeface="+mn-lt"/>
                <a:ea typeface="+mn-ea"/>
                <a:cs typeface="+mn-cs"/>
              </a:rPr>
              <a:t>на строительство автомобильной дороги Малое транспортное кольцо г. Томска на участке км 0 - км 5»</a:t>
            </a:r>
            <a:r>
              <a:rPr lang="ru-RU" sz="1200" kern="1200" dirty="0" smtClean="0">
                <a:solidFill>
                  <a:schemeClr val="tx1"/>
                </a:solidFill>
                <a:effectLst/>
                <a:latin typeface="+mn-lt"/>
                <a:ea typeface="+mn-ea"/>
                <a:cs typeface="+mn-cs"/>
              </a:rPr>
              <a:t> на сумму </a:t>
            </a:r>
            <a:r>
              <a:rPr lang="ru-RU" sz="1200" b="1" kern="1200" dirty="0" smtClean="0">
                <a:solidFill>
                  <a:schemeClr val="tx1"/>
                </a:solidFill>
                <a:effectLst/>
                <a:latin typeface="+mn-lt"/>
                <a:ea typeface="+mn-ea"/>
                <a:cs typeface="+mn-cs"/>
              </a:rPr>
              <a:t>115,83 млн. рублей</a:t>
            </a:r>
            <a:r>
              <a:rPr lang="ru-RU" sz="1200" kern="1200" dirty="0" smtClean="0">
                <a:solidFill>
                  <a:schemeClr val="tx1"/>
                </a:solidFill>
                <a:effectLst/>
                <a:latin typeface="+mn-lt"/>
                <a:ea typeface="+mn-ea"/>
                <a:cs typeface="+mn-cs"/>
              </a:rPr>
              <a:t>, кассовый расход составил </a:t>
            </a:r>
            <a:r>
              <a:rPr lang="ru-RU" sz="1200" b="1" kern="1200" dirty="0" smtClean="0">
                <a:solidFill>
                  <a:schemeClr val="tx1"/>
                </a:solidFill>
                <a:effectLst/>
                <a:latin typeface="+mn-lt"/>
                <a:ea typeface="+mn-ea"/>
                <a:cs typeface="+mn-cs"/>
              </a:rPr>
              <a:t>100%</a:t>
            </a:r>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Для строительства дороги у землевладельцев приобретено 20 земельных участков.</a:t>
            </a:r>
          </a:p>
          <a:p>
            <a:endParaRPr lang="ru-R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 2023 году в соответствии</a:t>
            </a:r>
            <a:r>
              <a:rPr lang="ru-RU" sz="1200" kern="1200" baseline="0" dirty="0" smtClean="0">
                <a:solidFill>
                  <a:schemeClr val="tx1"/>
                </a:solidFill>
                <a:effectLst/>
                <a:latin typeface="+mn-lt"/>
                <a:ea typeface="+mn-ea"/>
                <a:cs typeface="+mn-cs"/>
              </a:rPr>
              <a:t> поручениями Президента РФ и Минфина России реализуются новые инструменты: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1200" dirty="0" smtClean="0"/>
              <a:t>Предоставление специальных казначейских кредитов на инфраструктурные проекты  сроком на 15 лет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sz="1200" dirty="0" smtClean="0"/>
              <a:t>Предоставление беспроцентных</a:t>
            </a:r>
            <a:r>
              <a:rPr lang="ru-RU" sz="1200" baseline="0" dirty="0" smtClean="0"/>
              <a:t> </a:t>
            </a:r>
            <a:r>
              <a:rPr lang="ru-RU" sz="1200" dirty="0" smtClean="0"/>
              <a:t>бюджетных кредитов на реализацию </a:t>
            </a:r>
            <a:r>
              <a:rPr lang="ru-RU" sz="1200" dirty="0" err="1" smtClean="0"/>
              <a:t>нац.проектов</a:t>
            </a:r>
            <a:r>
              <a:rPr lang="ru-RU" sz="1200" dirty="0" smtClean="0"/>
              <a:t> в целях опережающего бюджетного финансирования 2024 года</a:t>
            </a:r>
          </a:p>
          <a:p>
            <a:endParaRPr lang="ru-RU" sz="1200" kern="1200" dirty="0" smtClean="0">
              <a:solidFill>
                <a:schemeClr val="tx1"/>
              </a:solidFill>
              <a:effectLst/>
              <a:latin typeface="+mn-lt"/>
              <a:ea typeface="+mn-ea"/>
              <a:cs typeface="+mn-cs"/>
            </a:endParaRPr>
          </a:p>
          <a:p>
            <a:pPr algn="just"/>
            <a:endParaRPr lang="ru-RU" dirty="0" smtClean="0">
              <a:solidFill>
                <a:srgbClr val="000000"/>
              </a:solidFill>
              <a:ea typeface="Times New Roman"/>
              <a:cs typeface="Times New Roman"/>
            </a:endParaRPr>
          </a:p>
        </p:txBody>
      </p:sp>
      <p:sp>
        <p:nvSpPr>
          <p:cNvPr id="4" name="Номер слайда 3"/>
          <p:cNvSpPr>
            <a:spLocks noGrp="1"/>
          </p:cNvSpPr>
          <p:nvPr>
            <p:ph type="sldNum" sz="quarter" idx="10"/>
          </p:nvPr>
        </p:nvSpPr>
        <p:spPr/>
        <p:txBody>
          <a:bodyPr/>
          <a:lstStyle/>
          <a:p>
            <a:fld id="{E2CB3887-712F-46F7-9015-D5332A52B0E2}" type="slidenum">
              <a:rPr lang="ru-RU" smtClean="0"/>
              <a:t>11</a:t>
            </a:fld>
            <a:endParaRPr lang="ru-RU"/>
          </a:p>
        </p:txBody>
      </p:sp>
    </p:spTree>
    <p:extLst>
      <p:ext uri="{BB962C8B-B14F-4D97-AF65-F5344CB8AC3E}">
        <p14:creationId xmlns:p14="http://schemas.microsoft.com/office/powerpoint/2010/main" val="3045101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соответствии со статьей 242.13 Бюджетного кодекса Российской Федерации Федеральное казначейство с 01.01.2021 осуществляет операции по управлению остатками средств на едином казначейском счете путём краткосрочных заимствований и размещения временно свободных средств.</a:t>
            </a:r>
          </a:p>
          <a:p>
            <a:r>
              <a:rPr lang="ru-RU" sz="1200" kern="1200" dirty="0" smtClean="0">
                <a:solidFill>
                  <a:schemeClr val="tx1"/>
                </a:solidFill>
                <a:effectLst/>
                <a:latin typeface="+mn-lt"/>
                <a:ea typeface="+mn-ea"/>
                <a:cs typeface="+mn-cs"/>
              </a:rPr>
              <a:t>По итогам 2022 финансового года бюджету Томской области зачислены дополнительные доходы от операций по управлению остатками средств на едином казначейском счете всего </a:t>
            </a:r>
            <a:r>
              <a:rPr lang="ru-RU" sz="1200" b="1" kern="1200" dirty="0" smtClean="0">
                <a:solidFill>
                  <a:schemeClr val="tx1"/>
                </a:solidFill>
                <a:effectLst/>
                <a:latin typeface="+mn-lt"/>
                <a:ea typeface="+mn-ea"/>
                <a:cs typeface="+mn-cs"/>
              </a:rPr>
              <a:t>809,44 млн. руб.</a:t>
            </a:r>
            <a:r>
              <a:rPr lang="ru-RU" sz="1200" kern="1200" dirty="0" smtClean="0">
                <a:solidFill>
                  <a:schemeClr val="tx1"/>
                </a:solidFill>
                <a:effectLst/>
                <a:latin typeface="+mn-lt"/>
                <a:ea typeface="+mn-ea"/>
                <a:cs typeface="+mn-cs"/>
              </a:rPr>
              <a:t> (на 67,6 % больше, чем в 2021 году).</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Одна из основных задачи </a:t>
            </a:r>
            <a:r>
              <a:rPr lang="ru-RU" sz="1200" kern="1200" baseline="0" dirty="0" smtClean="0">
                <a:solidFill>
                  <a:schemeClr val="tx1"/>
                </a:solidFill>
                <a:effectLst/>
                <a:latin typeface="+mn-lt"/>
                <a:ea typeface="+mn-ea"/>
                <a:cs typeface="+mn-cs"/>
              </a:rPr>
              <a:t>по увеличению ликвидности 2023 года - перевод остатков средств юридических лиц – получателей средств из бюджета  на лицевые счета ФК</a:t>
            </a:r>
          </a:p>
          <a:p>
            <a:pPr algn="just"/>
            <a:endParaRPr lang="ru-RU" dirty="0" smtClean="0">
              <a:solidFill>
                <a:srgbClr val="000000"/>
              </a:solidFill>
              <a:ea typeface="Times New Roman"/>
              <a:cs typeface="Times New Roman"/>
            </a:endParaRPr>
          </a:p>
        </p:txBody>
      </p:sp>
      <p:sp>
        <p:nvSpPr>
          <p:cNvPr id="4" name="Номер слайда 3"/>
          <p:cNvSpPr>
            <a:spLocks noGrp="1"/>
          </p:cNvSpPr>
          <p:nvPr>
            <p:ph type="sldNum" sz="quarter" idx="10"/>
          </p:nvPr>
        </p:nvSpPr>
        <p:spPr/>
        <p:txBody>
          <a:bodyPr/>
          <a:lstStyle/>
          <a:p>
            <a:fld id="{E2CB3887-712F-46F7-9015-D5332A52B0E2}" type="slidenum">
              <a:rPr lang="ru-RU" smtClean="0"/>
              <a:t>12</a:t>
            </a:fld>
            <a:endParaRPr lang="ru-RU"/>
          </a:p>
        </p:txBody>
      </p:sp>
    </p:spTree>
    <p:extLst>
      <p:ext uri="{BB962C8B-B14F-4D97-AF65-F5344CB8AC3E}">
        <p14:creationId xmlns:p14="http://schemas.microsoft.com/office/powerpoint/2010/main" val="2371895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По состоянию на 01</a:t>
            </a:r>
            <a:r>
              <a:rPr lang="ru-RU" sz="1200" kern="1200" baseline="0" dirty="0" smtClean="0">
                <a:solidFill>
                  <a:schemeClr val="tx1"/>
                </a:solidFill>
                <a:effectLst/>
                <a:latin typeface="+mn-lt"/>
                <a:ea typeface="+mn-ea"/>
                <a:cs typeface="+mn-cs"/>
              </a:rPr>
              <a:t> марта </a:t>
            </a:r>
            <a:r>
              <a:rPr lang="ru-RU" sz="1200" kern="1200" dirty="0" smtClean="0">
                <a:solidFill>
                  <a:schemeClr val="tx1"/>
                </a:solidFill>
                <a:effectLst/>
                <a:latin typeface="+mn-lt"/>
                <a:ea typeface="+mn-ea"/>
                <a:cs typeface="+mn-cs"/>
              </a:rPr>
              <a:t>2023 года УФК по Томской области открыт 501 расчетный счет:</a:t>
            </a:r>
          </a:p>
          <a:p>
            <a:r>
              <a:rPr lang="ru-RU" sz="1200" kern="1200" dirty="0" smtClean="0">
                <a:solidFill>
                  <a:schemeClr val="tx1"/>
                </a:solidFill>
                <a:effectLst/>
                <a:latin typeface="+mn-lt"/>
                <a:ea typeface="+mn-ea"/>
                <a:cs typeface="+mn-cs"/>
              </a:rPr>
              <a:t>- </a:t>
            </a:r>
            <a:r>
              <a:rPr lang="ru-RU" sz="1200" u="sng" kern="1200" dirty="0" smtClean="0">
                <a:solidFill>
                  <a:schemeClr val="tx1"/>
                </a:solidFill>
                <a:effectLst/>
                <a:latin typeface="+mn-lt"/>
                <a:ea typeface="+mn-ea"/>
                <a:cs typeface="+mn-cs"/>
              </a:rPr>
              <a:t>3 расчетных счета</a:t>
            </a:r>
            <a:r>
              <a:rPr lang="ru-RU" sz="1200" kern="1200" dirty="0" smtClean="0">
                <a:solidFill>
                  <a:schemeClr val="tx1"/>
                </a:solidFill>
                <a:effectLst/>
                <a:latin typeface="+mn-lt"/>
                <a:ea typeface="+mn-ea"/>
                <a:cs typeface="+mn-cs"/>
              </a:rPr>
              <a:t> в Отделении по Томской области Сибирского главного управления Центрального банка Российской Федерации: </a:t>
            </a:r>
          </a:p>
          <a:p>
            <a:r>
              <a:rPr lang="ru-RU" sz="1200" i="1" kern="1200" dirty="0" smtClean="0">
                <a:solidFill>
                  <a:schemeClr val="tx1"/>
                </a:solidFill>
                <a:effectLst/>
                <a:latin typeface="+mn-lt"/>
                <a:ea typeface="+mn-ea"/>
                <a:cs typeface="+mn-cs"/>
              </a:rPr>
              <a:t>40102810245370000058- ЕКС, </a:t>
            </a:r>
            <a:endParaRPr lang="ru-RU" sz="1200" kern="1200" dirty="0" smtClean="0">
              <a:solidFill>
                <a:schemeClr val="tx1"/>
              </a:solidFill>
              <a:effectLst/>
              <a:latin typeface="+mn-lt"/>
              <a:ea typeface="+mn-ea"/>
              <a:cs typeface="+mn-cs"/>
            </a:endParaRPr>
          </a:p>
          <a:p>
            <a:r>
              <a:rPr lang="ru-RU" sz="1200" i="1" kern="1200" dirty="0" smtClean="0">
                <a:solidFill>
                  <a:schemeClr val="tx1"/>
                </a:solidFill>
                <a:effectLst/>
                <a:latin typeface="+mn-lt"/>
                <a:ea typeface="+mn-ea"/>
                <a:cs typeface="+mn-cs"/>
              </a:rPr>
              <a:t>40116% для обеспечения наличными денежными средствами (денежные чеки), </a:t>
            </a:r>
            <a:endParaRPr lang="ru-RU" sz="1200" kern="1200" dirty="0" smtClean="0">
              <a:solidFill>
                <a:schemeClr val="tx1"/>
              </a:solidFill>
              <a:effectLst/>
              <a:latin typeface="+mn-lt"/>
              <a:ea typeface="+mn-ea"/>
              <a:cs typeface="+mn-cs"/>
            </a:endParaRPr>
          </a:p>
          <a:p>
            <a:r>
              <a:rPr lang="ru-RU" sz="1200" i="1" kern="1200" dirty="0" smtClean="0">
                <a:solidFill>
                  <a:schemeClr val="tx1"/>
                </a:solidFill>
                <a:effectLst/>
                <a:latin typeface="+mn-lt"/>
                <a:ea typeface="+mn-ea"/>
                <a:cs typeface="+mn-cs"/>
              </a:rPr>
              <a:t>40816% - для учета средств бюджета Союзного государства. </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r>
              <a:rPr lang="ru-RU" sz="1200" u="sng" kern="1200" dirty="0" smtClean="0">
                <a:solidFill>
                  <a:schemeClr val="tx1"/>
                </a:solidFill>
                <a:effectLst/>
                <a:latin typeface="+mn-lt"/>
                <a:ea typeface="+mn-ea"/>
                <a:cs typeface="+mn-cs"/>
              </a:rPr>
              <a:t>498 расчетных счетов</a:t>
            </a:r>
            <a:r>
              <a:rPr lang="ru-RU" sz="1200" kern="1200" dirty="0" smtClean="0">
                <a:solidFill>
                  <a:schemeClr val="tx1"/>
                </a:solidFill>
                <a:effectLst/>
                <a:latin typeface="+mn-lt"/>
                <a:ea typeface="+mn-ea"/>
                <a:cs typeface="+mn-cs"/>
              </a:rPr>
              <a:t> в кредитных организациях - для обеспечения наличными денежными средствами и денежными средствами, с использованием платежных карт:</a:t>
            </a:r>
          </a:p>
          <a:p>
            <a:pPr lvl="0"/>
            <a:r>
              <a:rPr lang="ru-RU" sz="1200" kern="1200" dirty="0" smtClean="0">
                <a:solidFill>
                  <a:schemeClr val="tx1"/>
                </a:solidFill>
                <a:effectLst/>
                <a:latin typeface="+mn-lt"/>
                <a:ea typeface="+mn-ea"/>
                <a:cs typeface="+mn-cs"/>
              </a:rPr>
              <a:t>ПАО Сбербанк - 395 счетов, из них для денежных чеков 198 счетов, для пластиковых карт 197 счетов.</a:t>
            </a:r>
          </a:p>
          <a:p>
            <a:pPr lvl="0"/>
            <a:r>
              <a:rPr lang="ru-RU" sz="1200" kern="1200" dirty="0" smtClean="0">
                <a:solidFill>
                  <a:schemeClr val="tx1"/>
                </a:solidFill>
                <a:effectLst/>
                <a:latin typeface="+mn-lt"/>
                <a:ea typeface="+mn-ea"/>
                <a:cs typeface="+mn-cs"/>
              </a:rPr>
              <a:t>ПАО Банк Левобережный - 103 счетов, из них для денежных чеков 51 счета, для пластиковых карт 52 счета.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 связи</a:t>
            </a:r>
            <a:r>
              <a:rPr lang="ru-RU" sz="1200" kern="1200" baseline="0" dirty="0" smtClean="0">
                <a:solidFill>
                  <a:schemeClr val="tx1"/>
                </a:solidFill>
                <a:effectLst/>
                <a:latin typeface="+mn-lt"/>
                <a:ea typeface="+mn-ea"/>
                <a:cs typeface="+mn-cs"/>
              </a:rPr>
              <a:t> с образованием единого Со</a:t>
            </a:r>
            <a:r>
              <a:rPr lang="ru-RU" sz="1200" kern="1200" dirty="0" smtClean="0">
                <a:solidFill>
                  <a:schemeClr val="tx1"/>
                </a:solidFill>
                <a:effectLst/>
                <a:latin typeface="+mn-lt"/>
                <a:ea typeface="+mn-ea"/>
                <a:cs typeface="+mn-cs"/>
              </a:rPr>
              <a:t>циального фонда России уменьшилось количество расчетных счетов, для обеспечения наличными денежными средствами и денежными средствами с использованием пластиковых карт.</a:t>
            </a:r>
          </a:p>
          <a:p>
            <a:r>
              <a:rPr kumimoji="0" lang="ru-RU" sz="1200" b="1" i="0" u="none" strike="noStrike" kern="0" cap="none" spc="0" normalizeH="0" baseline="0" noProof="0" dirty="0" smtClean="0">
                <a:ln>
                  <a:noFill/>
                </a:ln>
                <a:solidFill>
                  <a:srgbClr val="000000"/>
                </a:solidFill>
                <a:effectLst/>
                <a:uLnTx/>
                <a:uFillTx/>
                <a:latin typeface="Segoe UI Light" panose="020B0502040204020203" pitchFamily="34" charset="0"/>
                <a:ea typeface="+mn-ea"/>
                <a:cs typeface="+mn-cs"/>
                <a:sym typeface="Helvetica Neue"/>
              </a:rPr>
              <a:t>В октябре 2022 года Федеральным казначейством утверждена Дорожная карта взаимодействия с ПАО Сбербанк при ведении банковских счетов территориальных органов Федерального казначейства по минимизации в 2023 году наличного денежного обращения.</a:t>
            </a:r>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solidFill>
                  <a:prstClr val="black"/>
                </a:solidFill>
              </a:rPr>
              <a:pPr/>
              <a:t>13</a:t>
            </a:fld>
            <a:endParaRPr lang="ru-RU">
              <a:solidFill>
                <a:prstClr val="black"/>
              </a:solidFill>
            </a:endParaRPr>
          </a:p>
        </p:txBody>
      </p:sp>
    </p:spTree>
    <p:extLst>
      <p:ext uri="{BB962C8B-B14F-4D97-AF65-F5344CB8AC3E}">
        <p14:creationId xmlns:p14="http://schemas.microsoft.com/office/powerpoint/2010/main" val="148621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Управлением в </a:t>
            </a:r>
            <a:r>
              <a:rPr lang="ru-RU" dirty="0" smtClean="0"/>
              <a:t>2022 </a:t>
            </a:r>
            <a:r>
              <a:rPr lang="ru-RU" dirty="0"/>
              <a:t>году:</a:t>
            </a:r>
          </a:p>
          <a:p>
            <a:pPr marL="171450" indent="-171450">
              <a:buFontTx/>
              <a:buChar char="-"/>
            </a:pPr>
            <a:r>
              <a:rPr lang="ru-RU" sz="1200" kern="1200" dirty="0" smtClean="0">
                <a:solidFill>
                  <a:schemeClr val="tx1"/>
                </a:solidFill>
                <a:effectLst/>
                <a:latin typeface="+mn-lt"/>
                <a:ea typeface="+mn-ea"/>
                <a:cs typeface="+mn-cs"/>
              </a:rPr>
              <a:t>сформировано и утверждено 135,5 тысяч регистров казначейского учета; </a:t>
            </a:r>
          </a:p>
          <a:p>
            <a:pPr marL="171450" indent="-171450">
              <a:buFontTx/>
              <a:buChar char="-"/>
            </a:pPr>
            <a:r>
              <a:rPr lang="ru-RU" dirty="0" smtClean="0"/>
              <a:t>сформировано </a:t>
            </a:r>
            <a:r>
              <a:rPr lang="ru-RU" dirty="0"/>
              <a:t>и предоставлено более </a:t>
            </a:r>
            <a:r>
              <a:rPr lang="ru-RU" dirty="0" smtClean="0"/>
              <a:t>7,5 тысяч </a:t>
            </a:r>
            <a:r>
              <a:rPr lang="ru-RU" dirty="0"/>
              <a:t>форм бюджетной отчётности. </a:t>
            </a:r>
            <a:endParaRPr lang="ru-RU" dirty="0" smtClean="0"/>
          </a:p>
          <a:p>
            <a:pPr marL="0" indent="0">
              <a:buFontTx/>
              <a:buNone/>
            </a:pPr>
            <a:endParaRPr lang="ru-RU" dirty="0" smtClean="0"/>
          </a:p>
          <a:p>
            <a:pPr lvl="0"/>
            <a:r>
              <a:rPr lang="ru-RU" sz="1200" kern="1200" dirty="0" smtClean="0">
                <a:solidFill>
                  <a:schemeClr val="tx1"/>
                </a:solidFill>
                <a:effectLst/>
                <a:latin typeface="+mn-lt"/>
                <a:ea typeface="+mn-ea"/>
                <a:cs typeface="+mn-cs"/>
              </a:rPr>
              <a:t>Проведена сверка отчетных данных по бюджету субъекта Российской Федерации и местным бюджетам, государственным внебюджетным фондам. Всего сверено 5681 отчет;</a:t>
            </a:r>
          </a:p>
          <a:p>
            <a:pPr lvl="0"/>
            <a:r>
              <a:rPr lang="ru-RU" sz="1200" kern="1200" dirty="0" smtClean="0">
                <a:solidFill>
                  <a:schemeClr val="tx1"/>
                </a:solidFill>
                <a:effectLst/>
                <a:latin typeface="+mn-lt"/>
                <a:ea typeface="+mn-ea"/>
                <a:cs typeface="+mn-cs"/>
              </a:rPr>
              <a:t>Проведена сверка 472 отчетов получателей бюджетных средств федерального бюджета;</a:t>
            </a:r>
          </a:p>
          <a:p>
            <a:pPr lvl="0"/>
            <a:r>
              <a:rPr lang="ru-RU" sz="1200" kern="1200" dirty="0" smtClean="0">
                <a:solidFill>
                  <a:schemeClr val="tx1"/>
                </a:solidFill>
                <a:effectLst/>
                <a:latin typeface="+mn-lt"/>
                <a:ea typeface="+mn-ea"/>
                <a:cs typeface="+mn-cs"/>
              </a:rPr>
              <a:t>В целях раскрытия информации о ходе реализации национальных проектов сверено 2210 отчетов, представляемых Департаментом финансов Томской области по бюджету субъекта и местным бюджетам.</a:t>
            </a:r>
          </a:p>
          <a:p>
            <a:pPr marL="0" indent="0">
              <a:buFontTx/>
              <a:buNone/>
            </a:pPr>
            <a:endParaRPr lang="ru-RU" dirty="0" smtClean="0"/>
          </a:p>
          <a:p>
            <a:pPr marL="0" indent="0">
              <a:buFontTx/>
              <a:buNone/>
            </a:pPr>
            <a:r>
              <a:rPr lang="ru-RU" sz="1200" kern="1200" dirty="0" smtClean="0">
                <a:solidFill>
                  <a:schemeClr val="tx1"/>
                </a:solidFill>
                <a:effectLst/>
                <a:latin typeface="+mn-lt"/>
                <a:ea typeface="+mn-ea"/>
                <a:cs typeface="+mn-cs"/>
              </a:rPr>
              <a:t>Также в</a:t>
            </a:r>
            <a:r>
              <a:rPr lang="ru-RU" sz="1200" kern="1200" baseline="0" dirty="0" smtClean="0">
                <a:solidFill>
                  <a:schemeClr val="tx1"/>
                </a:solidFill>
                <a:effectLst/>
                <a:latin typeface="+mn-lt"/>
                <a:ea typeface="+mn-ea"/>
                <a:cs typeface="+mn-cs"/>
              </a:rPr>
              <a:t> 2022 году проведена огромная работа по </a:t>
            </a:r>
            <a:r>
              <a:rPr lang="ru-RU" sz="1200" kern="1200" dirty="0" smtClean="0">
                <a:solidFill>
                  <a:schemeClr val="tx1"/>
                </a:solidFill>
                <a:effectLst/>
                <a:latin typeface="+mn-lt"/>
                <a:ea typeface="+mn-ea"/>
                <a:cs typeface="+mn-cs"/>
              </a:rPr>
              <a:t>миграции эталонной Главной книги для учета операций федеральных бюджетных и автономных учреждений из информационной системы АСФК в ГИИС «Электронный бюджет», работа</a:t>
            </a:r>
            <a:r>
              <a:rPr lang="ru-RU" sz="1200" kern="1200" baseline="0" dirty="0" smtClean="0">
                <a:solidFill>
                  <a:schemeClr val="tx1"/>
                </a:solidFill>
                <a:effectLst/>
                <a:latin typeface="+mn-lt"/>
                <a:ea typeface="+mn-ea"/>
                <a:cs typeface="+mn-cs"/>
              </a:rPr>
              <a:t> по переводу продолжится и в 2023 году. </a:t>
            </a:r>
            <a:endParaRPr lang="ru-RU" b="1" dirty="0" smtClean="0"/>
          </a:p>
          <a:p>
            <a:pPr marL="0" indent="0">
              <a:buFontTx/>
              <a:buNone/>
            </a:pPr>
            <a:r>
              <a:rPr lang="ru-RU" dirty="0"/>
              <a:t> </a:t>
            </a:r>
          </a:p>
          <a:p>
            <a:pPr marL="171928" indent="-171928">
              <a:buFontTx/>
              <a:buChar char="-"/>
            </a:pPr>
            <a:endParaRPr lang="ru-RU" dirty="0"/>
          </a:p>
        </p:txBody>
      </p:sp>
      <p:sp>
        <p:nvSpPr>
          <p:cNvPr id="4" name="Номер слайда 3"/>
          <p:cNvSpPr>
            <a:spLocks noGrp="1"/>
          </p:cNvSpPr>
          <p:nvPr>
            <p:ph type="sldNum" sz="quarter" idx="10"/>
          </p:nvPr>
        </p:nvSpPr>
        <p:spPr/>
        <p:txBody>
          <a:bodyPr/>
          <a:lstStyle/>
          <a:p>
            <a:fld id="{8C208F55-E28F-43E1-B1CD-CCB375D98572}" type="slidenum">
              <a:rPr lang="ru-RU" smtClean="0"/>
              <a:t>14</a:t>
            </a:fld>
            <a:endParaRPr lang="ru-RU"/>
          </a:p>
        </p:txBody>
      </p:sp>
    </p:spTree>
    <p:extLst>
      <p:ext uri="{BB962C8B-B14F-4D97-AF65-F5344CB8AC3E}">
        <p14:creationId xmlns:p14="http://schemas.microsoft.com/office/powerpoint/2010/main" val="690228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2022 рамках исполнения Постановления Правительства от 15.02.2020 № 153 «О передаче Федеральному казначейству полномочий отдельных Федеральных органов исполнительной власти, их территориальных органов и подведомственных им казенных учреждений» Управлением продолжалась работа по централизованному ведению бюджетного учета, начислению и перечислению оплаты труда, формированию отчетности девяти </a:t>
            </a:r>
            <a:r>
              <a:rPr lang="ru-RU" sz="1200" kern="1200" dirty="0" err="1" smtClean="0">
                <a:solidFill>
                  <a:schemeClr val="tx1"/>
                </a:solidFill>
                <a:effectLst/>
                <a:latin typeface="+mn-lt"/>
                <a:ea typeface="+mn-ea"/>
                <a:cs typeface="+mn-cs"/>
              </a:rPr>
              <a:t>терорганов</a:t>
            </a:r>
            <a:r>
              <a:rPr lang="ru-RU" sz="1200" kern="1200" dirty="0" smtClean="0">
                <a:solidFill>
                  <a:schemeClr val="tx1"/>
                </a:solidFill>
                <a:effectLst/>
                <a:latin typeface="+mn-lt"/>
                <a:ea typeface="+mn-ea"/>
                <a:cs typeface="+mn-cs"/>
              </a:rPr>
              <a:t> ФОИВ. </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ноябре 2022 года, в связи с реорганизацией территориальных органов </a:t>
            </a:r>
            <a:r>
              <a:rPr lang="ru-RU" sz="1200" kern="1200" dirty="0" err="1" smtClean="0">
                <a:solidFill>
                  <a:schemeClr val="tx1"/>
                </a:solidFill>
                <a:effectLst/>
                <a:latin typeface="+mn-lt"/>
                <a:ea typeface="+mn-ea"/>
                <a:cs typeface="+mn-cs"/>
              </a:rPr>
              <a:t>Россельхознадзора</a:t>
            </a:r>
            <a:r>
              <a:rPr lang="ru-RU" sz="1200" kern="1200" dirty="0" smtClean="0">
                <a:solidFill>
                  <a:schemeClr val="tx1"/>
                </a:solidFill>
                <a:effectLst/>
                <a:latin typeface="+mn-lt"/>
                <a:ea typeface="+mn-ea"/>
                <a:cs typeface="+mn-cs"/>
              </a:rPr>
              <a:t>, была осуществлена передача показателей бюджетного (бухгалтерского) учета Управления </a:t>
            </a:r>
            <a:r>
              <a:rPr lang="ru-RU" sz="1200" kern="1200" dirty="0" err="1" smtClean="0">
                <a:solidFill>
                  <a:schemeClr val="tx1"/>
                </a:solidFill>
                <a:effectLst/>
                <a:latin typeface="+mn-lt"/>
                <a:ea typeface="+mn-ea"/>
                <a:cs typeface="+mn-cs"/>
              </a:rPr>
              <a:t>Россельхознадзора</a:t>
            </a:r>
            <a:r>
              <a:rPr lang="ru-RU" sz="1200" kern="1200" dirty="0" smtClean="0">
                <a:solidFill>
                  <a:schemeClr val="tx1"/>
                </a:solidFill>
                <a:effectLst/>
                <a:latin typeface="+mn-lt"/>
                <a:ea typeface="+mn-ea"/>
                <a:cs typeface="+mn-cs"/>
              </a:rPr>
              <a:t> по Томской области Межрегиональному управлению </a:t>
            </a:r>
            <a:r>
              <a:rPr lang="ru-RU" sz="1200" kern="1200" dirty="0" err="1" smtClean="0">
                <a:solidFill>
                  <a:schemeClr val="tx1"/>
                </a:solidFill>
                <a:effectLst/>
                <a:latin typeface="+mn-lt"/>
                <a:ea typeface="+mn-ea"/>
                <a:cs typeface="+mn-cs"/>
              </a:rPr>
              <a:t>Россельхознадзора</a:t>
            </a:r>
            <a:r>
              <a:rPr lang="ru-RU" sz="1200" kern="1200" dirty="0" smtClean="0">
                <a:solidFill>
                  <a:schemeClr val="tx1"/>
                </a:solidFill>
                <a:effectLst/>
                <a:latin typeface="+mn-lt"/>
                <a:ea typeface="+mn-ea"/>
                <a:cs typeface="+mn-cs"/>
              </a:rPr>
              <a:t> по Новосибирской и Томской областям. </a:t>
            </a:r>
          </a:p>
          <a:p>
            <a:endParaRPr lang="ru-R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В 2022 году специалистами отдела централизованной бухгалтерии проведена работа по переходу на применение электронных первичных документов, регламентированных  Приказом министерства Финансов от 15.04.2021 № 61н. Совместно с субъектами централизованного учета было внедрено использование 13 документов и электронных регистров бухгалтерского учета.</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2023 году планируется переход на применение ещё 15 электронных документов.</a:t>
            </a:r>
          </a:p>
          <a:p>
            <a:r>
              <a:rPr lang="ru-RU" sz="1200" kern="1200" dirty="0" smtClean="0">
                <a:solidFill>
                  <a:schemeClr val="tx1"/>
                </a:solidFill>
                <a:effectLst/>
                <a:latin typeface="+mn-lt"/>
                <a:ea typeface="+mn-ea"/>
                <a:cs typeface="+mn-cs"/>
              </a:rPr>
              <a:t>Это позволит минимизировать бумажный документооборот и ускорить процесс отражение фактов хозяйственной жизни в бюджетном бухгалтерском учете.</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2023 году отделом централизованной бухгалтерии, согласно технологической готовности, будет осуществлен переход на применение электронных первичных документов по Приказам Министерства Финансов 100н и 157н, что позволит свести к минимуму бумажный документооборот с субъектами централизованного учета.</a:t>
            </a:r>
          </a:p>
          <a:p>
            <a:endParaRPr lang="ru-RU" sz="1200" kern="1200" dirty="0" smtClean="0">
              <a:solidFill>
                <a:schemeClr val="tx1"/>
              </a:solidFill>
              <a:effectLst/>
              <a:latin typeface="+mn-lt"/>
              <a:ea typeface="+mn-ea"/>
              <a:cs typeface="+mn-cs"/>
            </a:endParaRPr>
          </a:p>
          <a:p>
            <a:pPr lvl="0"/>
            <a:endParaRPr lang="ru-RU" dirty="0"/>
          </a:p>
          <a:p>
            <a:pPr marL="171414" indent="-171414">
              <a:buFontTx/>
              <a:buChar char="-"/>
            </a:pPr>
            <a:endParaRPr lang="ru-RU" dirty="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15</a:t>
            </a:fld>
            <a:endParaRPr lang="ru-RU"/>
          </a:p>
        </p:txBody>
      </p:sp>
    </p:spTree>
    <p:extLst>
      <p:ext uri="{BB962C8B-B14F-4D97-AF65-F5344CB8AC3E}">
        <p14:creationId xmlns:p14="http://schemas.microsoft.com/office/powerpoint/2010/main" val="3620352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Федеральным</a:t>
            </a:r>
            <a:r>
              <a:rPr lang="ru-RU" sz="1200" kern="1200" baseline="0" dirty="0" smtClean="0">
                <a:solidFill>
                  <a:schemeClr val="tx1"/>
                </a:solidFill>
                <a:effectLst/>
                <a:latin typeface="+mn-lt"/>
                <a:ea typeface="+mn-ea"/>
                <a:cs typeface="+mn-cs"/>
              </a:rPr>
              <a:t> казначейством  обслуживается 9  крупнейших информационных систем, развитие которых непрерывно, в соответствии с требованием времени.</a:t>
            </a:r>
          </a:p>
          <a:p>
            <a:r>
              <a:rPr lang="ru-RU" sz="1200" kern="1200" baseline="0" dirty="0" smtClean="0">
                <a:solidFill>
                  <a:schemeClr val="tx1"/>
                </a:solidFill>
                <a:effectLst/>
                <a:latin typeface="+mn-lt"/>
                <a:ea typeface="+mn-ea"/>
                <a:cs typeface="+mn-cs"/>
              </a:rPr>
              <a:t>Активно внедряются подсистемы ГИИС «Электронный бюджет»:</a:t>
            </a:r>
          </a:p>
          <a:p>
            <a:r>
              <a:rPr lang="ru-RU" sz="1200" kern="1200" baseline="0" dirty="0" smtClean="0">
                <a:solidFill>
                  <a:schemeClr val="tx1"/>
                </a:solidFill>
                <a:effectLst/>
                <a:latin typeface="+mn-lt"/>
                <a:ea typeface="+mn-ea"/>
                <a:cs typeface="+mn-cs"/>
              </a:rPr>
              <a:t>В 2022 году Управлением о</a:t>
            </a:r>
            <a:r>
              <a:rPr lang="ru-RU" sz="1200" kern="1200" dirty="0" smtClean="0">
                <a:solidFill>
                  <a:schemeClr val="tx1"/>
                </a:solidFill>
                <a:effectLst/>
                <a:latin typeface="+mn-lt"/>
                <a:ea typeface="+mn-ea"/>
                <a:cs typeface="+mn-cs"/>
              </a:rPr>
              <a:t>беспечены мероприятия по миграции данных лицевых счетов для учета операций бюджетных и автономных учреждений и получателей бюджетных средств федерального бюджета из ИС «АСФК» в ГИИС «Электронный бюджет».</a:t>
            </a:r>
            <a:r>
              <a:rPr lang="ru-RU" sz="1200" kern="1200" baseline="0" dirty="0" smtClean="0">
                <a:solidFill>
                  <a:schemeClr val="tx1"/>
                </a:solidFill>
                <a:effectLst/>
                <a:latin typeface="+mn-lt"/>
                <a:ea typeface="+mn-ea"/>
                <a:cs typeface="+mn-cs"/>
              </a:rPr>
              <a:t> (Общее количество счетов – 246)</a:t>
            </a: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118 лицевых счетов</a:t>
            </a:r>
            <a:r>
              <a:rPr lang="ru-RU" sz="1200" kern="1200" baseline="0" dirty="0" smtClean="0">
                <a:solidFill>
                  <a:schemeClr val="tx1"/>
                </a:solidFill>
                <a:effectLst/>
                <a:latin typeface="+mn-lt"/>
                <a:ea typeface="+mn-ea"/>
                <a:cs typeface="+mn-cs"/>
              </a:rPr>
              <a:t> – АУ/БУ</a:t>
            </a:r>
          </a:p>
          <a:p>
            <a:r>
              <a:rPr lang="ru-RU" sz="1200" kern="1200" dirty="0" smtClean="0">
                <a:solidFill>
                  <a:schemeClr val="tx1"/>
                </a:solidFill>
                <a:effectLst/>
                <a:latin typeface="+mn-lt"/>
                <a:ea typeface="+mn-ea"/>
                <a:cs typeface="+mn-cs"/>
              </a:rPr>
              <a:t>128 лицевых счетов</a:t>
            </a:r>
            <a:r>
              <a:rPr lang="ru-RU" sz="1200" kern="1200" baseline="0" dirty="0" smtClean="0">
                <a:solidFill>
                  <a:schemeClr val="tx1"/>
                </a:solidFill>
                <a:effectLst/>
                <a:latin typeface="+mn-lt"/>
                <a:ea typeface="+mn-ea"/>
                <a:cs typeface="+mn-cs"/>
              </a:rPr>
              <a:t>  - ПБС</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рамках развития подсистемы</a:t>
            </a:r>
            <a:r>
              <a:rPr lang="ru-RU" sz="1200" kern="1200" baseline="0" dirty="0" smtClean="0">
                <a:solidFill>
                  <a:schemeClr val="tx1"/>
                </a:solidFill>
                <a:effectLst/>
                <a:latin typeface="+mn-lt"/>
                <a:ea typeface="+mn-ea"/>
                <a:cs typeface="+mn-cs"/>
              </a:rPr>
              <a:t> управления расходами</a:t>
            </a:r>
            <a:r>
              <a:rPr lang="ru-RU" sz="1200" kern="1200" dirty="0" smtClean="0">
                <a:solidFill>
                  <a:schemeClr val="tx1"/>
                </a:solidFill>
                <a:effectLst/>
                <a:latin typeface="+mn-lt"/>
                <a:ea typeface="+mn-ea"/>
                <a:cs typeface="+mn-cs"/>
              </a:rPr>
              <a:t> ГИИС «Электронный бюджет»</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обеспечена миграция неисполненных исполнительных документов, предусматривающих периодические выплаты. Общее количество перенесенных исполнительных документов – 122</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2022 году были</a:t>
            </a:r>
            <a:r>
              <a:rPr lang="ru-RU" sz="1200" kern="1200" baseline="0" dirty="0" smtClean="0">
                <a:solidFill>
                  <a:schemeClr val="tx1"/>
                </a:solidFill>
                <a:effectLst/>
                <a:latin typeface="+mn-lt"/>
                <a:ea typeface="+mn-ea"/>
                <a:cs typeface="+mn-cs"/>
              </a:rPr>
              <a:t> проведены</a:t>
            </a:r>
            <a:r>
              <a:rPr lang="ru-RU" sz="1200" kern="1200" dirty="0" smtClean="0">
                <a:solidFill>
                  <a:schemeClr val="tx1"/>
                </a:solidFill>
                <a:effectLst/>
                <a:latin typeface="+mn-lt"/>
                <a:ea typeface="+mn-ea"/>
                <a:cs typeface="+mn-cs"/>
              </a:rPr>
              <a:t> работы по миграции с системы КУБ на ПОИБ СОБИ, по вопросам полномочий в системах Федерального</a:t>
            </a:r>
            <a:r>
              <a:rPr lang="ru-RU" sz="1200" kern="1200" baseline="0" dirty="0" smtClean="0">
                <a:solidFill>
                  <a:schemeClr val="tx1"/>
                </a:solidFill>
                <a:effectLst/>
                <a:latin typeface="+mn-lt"/>
                <a:ea typeface="+mn-ea"/>
                <a:cs typeface="+mn-cs"/>
              </a:rPr>
              <a:t> казначейства</a:t>
            </a:r>
            <a:r>
              <a:rPr lang="ru-RU" sz="1200" kern="1200" dirty="0" smtClean="0">
                <a:solidFill>
                  <a:schemeClr val="tx1"/>
                </a:solidFill>
                <a:effectLst/>
                <a:latin typeface="+mn-lt"/>
                <a:ea typeface="+mn-ea"/>
                <a:cs typeface="+mn-cs"/>
              </a:rPr>
              <a:t>, таких как Электронный бюджет, АС Планирование,</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актуализированы данные сотрудников Управления в ведомственном портале Федерального казначейства.</a:t>
            </a:r>
          </a:p>
          <a:p>
            <a:endParaRPr lang="ru-RU" sz="1200" kern="1200" dirty="0" smtClean="0">
              <a:solidFill>
                <a:schemeClr val="tx1"/>
              </a:solidFill>
              <a:effectLst/>
              <a:latin typeface="+mn-lt"/>
              <a:ea typeface="+mn-ea"/>
              <a:cs typeface="+mn-cs"/>
            </a:endParaRPr>
          </a:p>
          <a:p>
            <a:pPr lvl="0"/>
            <a:r>
              <a:rPr lang="ru-RU" sz="1200" kern="1200" dirty="0" smtClean="0">
                <a:solidFill>
                  <a:schemeClr val="tx1"/>
                </a:solidFill>
                <a:effectLst/>
                <a:latin typeface="+mn-lt"/>
                <a:ea typeface="+mn-ea"/>
                <a:cs typeface="+mn-cs"/>
              </a:rPr>
              <a:t>На настоящий момент решаются вопросы о доступных и свободных серверных ресурсах, так УФК по Томской</a:t>
            </a:r>
            <a:r>
              <a:rPr lang="ru-RU" sz="1200" kern="1200" baseline="0" dirty="0" smtClean="0">
                <a:solidFill>
                  <a:schemeClr val="tx1"/>
                </a:solidFill>
                <a:effectLst/>
                <a:latin typeface="+mn-lt"/>
                <a:ea typeface="+mn-ea"/>
                <a:cs typeface="+mn-cs"/>
              </a:rPr>
              <a:t> области</a:t>
            </a:r>
            <a:r>
              <a:rPr lang="ru-RU" sz="1200" kern="1200" dirty="0" smtClean="0">
                <a:solidFill>
                  <a:schemeClr val="tx1"/>
                </a:solidFill>
                <a:effectLst/>
                <a:latin typeface="+mn-lt"/>
                <a:ea typeface="+mn-ea"/>
                <a:cs typeface="+mn-cs"/>
              </a:rPr>
              <a:t> было выбрано в качестве размещения резервного стенда </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OEBS </a:t>
            </a:r>
            <a:r>
              <a:rPr lang="ru-RU" sz="1200" kern="1200" dirty="0" smtClean="0">
                <a:solidFill>
                  <a:schemeClr val="tx1"/>
                </a:solidFill>
                <a:effectLst/>
                <a:latin typeface="+mn-lt"/>
                <a:ea typeface="+mn-ea"/>
                <a:cs typeface="+mn-cs"/>
              </a:rPr>
              <a:t>«АСФК» для УФК по Иркутской области.</a:t>
            </a:r>
          </a:p>
          <a:p>
            <a:pPr lvl="0"/>
            <a:r>
              <a:rPr lang="ru-RU" sz="1200" kern="1200" dirty="0" smtClean="0">
                <a:solidFill>
                  <a:schemeClr val="tx1"/>
                </a:solidFill>
                <a:effectLst/>
                <a:latin typeface="+mn-lt"/>
                <a:ea typeface="+mn-ea"/>
                <a:cs typeface="+mn-cs"/>
              </a:rPr>
              <a:t>В 2023 году планируется</a:t>
            </a:r>
            <a:r>
              <a:rPr lang="ru-RU" sz="1200" kern="1200" baseline="0" dirty="0" smtClean="0">
                <a:solidFill>
                  <a:schemeClr val="tx1"/>
                </a:solidFill>
                <a:effectLst/>
                <a:latin typeface="+mn-lt"/>
                <a:ea typeface="+mn-ea"/>
                <a:cs typeface="+mn-cs"/>
              </a:rPr>
              <a:t> проведение м</a:t>
            </a:r>
            <a:r>
              <a:rPr lang="ru-RU" sz="1200" kern="1200" dirty="0" smtClean="0">
                <a:solidFill>
                  <a:schemeClr val="tx1"/>
                </a:solidFill>
                <a:effectLst/>
                <a:latin typeface="+mn-lt"/>
                <a:ea typeface="+mn-ea"/>
                <a:cs typeface="+mn-cs"/>
              </a:rPr>
              <a:t>играции данных АСД </a:t>
            </a:r>
            <a:r>
              <a:rPr lang="en-US" sz="1200" kern="1200" dirty="0" err="1" smtClean="0">
                <a:solidFill>
                  <a:schemeClr val="tx1"/>
                </a:solidFill>
                <a:effectLst/>
                <a:latin typeface="+mn-lt"/>
                <a:ea typeface="+mn-ea"/>
                <a:cs typeface="+mn-cs"/>
              </a:rPr>
              <a:t>LanDocs</a:t>
            </a:r>
            <a:r>
              <a:rPr lang="ru-RU" sz="1200" kern="1200" baseline="0" dirty="0" smtClean="0">
                <a:solidFill>
                  <a:schemeClr val="tx1"/>
                </a:solidFill>
                <a:effectLst/>
                <a:latin typeface="+mn-lt"/>
                <a:ea typeface="+mn-ea"/>
                <a:cs typeface="+mn-cs"/>
              </a:rPr>
              <a:t> в ЦОД.</a:t>
            </a: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16</a:t>
            </a:fld>
            <a:endParaRPr lang="ru-RU"/>
          </a:p>
        </p:txBody>
      </p:sp>
    </p:spTree>
    <p:extLst>
      <p:ext uri="{BB962C8B-B14F-4D97-AF65-F5344CB8AC3E}">
        <p14:creationId xmlns:p14="http://schemas.microsoft.com/office/powerpoint/2010/main" val="647020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Управлением в течение</a:t>
            </a:r>
            <a:r>
              <a:rPr lang="ru-RU" sz="1200" kern="1200" baseline="0" dirty="0" smtClean="0">
                <a:solidFill>
                  <a:schemeClr val="tx1"/>
                </a:solidFill>
                <a:effectLst/>
                <a:latin typeface="+mn-lt"/>
                <a:ea typeface="+mn-ea"/>
                <a:cs typeface="+mn-cs"/>
              </a:rPr>
              <a:t> года осуществляется постоянный мониторинг различных показателей контрольных точек.</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ГИС ГМП. По состоянию на 01.01.2023 в системе зарегистрировано 283 участника регионального уровня с полномочиями администратора начислений. С каждым из них в течение года  проводилась активная работа, направленная на обеспечение своевременного и полного направления в систему информации о начислениях, а также обязательному квитированию платежей.</a:t>
            </a:r>
          </a:p>
          <a:p>
            <a:r>
              <a:rPr lang="ru-RU" sz="1200" kern="1200" dirty="0" smtClean="0">
                <a:solidFill>
                  <a:schemeClr val="tx1"/>
                </a:solidFill>
                <a:effectLst/>
                <a:latin typeface="+mn-lt"/>
                <a:ea typeface="+mn-ea"/>
                <a:cs typeface="+mn-cs"/>
              </a:rPr>
              <a:t>Взаимодействие участников регионального уровня с ГИС ГМП в соответствии с разработанной Федеральным казначейством методикой расчета рейтинга субъектов Российской Федерации составило на 01.01.2023 – 77,76%.</a:t>
            </a:r>
          </a:p>
          <a:p>
            <a:r>
              <a:rPr lang="ru-RU"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ЕПБС. Осуществляется мониторинг своевременного размещения финансовым органом субъекта, органом управления территориальным государственным внебюджетным фондом, финансовыми органами муниципальных образований Томской области </a:t>
            </a:r>
            <a:r>
              <a:rPr lang="ru-RU" dirty="0" smtClean="0">
                <a:effectLst/>
              </a:rPr>
              <a:t>информации о бюджете и бюджетном процессе,</a:t>
            </a:r>
            <a:r>
              <a:rPr lang="ru-RU" baseline="0" dirty="0" smtClean="0">
                <a:effectLst/>
              </a:rPr>
              <a:t> </a:t>
            </a:r>
            <a:r>
              <a:rPr lang="ru-RU" dirty="0" smtClean="0">
                <a:effectLst/>
              </a:rPr>
              <a:t>об осуществлении бюджетных полномочий и их участии в отношениях, регулируемых бюджетным законодательством Российской Федерации и иные сведения.</a:t>
            </a:r>
            <a:br>
              <a:rPr lang="ru-RU" dirty="0" smtClean="0">
                <a:effectLst/>
              </a:rPr>
            </a:br>
            <a:r>
              <a:rPr lang="ru-RU" dirty="0" smtClean="0">
                <a:effectLst/>
              </a:rPr>
              <a:t/>
            </a:r>
            <a:br>
              <a:rPr lang="ru-RU" dirty="0" smtClean="0">
                <a:effectLst/>
              </a:rPr>
            </a:br>
            <a:r>
              <a:rPr lang="ru-RU" dirty="0" smtClean="0">
                <a:effectLst/>
              </a:rPr>
              <a:t>ГАС «УПРАВЛЕНИЕ».</a:t>
            </a:r>
            <a:r>
              <a:rPr lang="ru-RU" baseline="0" dirty="0" smtClean="0">
                <a:effectLst/>
              </a:rPr>
              <a:t> </a:t>
            </a:r>
            <a:r>
              <a:rPr lang="ru-RU" sz="1200" kern="1200" dirty="0" smtClean="0">
                <a:solidFill>
                  <a:schemeClr val="tx1"/>
                </a:solidFill>
                <a:effectLst/>
                <a:latin typeface="+mn-lt"/>
                <a:ea typeface="+mn-ea"/>
                <a:cs typeface="+mn-cs"/>
              </a:rPr>
              <a:t>Осуществляется мониторинг полноты и своевременности размещения сведений ответственными органами субъекта и муниципальных образований.  Результатом постоянного взаимодействия сотрудников ОВФР с ответственными за размещение информации лицами является высокий процент (98-100%) размещения на ГАСУ информации по Томской области.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ГИИС «ЭЛЕКТРОННЫЙ БЮДЖЕТ».</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Мониторинг размещения информации в ГИИС ЭБ об исполнении национальных проектов. В 2022 году осуществлялся мониторинг 8 национальных проектов, реализуемых на территории Томской области.</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17</a:t>
            </a:fld>
            <a:endParaRPr lang="ru-RU"/>
          </a:p>
        </p:txBody>
      </p:sp>
    </p:spTree>
    <p:extLst>
      <p:ext uri="{BB962C8B-B14F-4D97-AF65-F5344CB8AC3E}">
        <p14:creationId xmlns:p14="http://schemas.microsoft.com/office/powerpoint/2010/main" val="762986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На графике представлено общее количество документов, поступивших в Региональный центр регистрации УФК по Томской области за последние 3 года. Прослеживается неуклонный рост не только объема обрабатываемых документов, но и качество их подготовки клиентами, о чем свидетельствует снижение части отклоненных документов с половины до пятой части от общего количества. </a:t>
            </a:r>
          </a:p>
          <a:p>
            <a:r>
              <a:rPr lang="ru-RU" sz="1200" kern="1200" dirty="0" smtClean="0">
                <a:solidFill>
                  <a:schemeClr val="tx1"/>
                </a:solidFill>
                <a:effectLst/>
                <a:latin typeface="+mn-lt"/>
                <a:ea typeface="+mn-ea"/>
                <a:cs typeface="+mn-cs"/>
              </a:rPr>
              <a:t>В 2023 году Федеральным казначейством планируется создание центра компетенции по обработке заявок на выдачу сертификатов «Плановой смены», что прогнозируемо вполовину снизит количество представляемых в РЦР Управления документов. </a:t>
            </a:r>
          </a:p>
          <a:p>
            <a:r>
              <a:rPr lang="ru-RU" sz="1200" kern="1200" dirty="0" smtClean="0">
                <a:solidFill>
                  <a:schemeClr val="tx1"/>
                </a:solidFill>
                <a:effectLst/>
                <a:latin typeface="+mn-lt"/>
                <a:ea typeface="+mn-ea"/>
                <a:cs typeface="+mn-cs"/>
              </a:rPr>
              <a:t>Также на базе Управления планируется внедрение механизма онлайн записи для клиентов «Первичного получения», что позволит клиенту выбирать удобное время посещения РЦР.</a:t>
            </a:r>
          </a:p>
          <a:p>
            <a:r>
              <a:rPr lang="ru-RU" sz="1200" kern="1200" dirty="0" smtClean="0">
                <a:solidFill>
                  <a:schemeClr val="tx1"/>
                </a:solidFill>
                <a:effectLst/>
                <a:latin typeface="+mn-lt"/>
                <a:ea typeface="+mn-ea"/>
                <a:cs typeface="+mn-cs"/>
              </a:rPr>
              <a:t>С текущем году в территориальных отделах Управления будет обновлено оборудования аппаратно-программных комплексов шифрования «Континент», т.к. имеющиеся АПКШ «Континент» не удовлетворяют требованиям версии 4.0 программного обеспечения «Континент-АП».</a:t>
            </a:r>
          </a:p>
        </p:txBody>
      </p:sp>
      <p:sp>
        <p:nvSpPr>
          <p:cNvPr id="4" name="Номер слайда 3"/>
          <p:cNvSpPr>
            <a:spLocks noGrp="1"/>
          </p:cNvSpPr>
          <p:nvPr>
            <p:ph type="sldNum" sz="quarter" idx="10"/>
          </p:nvPr>
        </p:nvSpPr>
        <p:spPr/>
        <p:txBody>
          <a:bodyPr/>
          <a:lstStyle/>
          <a:p>
            <a:fld id="{7218135B-180A-4067-915A-D86E35537B31}" type="slidenum">
              <a:rPr lang="ru-RU" smtClean="0"/>
              <a:t>18</a:t>
            </a:fld>
            <a:endParaRPr lang="ru-RU"/>
          </a:p>
        </p:txBody>
      </p:sp>
    </p:spTree>
    <p:extLst>
      <p:ext uri="{BB962C8B-B14F-4D97-AF65-F5344CB8AC3E}">
        <p14:creationId xmlns:p14="http://schemas.microsoft.com/office/powerpoint/2010/main" val="2707120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14202"/>
            <a:r>
              <a:rPr lang="ru-RU" dirty="0"/>
              <a:t>Планом контрольной деятельности УФК по Томской области в финансово-бюджетной сфере на </a:t>
            </a:r>
            <a:r>
              <a:rPr lang="ru-RU" dirty="0" smtClean="0"/>
              <a:t>2022 </a:t>
            </a:r>
            <a:r>
              <a:rPr lang="ru-RU" dirty="0"/>
              <a:t>год было предусмотрено </a:t>
            </a:r>
            <a:r>
              <a:rPr lang="ru-RU" dirty="0" smtClean="0"/>
              <a:t>53 </a:t>
            </a:r>
            <a:r>
              <a:rPr lang="ru-RU" sz="1200" kern="1200" dirty="0" smtClean="0">
                <a:solidFill>
                  <a:schemeClr val="tx1"/>
                </a:solidFill>
                <a:effectLst/>
                <a:latin typeface="+mn-lt"/>
                <a:ea typeface="+mn-ea"/>
                <a:cs typeface="+mn-cs"/>
              </a:rPr>
              <a:t>контрольных мероприятия.</a:t>
            </a:r>
          </a:p>
          <a:p>
            <a:pPr defTabSz="914202"/>
            <a:r>
              <a:rPr lang="ru-RU" sz="1200" kern="1200" dirty="0" smtClean="0">
                <a:solidFill>
                  <a:schemeClr val="tx1"/>
                </a:solidFill>
                <a:effectLst/>
                <a:latin typeface="+mn-lt"/>
                <a:ea typeface="+mn-ea"/>
                <a:cs typeface="+mn-cs"/>
              </a:rPr>
              <a:t>С учетом внесенных изменений проведено в 2022 году - 31 контрольное мероприятие:</a:t>
            </a:r>
          </a:p>
          <a:p>
            <a:pPr marL="171450" indent="-171450">
              <a:buFontTx/>
              <a:buChar char="-"/>
            </a:pPr>
            <a:r>
              <a:rPr lang="ru-RU" sz="1200" kern="1200" dirty="0" smtClean="0">
                <a:solidFill>
                  <a:schemeClr val="tx1"/>
                </a:solidFill>
                <a:effectLst/>
                <a:latin typeface="+mn-lt"/>
                <a:ea typeface="+mn-ea"/>
                <a:cs typeface="+mn-cs"/>
              </a:rPr>
              <a:t>плановых КМ – 19 </a:t>
            </a:r>
          </a:p>
          <a:p>
            <a:pPr marL="171450" indent="-171450">
              <a:buFontTx/>
              <a:buChar char="-"/>
            </a:pPr>
            <a:r>
              <a:rPr lang="ru-RU" sz="1200" kern="1200" dirty="0" smtClean="0">
                <a:solidFill>
                  <a:schemeClr val="tx1"/>
                </a:solidFill>
                <a:effectLst/>
                <a:latin typeface="+mn-lt"/>
                <a:ea typeface="+mn-ea"/>
                <a:cs typeface="+mn-cs"/>
              </a:rPr>
              <a:t>внеплановых КМ – 12.</a:t>
            </a:r>
          </a:p>
          <a:p>
            <a:pPr defTabSz="914202"/>
            <a:endParaRPr lang="ru-RU" dirty="0" smtClean="0"/>
          </a:p>
          <a:p>
            <a:r>
              <a:rPr lang="ru-RU" sz="1200" kern="1200" dirty="0" smtClean="0">
                <a:solidFill>
                  <a:schemeClr val="tx1"/>
                </a:solidFill>
                <a:effectLst/>
                <a:latin typeface="+mn-lt"/>
                <a:ea typeface="+mn-ea"/>
                <a:cs typeface="+mn-cs"/>
              </a:rPr>
              <a:t>Сумма проверенных средств составила</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50 685, 32 млн. рублей, выявлено нарушений бюджетного законодательства на сумму 241, 49 млн. рублей.</a:t>
            </a:r>
          </a:p>
          <a:p>
            <a:r>
              <a:rPr lang="ru-RU" sz="1200" kern="1200" dirty="0" smtClean="0">
                <a:solidFill>
                  <a:schemeClr val="tx1"/>
                </a:solidFill>
                <a:effectLst/>
                <a:latin typeface="+mn-lt"/>
                <a:ea typeface="+mn-ea"/>
                <a:cs typeface="+mn-cs"/>
              </a:rPr>
              <a:t>Проведено 14 заседаний Контрольной комиссии по результатам 26 КМ.</a:t>
            </a:r>
          </a:p>
          <a:p>
            <a:r>
              <a:rPr lang="ru-RU" sz="1200" kern="1200" dirty="0" smtClean="0">
                <a:solidFill>
                  <a:schemeClr val="tx1"/>
                </a:solidFill>
                <a:effectLst/>
                <a:latin typeface="+mn-lt"/>
                <a:ea typeface="+mn-ea"/>
                <a:cs typeface="+mn-cs"/>
              </a:rPr>
              <a:t>По результатам работы КМ в адрес объектов контроля направлено:</a:t>
            </a:r>
          </a:p>
          <a:p>
            <a:r>
              <a:rPr lang="ru-RU" sz="1200" kern="1200" dirty="0" smtClean="0">
                <a:solidFill>
                  <a:schemeClr val="tx1"/>
                </a:solidFill>
                <a:effectLst/>
                <a:latin typeface="+mn-lt"/>
                <a:ea typeface="+mn-ea"/>
                <a:cs typeface="+mn-cs"/>
              </a:rPr>
              <a:t>- 25 представлений:</a:t>
            </a:r>
          </a:p>
          <a:p>
            <a:r>
              <a:rPr lang="ru-RU" sz="1200" kern="1200" dirty="0" smtClean="0">
                <a:solidFill>
                  <a:schemeClr val="tx1"/>
                </a:solidFill>
                <a:effectLst/>
                <a:latin typeface="+mn-lt"/>
                <a:ea typeface="+mn-ea"/>
                <a:cs typeface="+mn-cs"/>
              </a:rPr>
              <a:t>- 5 информационных писем;</a:t>
            </a:r>
          </a:p>
          <a:p>
            <a:r>
              <a:rPr lang="ru-RU" sz="1200" kern="1200" dirty="0" smtClean="0">
                <a:solidFill>
                  <a:schemeClr val="tx1"/>
                </a:solidFill>
                <a:effectLst/>
                <a:latin typeface="+mn-lt"/>
                <a:ea typeface="+mn-ea"/>
                <a:cs typeface="+mn-cs"/>
              </a:rPr>
              <a:t>- 2 заключения с рекомендациями о принятии мер по устранению причин и условий выявленных нарушений и недостатков.</a:t>
            </a:r>
          </a:p>
          <a:p>
            <a:r>
              <a:rPr lang="ru-RU" sz="1200" kern="1200" dirty="0" smtClean="0">
                <a:solidFill>
                  <a:schemeClr val="tx1"/>
                </a:solidFill>
                <a:effectLst/>
                <a:latin typeface="+mn-lt"/>
                <a:ea typeface="+mn-ea"/>
                <a:cs typeface="+mn-cs"/>
              </a:rPr>
              <a:t>Направлены материалы и информация:</a:t>
            </a:r>
          </a:p>
          <a:p>
            <a:pPr marL="171450" indent="-171450">
              <a:buFontTx/>
              <a:buChar char="-"/>
            </a:pPr>
            <a:r>
              <a:rPr lang="ru-RU" sz="1200" kern="1200" dirty="0" smtClean="0">
                <a:solidFill>
                  <a:schemeClr val="tx1"/>
                </a:solidFill>
                <a:effectLst/>
                <a:latin typeface="+mn-lt"/>
                <a:ea typeface="+mn-ea"/>
                <a:cs typeface="+mn-cs"/>
              </a:rPr>
              <a:t>в адрес органов прокуратуры и иных правоохранительных органов - 8 материалов и 8 информационных писем, на сумму 215,83 млн. рублей </a:t>
            </a:r>
          </a:p>
          <a:p>
            <a:pPr marL="171450" indent="-171450">
              <a:buFontTx/>
              <a:buChar char="-"/>
            </a:pPr>
            <a:r>
              <a:rPr lang="ru-RU" sz="1200" kern="1200" dirty="0" smtClean="0">
                <a:solidFill>
                  <a:schemeClr val="tx1"/>
                </a:solidFill>
                <a:effectLst/>
                <a:latin typeface="+mn-lt"/>
                <a:ea typeface="+mn-ea"/>
                <a:cs typeface="+mn-cs"/>
              </a:rPr>
              <a:t>в адрес УФАС по Томской области 3 информационных письма по вопросам, относящимся к компетенции УФАС по Томской области. </a:t>
            </a:r>
          </a:p>
          <a:p>
            <a:pPr defTabSz="914202"/>
            <a:endParaRPr lang="ru-RU" dirty="0" smtClean="0"/>
          </a:p>
          <a:p>
            <a:r>
              <a:rPr lang="ru-RU" sz="1200" kern="1200" dirty="0" smtClean="0">
                <a:solidFill>
                  <a:schemeClr val="tx1"/>
                </a:solidFill>
                <a:effectLst/>
                <a:latin typeface="+mn-lt"/>
                <a:ea typeface="+mn-ea"/>
                <a:cs typeface="+mn-cs"/>
              </a:rPr>
              <a:t>Новации 2022 года - проведение Федеральным казначейством модернизации ведомственной информационной системы «Прикладной программный продукт «Автоматизированная система планирования контрольной и надзорной деятельности Федеральной службы финансово-бюджетного надзора в исполняемых модулях» АСП-М</a:t>
            </a:r>
          </a:p>
          <a:p>
            <a:r>
              <a:rPr lang="ru-RU" sz="1200" kern="1200" dirty="0" smtClean="0">
                <a:solidFill>
                  <a:schemeClr val="tx1"/>
                </a:solidFill>
                <a:effectLst/>
                <a:latin typeface="+mn-lt"/>
                <a:ea typeface="+mn-ea"/>
                <a:cs typeface="+mn-cs"/>
              </a:rPr>
              <a:t>В 2022 году проводилось Управление участвовало в пилотировании модуля «Риск-мониторинг» подсистемы «Мониторинг закупок» единой информационной системы в сфере закупок.</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2023 году в подсистеме финансового контроля ГИИС «Электронный бюджет» реализована возможность занесения и обработки персональных данных, учета сведений по контрольным мероприятиям с пометкой «Для служебного пользования» и формирования отчетности.</a:t>
            </a:r>
          </a:p>
          <a:p>
            <a:pPr defTabSz="914202"/>
            <a:r>
              <a:rPr lang="ru-RU" dirty="0" smtClean="0"/>
              <a:t/>
            </a:r>
            <a:br>
              <a:rPr lang="ru-RU" dirty="0" smtClean="0"/>
            </a:br>
            <a:endParaRPr lang="ru-RU" dirty="0"/>
          </a:p>
          <a:p>
            <a:endParaRPr lang="ru-RU" b="1" dirty="0"/>
          </a:p>
          <a:p>
            <a:endParaRPr lang="ru-RU" dirty="0"/>
          </a:p>
        </p:txBody>
      </p:sp>
      <p:sp>
        <p:nvSpPr>
          <p:cNvPr id="4" name="Номер слайда 3"/>
          <p:cNvSpPr>
            <a:spLocks noGrp="1"/>
          </p:cNvSpPr>
          <p:nvPr>
            <p:ph type="sldNum" sz="quarter" idx="10"/>
          </p:nvPr>
        </p:nvSpPr>
        <p:spPr/>
        <p:txBody>
          <a:bodyPr/>
          <a:lstStyle/>
          <a:p>
            <a:fld id="{8C208F55-E28F-43E1-B1CD-CCB375D98572}" type="slidenum">
              <a:rPr lang="ru-RU" smtClean="0"/>
              <a:t>19</a:t>
            </a:fld>
            <a:endParaRPr lang="ru-RU"/>
          </a:p>
        </p:txBody>
      </p:sp>
    </p:spTree>
    <p:extLst>
      <p:ext uri="{BB962C8B-B14F-4D97-AF65-F5344CB8AC3E}">
        <p14:creationId xmlns:p14="http://schemas.microsoft.com/office/powerpoint/2010/main" val="3718683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14202"/>
            <a:r>
              <a:rPr lang="ru-RU" dirty="0"/>
              <a:t>Планом контрольной деятельности УФК по Томской области в финансово-бюджетной сфере на </a:t>
            </a:r>
            <a:r>
              <a:rPr lang="ru-RU" dirty="0" smtClean="0"/>
              <a:t>2022 </a:t>
            </a:r>
            <a:r>
              <a:rPr lang="ru-RU" dirty="0"/>
              <a:t>год было предусмотрено </a:t>
            </a:r>
            <a:r>
              <a:rPr lang="ru-RU" dirty="0" smtClean="0"/>
              <a:t>53 </a:t>
            </a:r>
            <a:r>
              <a:rPr lang="ru-RU" sz="1200" kern="1200" dirty="0" smtClean="0">
                <a:solidFill>
                  <a:schemeClr val="tx1"/>
                </a:solidFill>
                <a:effectLst/>
                <a:latin typeface="+mn-lt"/>
                <a:ea typeface="+mn-ea"/>
                <a:cs typeface="+mn-cs"/>
              </a:rPr>
              <a:t>контрольных мероприятия.</a:t>
            </a:r>
          </a:p>
          <a:p>
            <a:pPr defTabSz="914202"/>
            <a:r>
              <a:rPr lang="ru-RU" sz="1200" kern="1200" dirty="0" smtClean="0">
                <a:solidFill>
                  <a:schemeClr val="tx1"/>
                </a:solidFill>
                <a:effectLst/>
                <a:latin typeface="+mn-lt"/>
                <a:ea typeface="+mn-ea"/>
                <a:cs typeface="+mn-cs"/>
              </a:rPr>
              <a:t>С учетом внесенных изменений проведено в 2022 году - 31 контрольное мероприятие:</a:t>
            </a:r>
          </a:p>
          <a:p>
            <a:pPr marL="171450" indent="-171450">
              <a:buFontTx/>
              <a:buChar char="-"/>
            </a:pPr>
            <a:r>
              <a:rPr lang="ru-RU" sz="1200" kern="1200" dirty="0" smtClean="0">
                <a:solidFill>
                  <a:schemeClr val="tx1"/>
                </a:solidFill>
                <a:effectLst/>
                <a:latin typeface="+mn-lt"/>
                <a:ea typeface="+mn-ea"/>
                <a:cs typeface="+mn-cs"/>
              </a:rPr>
              <a:t>плановых КМ – 19 </a:t>
            </a:r>
          </a:p>
          <a:p>
            <a:pPr marL="171450" indent="-171450">
              <a:buFontTx/>
              <a:buChar char="-"/>
            </a:pPr>
            <a:r>
              <a:rPr lang="ru-RU" sz="1200" kern="1200" dirty="0" smtClean="0">
                <a:solidFill>
                  <a:schemeClr val="tx1"/>
                </a:solidFill>
                <a:effectLst/>
                <a:latin typeface="+mn-lt"/>
                <a:ea typeface="+mn-ea"/>
                <a:cs typeface="+mn-cs"/>
              </a:rPr>
              <a:t>внеплановых КМ – 12.</a:t>
            </a:r>
          </a:p>
          <a:p>
            <a:pPr defTabSz="914202"/>
            <a:endParaRPr lang="ru-RU" dirty="0" smtClean="0"/>
          </a:p>
          <a:p>
            <a:r>
              <a:rPr lang="ru-RU" sz="1200" kern="1200" dirty="0" smtClean="0">
                <a:solidFill>
                  <a:schemeClr val="tx1"/>
                </a:solidFill>
                <a:effectLst/>
                <a:latin typeface="+mn-lt"/>
                <a:ea typeface="+mn-ea"/>
                <a:cs typeface="+mn-cs"/>
              </a:rPr>
              <a:t>Сумма проверенных средств составила</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 50 685, 32 млн. рублей, выявлено нарушений бюджетного законодательства на сумму 241, 49 млн. рублей.</a:t>
            </a:r>
          </a:p>
          <a:p>
            <a:r>
              <a:rPr lang="ru-RU" sz="1200" kern="1200" dirty="0" smtClean="0">
                <a:solidFill>
                  <a:schemeClr val="tx1"/>
                </a:solidFill>
                <a:effectLst/>
                <a:latin typeface="+mn-lt"/>
                <a:ea typeface="+mn-ea"/>
                <a:cs typeface="+mn-cs"/>
              </a:rPr>
              <a:t>Проведено 14 заседаний Контрольной комиссии по результатам 26 КМ.</a:t>
            </a:r>
          </a:p>
          <a:p>
            <a:r>
              <a:rPr lang="ru-RU" sz="1200" kern="1200" dirty="0" smtClean="0">
                <a:solidFill>
                  <a:schemeClr val="tx1"/>
                </a:solidFill>
                <a:effectLst/>
                <a:latin typeface="+mn-lt"/>
                <a:ea typeface="+mn-ea"/>
                <a:cs typeface="+mn-cs"/>
              </a:rPr>
              <a:t>По результатам работы КМ в адрес объектов контроля направлено:</a:t>
            </a:r>
          </a:p>
          <a:p>
            <a:r>
              <a:rPr lang="ru-RU" sz="1200" kern="1200" dirty="0" smtClean="0">
                <a:solidFill>
                  <a:schemeClr val="tx1"/>
                </a:solidFill>
                <a:effectLst/>
                <a:latin typeface="+mn-lt"/>
                <a:ea typeface="+mn-ea"/>
                <a:cs typeface="+mn-cs"/>
              </a:rPr>
              <a:t>- 25 представлений:</a:t>
            </a:r>
          </a:p>
          <a:p>
            <a:r>
              <a:rPr lang="ru-RU" sz="1200" kern="1200" dirty="0" smtClean="0">
                <a:solidFill>
                  <a:schemeClr val="tx1"/>
                </a:solidFill>
                <a:effectLst/>
                <a:latin typeface="+mn-lt"/>
                <a:ea typeface="+mn-ea"/>
                <a:cs typeface="+mn-cs"/>
              </a:rPr>
              <a:t>- 5 информационных писем;</a:t>
            </a:r>
          </a:p>
          <a:p>
            <a:r>
              <a:rPr lang="ru-RU" sz="1200" kern="1200" dirty="0" smtClean="0">
                <a:solidFill>
                  <a:schemeClr val="tx1"/>
                </a:solidFill>
                <a:effectLst/>
                <a:latin typeface="+mn-lt"/>
                <a:ea typeface="+mn-ea"/>
                <a:cs typeface="+mn-cs"/>
              </a:rPr>
              <a:t>- 2 заключения с рекомендациями о принятии мер по устранению причин и условий выявленных нарушений и недостатков.</a:t>
            </a:r>
          </a:p>
          <a:p>
            <a:r>
              <a:rPr lang="ru-RU" sz="1200" kern="1200" dirty="0" smtClean="0">
                <a:solidFill>
                  <a:schemeClr val="tx1"/>
                </a:solidFill>
                <a:effectLst/>
                <a:latin typeface="+mn-lt"/>
                <a:ea typeface="+mn-ea"/>
                <a:cs typeface="+mn-cs"/>
              </a:rPr>
              <a:t>Направлены материалы и информация:</a:t>
            </a:r>
          </a:p>
          <a:p>
            <a:pPr marL="171450" indent="-171450">
              <a:buFontTx/>
              <a:buChar char="-"/>
            </a:pPr>
            <a:r>
              <a:rPr lang="ru-RU" sz="1200" kern="1200" dirty="0" smtClean="0">
                <a:solidFill>
                  <a:schemeClr val="tx1"/>
                </a:solidFill>
                <a:effectLst/>
                <a:latin typeface="+mn-lt"/>
                <a:ea typeface="+mn-ea"/>
                <a:cs typeface="+mn-cs"/>
              </a:rPr>
              <a:t>в адрес органов прокуратуры и иных правоохранительных органов - 8 материалов и 8 информационных писем, на сумму 215,83 млн. рублей </a:t>
            </a:r>
          </a:p>
          <a:p>
            <a:pPr marL="171450" indent="-171450">
              <a:buFontTx/>
              <a:buChar char="-"/>
            </a:pPr>
            <a:r>
              <a:rPr lang="ru-RU" sz="1200" kern="1200" dirty="0" smtClean="0">
                <a:solidFill>
                  <a:schemeClr val="tx1"/>
                </a:solidFill>
                <a:effectLst/>
                <a:latin typeface="+mn-lt"/>
                <a:ea typeface="+mn-ea"/>
                <a:cs typeface="+mn-cs"/>
              </a:rPr>
              <a:t>в адрес УФАС по Томской области 3 информационных письма по вопросам, относящимся к компетенции УФАС по Томской области. </a:t>
            </a:r>
          </a:p>
          <a:p>
            <a:pPr defTabSz="914202"/>
            <a:endParaRPr lang="ru-RU" dirty="0" smtClean="0"/>
          </a:p>
          <a:p>
            <a:r>
              <a:rPr lang="ru-RU" sz="1200" kern="1200" dirty="0" smtClean="0">
                <a:solidFill>
                  <a:schemeClr val="tx1"/>
                </a:solidFill>
                <a:effectLst/>
                <a:latin typeface="+mn-lt"/>
                <a:ea typeface="+mn-ea"/>
                <a:cs typeface="+mn-cs"/>
              </a:rPr>
              <a:t>Новации 2022 года - проведение Федеральным казначейством модернизации ведомственной информационной системы «Прикладной программный продукт «Автоматизированная система планирования контрольной и надзорной деятельности Федеральной службы финансово-бюджетного надзора в исполняемых модулях» АСП-М</a:t>
            </a:r>
          </a:p>
          <a:p>
            <a:r>
              <a:rPr lang="ru-RU" sz="1200" kern="1200" dirty="0" smtClean="0">
                <a:solidFill>
                  <a:schemeClr val="tx1"/>
                </a:solidFill>
                <a:effectLst/>
                <a:latin typeface="+mn-lt"/>
                <a:ea typeface="+mn-ea"/>
                <a:cs typeface="+mn-cs"/>
              </a:rPr>
              <a:t>В 2022 году проводилось Управление участвовало в пилотировании модуля «Риск-мониторинг» подсистемы «Мониторинг закупок» единой информационной системы в сфере закупок.</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2023 году в подсистеме финансового контроля ГИИС «Электронный бюджет» реализована возможность занесения и обработки персональных данных, учета сведений по контрольным мероприятиям с пометкой «Для служебного пользования» и формирования отчетности.</a:t>
            </a:r>
          </a:p>
          <a:p>
            <a:pPr defTabSz="914202"/>
            <a:r>
              <a:rPr lang="ru-RU" dirty="0" smtClean="0"/>
              <a:t/>
            </a:r>
            <a:br>
              <a:rPr lang="ru-RU" dirty="0" smtClean="0"/>
            </a:br>
            <a:endParaRPr lang="ru-RU" dirty="0"/>
          </a:p>
          <a:p>
            <a:endParaRPr lang="ru-RU" b="1" dirty="0"/>
          </a:p>
          <a:p>
            <a:endParaRPr lang="ru-RU" dirty="0"/>
          </a:p>
        </p:txBody>
      </p:sp>
      <p:sp>
        <p:nvSpPr>
          <p:cNvPr id="4" name="Номер слайда 3"/>
          <p:cNvSpPr>
            <a:spLocks noGrp="1"/>
          </p:cNvSpPr>
          <p:nvPr>
            <p:ph type="sldNum" sz="quarter" idx="10"/>
          </p:nvPr>
        </p:nvSpPr>
        <p:spPr/>
        <p:txBody>
          <a:bodyPr/>
          <a:lstStyle/>
          <a:p>
            <a:fld id="{8C208F55-E28F-43E1-B1CD-CCB375D98572}" type="slidenum">
              <a:rPr lang="ru-RU" smtClean="0"/>
              <a:t>20</a:t>
            </a:fld>
            <a:endParaRPr lang="ru-RU"/>
          </a:p>
        </p:txBody>
      </p:sp>
    </p:spTree>
    <p:extLst>
      <p:ext uri="{BB962C8B-B14F-4D97-AF65-F5344CB8AC3E}">
        <p14:creationId xmlns:p14="http://schemas.microsoft.com/office/powerpoint/2010/main" val="3641930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На основании доверенности Министерства финансов РФ, юристы Управления представляют интересы МФ РФ в судах Томской области.</a:t>
            </a:r>
          </a:p>
          <a:p>
            <a:r>
              <a:rPr lang="ru-RU" dirty="0" smtClean="0"/>
              <a:t>В 2022 году </a:t>
            </a:r>
            <a:r>
              <a:rPr lang="ru-RU" dirty="0"/>
              <a:t>было предъявлено к МФ РФ в Томской области </a:t>
            </a:r>
            <a:r>
              <a:rPr lang="ru-RU" dirty="0" smtClean="0"/>
              <a:t>106 исков </a:t>
            </a:r>
            <a:r>
              <a:rPr lang="ru-RU" dirty="0"/>
              <a:t>на общую сумму </a:t>
            </a:r>
            <a:r>
              <a:rPr lang="ru-RU" dirty="0" smtClean="0"/>
              <a:t>263,2 </a:t>
            </a:r>
            <a:r>
              <a:rPr lang="ru-RU" dirty="0"/>
              <a:t>млн руб. </a:t>
            </a:r>
            <a:endParaRPr lang="ru-RU" dirty="0" smtClean="0"/>
          </a:p>
          <a:p>
            <a:r>
              <a:rPr lang="ru-RU" sz="1200" kern="1200" dirty="0" smtClean="0">
                <a:solidFill>
                  <a:schemeClr val="tx1"/>
                </a:solidFill>
                <a:effectLst/>
                <a:latin typeface="+mn-lt"/>
                <a:ea typeface="+mn-ea"/>
                <a:cs typeface="+mn-cs"/>
              </a:rPr>
              <a:t>В 2022 году было рассмотрено </a:t>
            </a:r>
            <a:r>
              <a:rPr lang="ru-RU" sz="1200" b="1" kern="1200" dirty="0" smtClean="0">
                <a:solidFill>
                  <a:schemeClr val="tx1"/>
                </a:solidFill>
                <a:effectLst/>
                <a:latin typeface="+mn-lt"/>
                <a:ea typeface="+mn-ea"/>
                <a:cs typeface="+mn-cs"/>
              </a:rPr>
              <a:t>79</a:t>
            </a:r>
            <a:r>
              <a:rPr lang="ru-RU" sz="1200" kern="1200" dirty="0" smtClean="0">
                <a:solidFill>
                  <a:schemeClr val="tx1"/>
                </a:solidFill>
                <a:effectLst/>
                <a:latin typeface="+mn-lt"/>
                <a:ea typeface="+mn-ea"/>
                <a:cs typeface="+mn-cs"/>
              </a:rPr>
              <a:t> исков на общую сумму </a:t>
            </a:r>
            <a:r>
              <a:rPr lang="ru-RU" sz="1200" b="1" kern="1200" dirty="0" smtClean="0">
                <a:solidFill>
                  <a:schemeClr val="tx1"/>
                </a:solidFill>
                <a:effectLst/>
                <a:latin typeface="+mn-lt"/>
                <a:ea typeface="+mn-ea"/>
                <a:cs typeface="+mn-cs"/>
              </a:rPr>
              <a:t>76,6</a:t>
            </a:r>
            <a:r>
              <a:rPr lang="ru-RU" sz="1200" kern="1200" dirty="0" smtClean="0">
                <a:solidFill>
                  <a:schemeClr val="tx1"/>
                </a:solidFill>
                <a:effectLst/>
                <a:latin typeface="+mn-lt"/>
                <a:ea typeface="+mn-ea"/>
                <a:cs typeface="+mn-cs"/>
              </a:rPr>
              <a:t> млн. рублей.</a:t>
            </a:r>
            <a:endParaRPr lang="ru-RU" dirty="0" smtClean="0"/>
          </a:p>
          <a:p>
            <a:r>
              <a:rPr lang="ru-RU" sz="1200" kern="1200" dirty="0" smtClean="0">
                <a:solidFill>
                  <a:schemeClr val="tx1"/>
                </a:solidFill>
                <a:effectLst/>
                <a:latin typeface="+mn-lt"/>
                <a:ea typeface="+mn-ea"/>
                <a:cs typeface="+mn-cs"/>
              </a:rPr>
              <a:t>-по 25 искам вынесены судебные акты о частичном удовлетворении на сумму </a:t>
            </a:r>
            <a:r>
              <a:rPr lang="ru-RU" sz="1200" b="1" kern="1200" dirty="0" smtClean="0">
                <a:solidFill>
                  <a:schemeClr val="tx1"/>
                </a:solidFill>
                <a:effectLst/>
                <a:latin typeface="+mn-lt"/>
                <a:ea typeface="+mn-ea"/>
                <a:cs typeface="+mn-cs"/>
              </a:rPr>
              <a:t>15,28</a:t>
            </a:r>
            <a:r>
              <a:rPr lang="ru-RU" sz="1200" kern="1200" dirty="0" smtClean="0">
                <a:solidFill>
                  <a:schemeClr val="tx1"/>
                </a:solidFill>
                <a:effectLst/>
                <a:latin typeface="+mn-lt"/>
                <a:ea typeface="+mn-ea"/>
                <a:cs typeface="+mn-cs"/>
              </a:rPr>
              <a:t> млн. руб.,  </a:t>
            </a:r>
          </a:p>
          <a:p>
            <a:r>
              <a:rPr lang="ru-RU" sz="1200" kern="1200" dirty="0" smtClean="0">
                <a:solidFill>
                  <a:schemeClr val="tx1"/>
                </a:solidFill>
                <a:effectLst/>
                <a:latin typeface="+mn-lt"/>
                <a:ea typeface="+mn-ea"/>
                <a:cs typeface="+mn-cs"/>
              </a:rPr>
              <a:t>-по 21 иску  вынесены судебные акты о взыскании денежных средств в сумме 0,5 млн руб. с других федеральных органов государственной власти</a:t>
            </a:r>
          </a:p>
          <a:p>
            <a:r>
              <a:rPr lang="ru-RU" sz="1200" kern="1200" dirty="0" smtClean="0">
                <a:solidFill>
                  <a:schemeClr val="tx1"/>
                </a:solidFill>
                <a:effectLst/>
                <a:latin typeface="+mn-lt"/>
                <a:ea typeface="+mn-ea"/>
                <a:cs typeface="+mn-cs"/>
              </a:rPr>
              <a:t>-по 33 искам в удовлетворении заявленных  требований в сумме </a:t>
            </a:r>
            <a:r>
              <a:rPr lang="ru-RU" sz="1200" b="1" kern="1200" dirty="0" smtClean="0">
                <a:solidFill>
                  <a:schemeClr val="tx1"/>
                </a:solidFill>
                <a:effectLst/>
                <a:latin typeface="+mn-lt"/>
                <a:ea typeface="+mn-ea"/>
                <a:cs typeface="+mn-cs"/>
              </a:rPr>
              <a:t>61,3</a:t>
            </a:r>
            <a:r>
              <a:rPr lang="ru-RU" sz="1200" kern="1200" dirty="0" smtClean="0">
                <a:solidFill>
                  <a:schemeClr val="tx1"/>
                </a:solidFill>
                <a:effectLst/>
                <a:latin typeface="+mn-lt"/>
                <a:ea typeface="+mn-ea"/>
                <a:cs typeface="+mn-cs"/>
              </a:rPr>
              <a:t> млн рублей полностью отказано. </a:t>
            </a:r>
          </a:p>
          <a:p>
            <a:r>
              <a:rPr lang="ru-RU" sz="1200" b="1" kern="1200" dirty="0" smtClean="0">
                <a:solidFill>
                  <a:schemeClr val="tx1"/>
                </a:solidFill>
                <a:effectLst/>
                <a:latin typeface="+mn-lt"/>
                <a:ea typeface="+mn-ea"/>
                <a:cs typeface="+mn-cs"/>
              </a:rPr>
              <a:t>Таким образом, в казне РФ сохранено 61,3  млн. руб. (80,3 % от заявленных требований)</a:t>
            </a:r>
          </a:p>
          <a:p>
            <a:endParaRPr lang="ru-RU" dirty="0"/>
          </a:p>
          <a:p>
            <a:pPr defTabSz="914202"/>
            <a:r>
              <a:rPr lang="ru-RU" dirty="0" smtClean="0"/>
              <a:t>В 2022 </a:t>
            </a:r>
            <a:r>
              <a:rPr lang="ru-RU" dirty="0"/>
              <a:t>году </a:t>
            </a:r>
            <a:r>
              <a:rPr lang="ru-RU" dirty="0" smtClean="0"/>
              <a:t>юридический отдел </a:t>
            </a:r>
            <a:r>
              <a:rPr lang="ru-RU" sz="1200" kern="1200" dirty="0" smtClean="0">
                <a:solidFill>
                  <a:schemeClr val="tx1"/>
                </a:solidFill>
                <a:effectLst/>
                <a:latin typeface="+mn-lt"/>
                <a:ea typeface="+mn-ea"/>
                <a:cs typeface="+mn-cs"/>
              </a:rPr>
              <a:t>принимал совместно с УФК по Новосибирской области активное участие в пилотировании реализации основного мероприятия Стратегической карты Казначейства России на 2022 год № 1.27 «Определены способы передачи электронных сообщений для взыскателя».</a:t>
            </a:r>
          </a:p>
          <a:p>
            <a:pPr marL="0" marR="0" indent="0" algn="l" defTabSz="914202" rtl="0" eaLnBrk="1" fontAlgn="auto" latinLnBrk="0" hangingPunct="1">
              <a:lnSpc>
                <a:spcPct val="100000"/>
              </a:lnSpc>
              <a:spcBef>
                <a:spcPts val="0"/>
              </a:spcBef>
              <a:spcAft>
                <a:spcPts val="0"/>
              </a:spcAft>
              <a:buClrTx/>
              <a:buSzTx/>
              <a:buFontTx/>
              <a:buNone/>
              <a:tabLst/>
              <a:defRPr/>
            </a:pPr>
            <a:endParaRPr lang="ru-RU" sz="1200" kern="1200" dirty="0" smtClean="0">
              <a:solidFill>
                <a:schemeClr val="tx1"/>
              </a:solidFill>
              <a:effectLst/>
              <a:latin typeface="+mn-lt"/>
              <a:ea typeface="+mn-ea"/>
              <a:cs typeface="+mn-cs"/>
            </a:endParaRPr>
          </a:p>
          <a:p>
            <a:pPr marL="0" marR="0" indent="0" algn="l" defTabSz="914202"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Также в ходе эксплуатации специалистами УФК по Томской области подсистемы управления расходами ГИИС «Электронный бюджет», юридическим отделом были выявлены проблемы (вопросы), разрешение которых требовало оптимизации технологических процессов.  Все предложения</a:t>
            </a:r>
            <a:r>
              <a:rPr lang="ru-RU" sz="1200" kern="1200" baseline="0" dirty="0" smtClean="0">
                <a:solidFill>
                  <a:schemeClr val="tx1"/>
                </a:solidFill>
                <a:effectLst/>
                <a:latin typeface="+mn-lt"/>
                <a:ea typeface="+mn-ea"/>
                <a:cs typeface="+mn-cs"/>
              </a:rPr>
              <a:t> поддержаны Юридически Управлением Федерального казначейства и отправлены соответствующие </a:t>
            </a:r>
            <a:r>
              <a:rPr lang="ru-RU" sz="1200" kern="1200" dirty="0" smtClean="0">
                <a:solidFill>
                  <a:schemeClr val="tx1"/>
                </a:solidFill>
                <a:effectLst/>
                <a:latin typeface="+mn-lt"/>
                <a:ea typeface="+mn-ea"/>
                <a:cs typeface="+mn-cs"/>
              </a:rPr>
              <a:t>запросы на развитие информационных систем.</a:t>
            </a:r>
            <a:endParaRPr lang="ru-RU" dirty="0"/>
          </a:p>
          <a:p>
            <a:endParaRPr lang="ru-RU"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t>
            </a:r>
            <a:r>
              <a:rPr lang="ru-RU" sz="1200" kern="1200" dirty="0" smtClean="0">
                <a:solidFill>
                  <a:schemeClr val="tx1"/>
                </a:solidFill>
                <a:effectLst/>
                <a:latin typeface="+mn-lt"/>
                <a:ea typeface="+mn-ea"/>
                <a:cs typeface="+mn-cs"/>
              </a:rPr>
              <a:t> 01.03.2023 на юридический отдел возложена новая функция: осуществление подготовки к рассмотрению в соответствии с законодательством Российской Федерации жалоб на действия (бездействие) должностных лиц Управления в рамках контрольных мероприятий в финансово-бюджетной сфере и подготовка заключений по ним.</a:t>
            </a:r>
          </a:p>
          <a:p>
            <a:endParaRPr lang="ru-RU" dirty="0"/>
          </a:p>
          <a:p>
            <a:endParaRPr lang="ru-RU" dirty="0" smtClean="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21</a:t>
            </a:fld>
            <a:endParaRPr lang="ru-RU"/>
          </a:p>
        </p:txBody>
      </p:sp>
    </p:spTree>
    <p:extLst>
      <p:ext uri="{BB962C8B-B14F-4D97-AF65-F5344CB8AC3E}">
        <p14:creationId xmlns:p14="http://schemas.microsoft.com/office/powerpoint/2010/main" val="271519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2022 году проведены работы по капитальному ремонту крыши и фасада здания УФК по Томской области, расположенного по адресу: г. Томск, пр. Фрунзе, д. 22.</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рамках капитального ремонта выполнялись следующие работы:</a:t>
            </a:r>
          </a:p>
          <a:p>
            <a:r>
              <a:rPr lang="ru-RU" sz="1200" kern="1200" dirty="0" smtClean="0">
                <a:solidFill>
                  <a:schemeClr val="tx1"/>
                </a:solidFill>
                <a:effectLst/>
                <a:latin typeface="+mn-lt"/>
                <a:ea typeface="+mn-ea"/>
                <a:cs typeface="+mn-cs"/>
              </a:rPr>
              <a:t>- Капитальный ремонт крыши (утепление перекрытий, устройство водосливных каналов, гидроизоляция кровли, устройство </a:t>
            </a:r>
            <a:r>
              <a:rPr lang="ru-RU" sz="1200" kern="1200" dirty="0" err="1" smtClean="0">
                <a:solidFill>
                  <a:schemeClr val="tx1"/>
                </a:solidFill>
                <a:effectLst/>
                <a:latin typeface="+mn-lt"/>
                <a:ea typeface="+mn-ea"/>
                <a:cs typeface="+mn-cs"/>
              </a:rPr>
              <a:t>молниезащиты</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 Утепление и облицовка наружных стен здания с использованием современного материала </a:t>
            </a:r>
            <a:r>
              <a:rPr lang="ru-RU" sz="1200" kern="1200" dirty="0" err="1" smtClean="0">
                <a:solidFill>
                  <a:schemeClr val="tx1"/>
                </a:solidFill>
                <a:effectLst/>
                <a:latin typeface="+mn-lt"/>
                <a:ea typeface="+mn-ea"/>
                <a:cs typeface="+mn-cs"/>
              </a:rPr>
              <a:t>алюкобонд</a:t>
            </a:r>
            <a:r>
              <a:rPr lang="ru-RU" sz="1200" kern="1200" dirty="0" smtClean="0">
                <a:solidFill>
                  <a:schemeClr val="tx1"/>
                </a:solidFill>
                <a:effectLst/>
                <a:latin typeface="+mn-lt"/>
                <a:ea typeface="+mn-ea"/>
                <a:cs typeface="+mn-cs"/>
              </a:rPr>
              <a:t>.</a:t>
            </a:r>
          </a:p>
          <a:p>
            <a:r>
              <a:rPr lang="ru-RU" sz="1200" kern="1200" dirty="0" smtClean="0">
                <a:solidFill>
                  <a:schemeClr val="tx1"/>
                </a:solidFill>
                <a:effectLst/>
                <a:latin typeface="+mn-lt"/>
                <a:ea typeface="+mn-ea"/>
                <a:cs typeface="+mn-cs"/>
              </a:rPr>
              <a:t>- работы по благоустройству прилегающей территории </a:t>
            </a:r>
          </a:p>
          <a:p>
            <a:r>
              <a:rPr lang="ru-RU" sz="1200" kern="1200" dirty="0" smtClean="0">
                <a:solidFill>
                  <a:schemeClr val="tx1"/>
                </a:solidFill>
                <a:effectLst/>
                <a:latin typeface="+mn-lt"/>
                <a:ea typeface="+mn-ea"/>
                <a:cs typeface="+mn-cs"/>
              </a:rPr>
              <a:t>Стоимость капитального ремонта с учетом подготовки </a:t>
            </a:r>
            <a:r>
              <a:rPr lang="ru-RU" sz="1200" kern="1200" dirty="0" err="1" smtClean="0">
                <a:solidFill>
                  <a:schemeClr val="tx1"/>
                </a:solidFill>
                <a:effectLst/>
                <a:latin typeface="+mn-lt"/>
                <a:ea typeface="+mn-ea"/>
                <a:cs typeface="+mn-cs"/>
              </a:rPr>
              <a:t>проектно</a:t>
            </a:r>
            <a:r>
              <a:rPr lang="ru-RU" sz="1200" kern="1200" dirty="0" smtClean="0">
                <a:solidFill>
                  <a:schemeClr val="tx1"/>
                </a:solidFill>
                <a:effectLst/>
                <a:latin typeface="+mn-lt"/>
                <a:ea typeface="+mn-ea"/>
                <a:cs typeface="+mn-cs"/>
              </a:rPr>
              <a:t> – сметной документации составила: 25 228 752,74 руб.</a:t>
            </a:r>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22</a:t>
            </a:fld>
            <a:endParaRPr lang="ru-RU"/>
          </a:p>
        </p:txBody>
      </p:sp>
    </p:spTree>
    <p:extLst>
      <p:ext uri="{BB962C8B-B14F-4D97-AF65-F5344CB8AC3E}">
        <p14:creationId xmlns:p14="http://schemas.microsoft.com/office/powerpoint/2010/main" val="282828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Штатная </a:t>
            </a:r>
            <a:r>
              <a:rPr lang="ru-RU" dirty="0"/>
              <a:t>численность Управления Федерального казначейства по Томской области составляет </a:t>
            </a:r>
            <a:r>
              <a:rPr lang="ru-RU" dirty="0" smtClean="0"/>
              <a:t>319 </a:t>
            </a:r>
            <a:r>
              <a:rPr lang="ru-RU" dirty="0"/>
              <a:t>единиц, из них </a:t>
            </a:r>
            <a:r>
              <a:rPr lang="ru-RU" dirty="0" smtClean="0"/>
              <a:t>317 </a:t>
            </a:r>
            <a:r>
              <a:rPr lang="ru-RU" dirty="0"/>
              <a:t>ед. должностей федеральной государственной гражданской службы и </a:t>
            </a:r>
            <a:r>
              <a:rPr lang="ru-RU" dirty="0" smtClean="0"/>
              <a:t>2 единицы </a:t>
            </a:r>
            <a:r>
              <a:rPr lang="ru-RU" dirty="0"/>
              <a:t>должностей не отнесенных к государственной гражданской службе</a:t>
            </a:r>
            <a:r>
              <a:rPr lang="ru-RU" dirty="0" smtClean="0"/>
              <a:t>.</a:t>
            </a:r>
          </a:p>
          <a:p>
            <a:r>
              <a:rPr lang="ru-RU" sz="1200" kern="1200" dirty="0" smtClean="0">
                <a:solidFill>
                  <a:schemeClr val="tx1"/>
                </a:solidFill>
                <a:effectLst/>
                <a:latin typeface="+mn-lt"/>
                <a:ea typeface="+mn-ea"/>
                <a:cs typeface="+mn-cs"/>
              </a:rPr>
              <a:t>В 2022 году в соответствии с поручением Федерального казначейства проведены мероприятия по переводу 10 сотрудников, ранее замещавших должности не государственной гражданской службы на должности государственной гражданской службы. На сегодняшний день в штатном расписании Управления должности федеральной государственной гражданской службы составляют 99,4% </a:t>
            </a:r>
            <a:r>
              <a:rPr lang="ru-RU" dirty="0" smtClean="0"/>
              <a:t/>
            </a:r>
            <a:br>
              <a:rPr lang="ru-RU" dirty="0" smtClean="0"/>
            </a:br>
            <a:r>
              <a:rPr lang="ru-RU" sz="1200" kern="1200" dirty="0" smtClean="0">
                <a:solidFill>
                  <a:schemeClr val="tx1"/>
                </a:solidFill>
                <a:effectLst/>
                <a:latin typeface="+mn-lt"/>
                <a:ea typeface="+mn-ea"/>
                <a:cs typeface="+mn-cs"/>
              </a:rPr>
              <a:t>С 1 января 2023 года проведены мероприятия по изменению денежного содержания государственных служащих. В соответствии с требованиями Указа Президента РФ,  государственным гражданским служащим Управления установлены новые должностные оклады, оклады за классный чин государственной службы, а также соответствующие надбавки утвержденные законодательством. </a:t>
            </a:r>
          </a:p>
          <a:p>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2022 году в рамках торжественных мероприятий посвященных 30 - </a:t>
            </a:r>
            <a:r>
              <a:rPr lang="ru-RU" sz="1200" kern="1200" dirty="0" err="1" smtClean="0">
                <a:solidFill>
                  <a:schemeClr val="tx1"/>
                </a:solidFill>
                <a:effectLst/>
                <a:latin typeface="+mn-lt"/>
                <a:ea typeface="+mn-ea"/>
                <a:cs typeface="+mn-cs"/>
              </a:rPr>
              <a:t>летию</a:t>
            </a:r>
            <a:r>
              <a:rPr lang="ru-RU" sz="1200" kern="1200" dirty="0" smtClean="0">
                <a:solidFill>
                  <a:schemeClr val="tx1"/>
                </a:solidFill>
                <a:effectLst/>
                <a:latin typeface="+mn-lt"/>
                <a:ea typeface="+mn-ea"/>
                <a:cs typeface="+mn-cs"/>
              </a:rPr>
              <a:t> образования органов Федерального казначейства, за добросовестное исполнение должностных обязанностей, ряд сотрудников награждены государственными и ведомственными наградами.  </a:t>
            </a:r>
          </a:p>
          <a:p>
            <a:r>
              <a:rPr lang="ru-RU" sz="1200" u="sng" kern="1200" dirty="0" smtClean="0">
                <a:solidFill>
                  <a:schemeClr val="tx1"/>
                </a:solidFill>
                <a:effectLst/>
                <a:latin typeface="+mn-lt"/>
                <a:ea typeface="+mn-ea"/>
                <a:cs typeface="+mn-cs"/>
              </a:rPr>
              <a:t>Государственная награда</a:t>
            </a:r>
            <a:r>
              <a:rPr lang="ru-RU" sz="1200" kern="1200" dirty="0" smtClean="0">
                <a:solidFill>
                  <a:schemeClr val="tx1"/>
                </a:solidFill>
                <a:effectLst/>
                <a:latin typeface="+mn-lt"/>
                <a:ea typeface="+mn-ea"/>
                <a:cs typeface="+mn-cs"/>
              </a:rPr>
              <a:t>: Медаль ордена «За заслуги перед отечеством </a:t>
            </a:r>
            <a:r>
              <a:rPr lang="en-US" sz="1200" kern="1200" dirty="0" smtClean="0">
                <a:solidFill>
                  <a:schemeClr val="tx1"/>
                </a:solidFill>
                <a:effectLst/>
                <a:latin typeface="+mn-lt"/>
                <a:ea typeface="+mn-ea"/>
                <a:cs typeface="+mn-cs"/>
              </a:rPr>
              <a:t>II</a:t>
            </a:r>
            <a:r>
              <a:rPr lang="ru-RU" sz="1200" kern="1200" dirty="0" smtClean="0">
                <a:solidFill>
                  <a:schemeClr val="tx1"/>
                </a:solidFill>
                <a:effectLst/>
                <a:latin typeface="+mn-lt"/>
                <a:ea typeface="+mn-ea"/>
                <a:cs typeface="+mn-cs"/>
              </a:rPr>
              <a:t> степени» вручена руководителю Управления. </a:t>
            </a:r>
          </a:p>
          <a:p>
            <a:r>
              <a:rPr lang="ru-RU" sz="1200" u="sng" kern="1200" dirty="0" smtClean="0">
                <a:solidFill>
                  <a:schemeClr val="tx1"/>
                </a:solidFill>
                <a:effectLst/>
                <a:latin typeface="+mn-lt"/>
                <a:ea typeface="+mn-ea"/>
                <a:cs typeface="+mn-cs"/>
              </a:rPr>
              <a:t>Ведомственные награды</a:t>
            </a:r>
            <a:r>
              <a:rPr lang="ru-RU" sz="1200" kern="1200" dirty="0" smtClean="0">
                <a:solidFill>
                  <a:schemeClr val="tx1"/>
                </a:solidFill>
                <a:effectLst/>
                <a:latin typeface="+mn-lt"/>
                <a:ea typeface="+mn-ea"/>
                <a:cs typeface="+mn-cs"/>
              </a:rPr>
              <a:t>: медаль «За службу в органах Казначейства России» - 188 человек; медаль «30 лет Казначейству России» - 18 человек; Почетная грамота Федерального казначейства - 5 человек; объявлена Благодарность Федерального казначейства - 14 человек; объявлена Благодарность УФК по Томской области - 24 человека; занесены на Доску Почёта УФК по Томской области 12 человек; занесены в Книгу Почёта УФК по Томской области 3 человека.</a:t>
            </a:r>
          </a:p>
          <a:p>
            <a:endParaRPr lang="ru-RU" dirty="0" smtClean="0"/>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23</a:t>
            </a:fld>
            <a:endParaRPr lang="ru-RU"/>
          </a:p>
        </p:txBody>
      </p:sp>
    </p:spTree>
    <p:extLst>
      <p:ext uri="{BB962C8B-B14F-4D97-AF65-F5344CB8AC3E}">
        <p14:creationId xmlns:p14="http://schemas.microsoft.com/office/powerpoint/2010/main" val="368775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aseline="0" dirty="0" smtClean="0"/>
              <a:t>В 2022 в рамках празднования 30-летия со дня образования органов Федерального казначейства в Управлении прошел ряд праздничных и торжественных мероприятий:</a:t>
            </a:r>
          </a:p>
          <a:p>
            <a:pPr marL="171450" indent="-171450">
              <a:buFontTx/>
              <a:buChar char="-"/>
            </a:pPr>
            <a:r>
              <a:rPr lang="ru-RU" dirty="0" err="1" smtClean="0"/>
              <a:t>Челенж</a:t>
            </a:r>
            <a:r>
              <a:rPr lang="ru-RU" baseline="0" dirty="0" smtClean="0"/>
              <a:t> </a:t>
            </a:r>
            <a:r>
              <a:rPr lang="en-US" baseline="0" dirty="0" smtClean="0"/>
              <a:t>#</a:t>
            </a:r>
            <a:r>
              <a:rPr lang="ru-RU" baseline="0" dirty="0" smtClean="0"/>
              <a:t>всепо30 , где все желающие могли продемонстрировать свои таланты, используя 30 в поздравлении.</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aseline="0" dirty="0" smtClean="0"/>
              <a:t>Конкурс видеороликов «Широка страна моя родная» среди сотрудников Управления.  Все конкурсные работы  были выполнены с душой и отмечены членами жюри.</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aseline="0" dirty="0" err="1" smtClean="0"/>
              <a:t>Корпоративые</a:t>
            </a:r>
            <a:r>
              <a:rPr lang="ru-RU" baseline="0" dirty="0" smtClean="0"/>
              <a:t> </a:t>
            </a:r>
            <a:r>
              <a:rPr lang="ru-RU" baseline="0" dirty="0" err="1" smtClean="0"/>
              <a:t>квесты</a:t>
            </a:r>
            <a:r>
              <a:rPr lang="ru-RU" baseline="0" dirty="0" smtClean="0"/>
              <a:t>. Соревновательные </a:t>
            </a:r>
            <a:r>
              <a:rPr lang="ru-RU" baseline="0" dirty="0" err="1" smtClean="0"/>
              <a:t>квесты</a:t>
            </a:r>
            <a:r>
              <a:rPr lang="ru-RU" baseline="0" dirty="0" smtClean="0"/>
              <a:t> проводились 1 июня и 8 декабря в знаменательные даты для нашего Управления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ru-RU" baseline="0" dirty="0" smtClean="0"/>
          </a:p>
          <a:p>
            <a:pPr marL="171450" indent="-171450">
              <a:buFontTx/>
              <a:buChar char="-"/>
            </a:pPr>
            <a:endParaRPr lang="ru-RU" baseline="0" dirty="0" smtClean="0"/>
          </a:p>
        </p:txBody>
      </p:sp>
      <p:sp>
        <p:nvSpPr>
          <p:cNvPr id="4" name="Номер слайда 3"/>
          <p:cNvSpPr>
            <a:spLocks noGrp="1"/>
          </p:cNvSpPr>
          <p:nvPr>
            <p:ph type="sldNum" sz="quarter" idx="10"/>
          </p:nvPr>
        </p:nvSpPr>
        <p:spPr/>
        <p:txBody>
          <a:bodyPr/>
          <a:lstStyle/>
          <a:p>
            <a:fld id="{E2CB3887-712F-46F7-9015-D5332A52B0E2}" type="slidenum">
              <a:rPr lang="ru-RU" smtClean="0"/>
              <a:t>24</a:t>
            </a:fld>
            <a:endParaRPr lang="ru-RU"/>
          </a:p>
        </p:txBody>
      </p:sp>
    </p:spTree>
    <p:extLst>
      <p:ext uri="{BB962C8B-B14F-4D97-AF65-F5344CB8AC3E}">
        <p14:creationId xmlns:p14="http://schemas.microsoft.com/office/powerpoint/2010/main" val="3237137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aseline="0" dirty="0" smtClean="0"/>
              <a:t>В территориальных отделах Управления были подготовлены юбилейные стенгазеты. Хочется отметить творческий подход и креативность.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ru-RU"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aseline="0" dirty="0" smtClean="0"/>
              <a:t>Проработана историческая справка нашего Управления и представлена в графическом виде. Более подробно можно познакомиться на нашем сайте, в разделе «История»</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ru-RU" baseline="0" dirty="0" smtClean="0"/>
          </a:p>
          <a:p>
            <a:pPr marL="171450" indent="-171450">
              <a:buFontTx/>
              <a:buChar char="-"/>
            </a:pPr>
            <a:r>
              <a:rPr lang="ru-RU" baseline="0" dirty="0" smtClean="0"/>
              <a:t>Обновлена музейная экспозиция. К 30-летию музей пополнился экспонатами, любезно предоставленными отделами Управления. Каждый из экспонатов характеризует свое направление или является символом/талисманов отдела.</a:t>
            </a:r>
          </a:p>
          <a:p>
            <a:pPr marL="171450" indent="-171450">
              <a:buFontTx/>
              <a:buChar char="-"/>
            </a:pPr>
            <a:endParaRPr lang="ru-RU" baseline="0" dirty="0" smtClean="0"/>
          </a:p>
          <a:p>
            <a:pPr marL="171450" indent="-171450">
              <a:buFontTx/>
              <a:buChar char="-"/>
            </a:pPr>
            <a:endParaRPr lang="ru-RU" baseline="0" dirty="0" smtClean="0"/>
          </a:p>
        </p:txBody>
      </p:sp>
      <p:sp>
        <p:nvSpPr>
          <p:cNvPr id="4" name="Номер слайда 3"/>
          <p:cNvSpPr>
            <a:spLocks noGrp="1"/>
          </p:cNvSpPr>
          <p:nvPr>
            <p:ph type="sldNum" sz="quarter" idx="10"/>
          </p:nvPr>
        </p:nvSpPr>
        <p:spPr/>
        <p:txBody>
          <a:bodyPr/>
          <a:lstStyle/>
          <a:p>
            <a:fld id="{E2CB3887-712F-46F7-9015-D5332A52B0E2}" type="slidenum">
              <a:rPr lang="ru-RU" smtClean="0"/>
              <a:t>25</a:t>
            </a:fld>
            <a:endParaRPr lang="ru-RU"/>
          </a:p>
        </p:txBody>
      </p:sp>
    </p:spTree>
    <p:extLst>
      <p:ext uri="{BB962C8B-B14F-4D97-AF65-F5344CB8AC3E}">
        <p14:creationId xmlns:p14="http://schemas.microsoft.com/office/powerpoint/2010/main" val="94108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171450" indent="-171450">
              <a:buFontTx/>
              <a:buChar char="-"/>
            </a:pPr>
            <a:r>
              <a:rPr lang="ru-RU" baseline="0" dirty="0" smtClean="0"/>
              <a:t>Коллектив нашего Управления не только слаженный и дружный, но без сомнения богат опытными и квалифицированными кадрами. </a:t>
            </a:r>
          </a:p>
          <a:p>
            <a:pPr marL="171450" indent="-171450">
              <a:buFontTx/>
              <a:buChar char="-"/>
            </a:pPr>
            <a:r>
              <a:rPr lang="ru-RU" baseline="0" dirty="0" smtClean="0"/>
              <a:t>К юбилею была организованна портретная выставка сотрудников, стаж работы которых превышает 25 лет. Таких сотрудников более 30 человек. Что, без сомнения, гордость для нас.</a:t>
            </a:r>
          </a:p>
          <a:p>
            <a:pPr marL="171450" indent="-171450">
              <a:buFontTx/>
              <a:buChar char="-"/>
            </a:pPr>
            <a:endParaRPr lang="ru-RU"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ru-RU" baseline="0" dirty="0" smtClean="0"/>
              <a:t>В рамках празднования была проведена встреча с ветеранами Управления. Где в теплой и дружественной обстановке коллеги поделились воспоминаниям и интересными историями из жизни.</a:t>
            </a:r>
          </a:p>
          <a:p>
            <a:pPr marL="171450" indent="-171450">
              <a:buFontTx/>
              <a:buChar char="-"/>
            </a:pPr>
            <a:endParaRPr lang="ru-RU" baseline="0" dirty="0" smtClean="0"/>
          </a:p>
          <a:p>
            <a:pPr marL="171450" indent="-171450">
              <a:buFontTx/>
              <a:buChar char="-"/>
            </a:pPr>
            <a:r>
              <a:rPr lang="ru-RU" baseline="0" dirty="0" smtClean="0"/>
              <a:t>Ну и конечно, торжественное мероприятие, посвящённое 30-летий органов Федерального казначейства.</a:t>
            </a:r>
          </a:p>
          <a:p>
            <a:pPr marL="171450" indent="-171450">
              <a:buFontTx/>
              <a:buChar char="-"/>
            </a:pPr>
            <a:endParaRPr lang="ru-RU" baseline="0" dirty="0" smtClean="0"/>
          </a:p>
        </p:txBody>
      </p:sp>
      <p:sp>
        <p:nvSpPr>
          <p:cNvPr id="4" name="Номер слайда 3"/>
          <p:cNvSpPr>
            <a:spLocks noGrp="1"/>
          </p:cNvSpPr>
          <p:nvPr>
            <p:ph type="sldNum" sz="quarter" idx="10"/>
          </p:nvPr>
        </p:nvSpPr>
        <p:spPr/>
        <p:txBody>
          <a:bodyPr/>
          <a:lstStyle/>
          <a:p>
            <a:fld id="{E2CB3887-712F-46F7-9015-D5332A52B0E2}" type="slidenum">
              <a:rPr lang="ru-RU" smtClean="0"/>
              <a:t>26</a:t>
            </a:fld>
            <a:endParaRPr lang="ru-RU"/>
          </a:p>
        </p:txBody>
      </p:sp>
    </p:spTree>
    <p:extLst>
      <p:ext uri="{BB962C8B-B14F-4D97-AF65-F5344CB8AC3E}">
        <p14:creationId xmlns:p14="http://schemas.microsoft.com/office/powerpoint/2010/main" val="1592488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1"/>
            <a:r>
              <a:rPr lang="ru-RU" dirty="0" smtClean="0"/>
              <a:t>В 2022 году сотрудники Управления и члены Поискового отряда «Казначей 70»</a:t>
            </a:r>
            <a:r>
              <a:rPr lang="ru-RU" baseline="0" dirty="0" smtClean="0"/>
              <a:t> традиционно принимали участие </a:t>
            </a:r>
            <a:r>
              <a:rPr lang="ru-RU" dirty="0" smtClean="0"/>
              <a:t>официальных памятных и поздравительных мероприятиях</a:t>
            </a:r>
            <a:r>
              <a:rPr lang="ru-RU" baseline="0" dirty="0" smtClean="0"/>
              <a:t> военно-патриотической направленности.</a:t>
            </a:r>
          </a:p>
          <a:p>
            <a:pPr lvl="1"/>
            <a:r>
              <a:rPr lang="ru-RU" dirty="0" smtClean="0"/>
              <a:t>В</a:t>
            </a:r>
            <a:r>
              <a:rPr lang="ru-RU" baseline="0" dirty="0" smtClean="0"/>
              <a:t> текущем году эта работа продолжится, также на</a:t>
            </a:r>
            <a:r>
              <a:rPr lang="ru-RU" dirty="0" smtClean="0"/>
              <a:t> базе собранных рассказов сотрудников</a:t>
            </a:r>
            <a:r>
              <a:rPr lang="ru-RU" baseline="0" dirty="0" smtClean="0"/>
              <a:t> о подвигах родных и близких </a:t>
            </a:r>
            <a:r>
              <a:rPr lang="ru-RU" dirty="0" smtClean="0"/>
              <a:t>планируется издание «Книги памяти УФК по Томской области».</a:t>
            </a:r>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27</a:t>
            </a:fld>
            <a:endParaRPr lang="ru-RU"/>
          </a:p>
        </p:txBody>
      </p:sp>
    </p:spTree>
    <p:extLst>
      <p:ext uri="{BB962C8B-B14F-4D97-AF65-F5344CB8AC3E}">
        <p14:creationId xmlns:p14="http://schemas.microsoft.com/office/powerpoint/2010/main" val="162120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Активную</a:t>
            </a:r>
            <a:r>
              <a:rPr lang="ru-RU" baseline="0" dirty="0" smtClean="0"/>
              <a:t> работу ведет совет ветеранов. В 2022 году прошло несколько встреч с ветеранами Управления.</a:t>
            </a:r>
          </a:p>
          <a:p>
            <a:r>
              <a:rPr lang="ru-RU" dirty="0" smtClean="0"/>
              <a:t>В честь ветеранов появилась «Аллея казначеев»</a:t>
            </a:r>
            <a:r>
              <a:rPr lang="ru-RU" baseline="0" dirty="0" smtClean="0"/>
              <a:t> </a:t>
            </a:r>
            <a:r>
              <a:rPr lang="ru-RU" dirty="0" smtClean="0"/>
              <a:t>на которой были посажены кустарники и деревья, как символ памяти о тех, кто внес вклад в систему становления Управления Федерального казначейства по Томской области. </a:t>
            </a:r>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28</a:t>
            </a:fld>
            <a:endParaRPr lang="ru-RU"/>
          </a:p>
        </p:txBody>
      </p:sp>
    </p:spTree>
    <p:extLst>
      <p:ext uri="{BB962C8B-B14F-4D97-AF65-F5344CB8AC3E}">
        <p14:creationId xmlns:p14="http://schemas.microsoft.com/office/powerpoint/2010/main" val="3328674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В 2022 году сотрудники</a:t>
            </a:r>
            <a:r>
              <a:rPr lang="ru-RU" sz="1200" kern="1200" baseline="0" dirty="0" smtClean="0">
                <a:solidFill>
                  <a:schemeClr val="tx1"/>
                </a:solidFill>
                <a:effectLst/>
                <a:latin typeface="+mn-lt"/>
                <a:ea typeface="+mn-ea"/>
                <a:cs typeface="+mn-cs"/>
              </a:rPr>
              <a:t> Управления по инициативе молодежного совета приняли участие в различных:</a:t>
            </a:r>
          </a:p>
          <a:p>
            <a:pPr marL="171450" indent="-171450">
              <a:buFontTx/>
              <a:buChar char="-"/>
            </a:pPr>
            <a:r>
              <a:rPr lang="ru-RU" sz="1200" kern="1200" dirty="0" smtClean="0">
                <a:solidFill>
                  <a:schemeClr val="tx1"/>
                </a:solidFill>
                <a:effectLst/>
                <a:latin typeface="+mn-lt"/>
                <a:ea typeface="+mn-ea"/>
                <a:cs typeface="+mn-cs"/>
              </a:rPr>
              <a:t>культурно-массовых,</a:t>
            </a:r>
          </a:p>
          <a:p>
            <a:pPr marL="171450" indent="-171450">
              <a:buFontTx/>
              <a:buChar char="-"/>
            </a:pPr>
            <a:r>
              <a:rPr lang="ru-RU" sz="1200" kern="1200" dirty="0" smtClean="0">
                <a:solidFill>
                  <a:schemeClr val="tx1"/>
                </a:solidFill>
                <a:effectLst/>
                <a:latin typeface="+mn-lt"/>
                <a:ea typeface="+mn-ea"/>
                <a:cs typeface="+mn-cs"/>
              </a:rPr>
              <a:t>спортивных</a:t>
            </a:r>
            <a:r>
              <a:rPr lang="ru-RU" sz="1200" kern="1200" baseline="0" dirty="0" smtClean="0">
                <a:solidFill>
                  <a:schemeClr val="tx1"/>
                </a:solidFill>
                <a:effectLst/>
                <a:latin typeface="+mn-lt"/>
                <a:ea typeface="+mn-ea"/>
                <a:cs typeface="+mn-cs"/>
              </a:rPr>
              <a:t> мероприятиях, </a:t>
            </a:r>
            <a:r>
              <a:rPr lang="ru-RU" sz="1200" kern="1200" dirty="0" smtClean="0">
                <a:solidFill>
                  <a:schemeClr val="tx1"/>
                </a:solidFill>
                <a:effectLst/>
                <a:latin typeface="+mn-lt"/>
                <a:ea typeface="+mn-ea"/>
                <a:cs typeface="+mn-cs"/>
              </a:rPr>
              <a:t> </a:t>
            </a:r>
          </a:p>
          <a:p>
            <a:pPr marL="171450" indent="-171450">
              <a:buFontTx/>
              <a:buChar char="-"/>
            </a:pPr>
            <a:r>
              <a:rPr lang="ru-RU" sz="1200" kern="1200" dirty="0" smtClean="0">
                <a:solidFill>
                  <a:schemeClr val="tx1"/>
                </a:solidFill>
                <a:effectLst/>
                <a:latin typeface="+mn-lt"/>
                <a:ea typeface="+mn-ea"/>
                <a:cs typeface="+mn-cs"/>
              </a:rPr>
              <a:t>благотворительной</a:t>
            </a:r>
            <a:r>
              <a:rPr lang="ru-RU" sz="1200" kern="1200" baseline="0" dirty="0" smtClean="0">
                <a:solidFill>
                  <a:schemeClr val="tx1"/>
                </a:solidFill>
                <a:effectLst/>
                <a:latin typeface="+mn-lt"/>
                <a:ea typeface="+mn-ea"/>
                <a:cs typeface="+mn-cs"/>
              </a:rPr>
              <a:t> </a:t>
            </a:r>
            <a:r>
              <a:rPr lang="ru-RU" sz="1200" kern="1200" dirty="0" smtClean="0">
                <a:solidFill>
                  <a:schemeClr val="tx1"/>
                </a:solidFill>
                <a:effectLst/>
                <a:latin typeface="+mn-lt"/>
                <a:ea typeface="+mn-ea"/>
                <a:cs typeface="+mn-cs"/>
              </a:rPr>
              <a:t>деятельности</a:t>
            </a:r>
            <a:r>
              <a:rPr lang="ru-RU" sz="1200" kern="1200" baseline="0" dirty="0" smtClean="0">
                <a:solidFill>
                  <a:schemeClr val="tx1"/>
                </a:solidFill>
                <a:effectLst/>
                <a:latin typeface="+mn-lt"/>
                <a:ea typeface="+mn-ea"/>
                <a:cs typeface="+mn-cs"/>
              </a:rPr>
              <a:t>, </a:t>
            </a:r>
          </a:p>
          <a:p>
            <a:pPr marL="171450" indent="-171450">
              <a:buFontTx/>
              <a:buChar char="-"/>
            </a:pPr>
            <a:r>
              <a:rPr lang="ru-RU" sz="1200" kern="1200" dirty="0" smtClean="0">
                <a:solidFill>
                  <a:schemeClr val="tx1"/>
                </a:solidFill>
                <a:effectLst/>
                <a:latin typeface="+mn-lt"/>
                <a:ea typeface="+mn-ea"/>
                <a:cs typeface="+mn-cs"/>
              </a:rPr>
              <a:t>в акциях, проводимых Молодежным советом Федерального казначейства.</a:t>
            </a:r>
          </a:p>
          <a:p>
            <a:pPr marL="0" indent="0">
              <a:buFontTx/>
              <a:buNone/>
            </a:pPr>
            <a:endParaRPr lang="ru-RU" dirty="0" smtClean="0"/>
          </a:p>
          <a:p>
            <a:pPr marL="0" indent="0">
              <a:buFontTx/>
              <a:buNone/>
            </a:pPr>
            <a:r>
              <a:rPr lang="ru-RU" dirty="0" smtClean="0"/>
              <a:t>В декабре прошлого года председатель Молодежного</a:t>
            </a:r>
            <a:r>
              <a:rPr lang="ru-RU" baseline="0" dirty="0" smtClean="0"/>
              <a:t> совета Валерия – приняла участие в </a:t>
            </a:r>
            <a:r>
              <a:rPr lang="ru-RU" dirty="0" smtClean="0"/>
              <a:t>Стратегической сессии Молодежного совета Казначейства России.</a:t>
            </a:r>
            <a:endParaRPr lang="ru-RU" sz="1200" kern="1200" dirty="0" smtClean="0">
              <a:solidFill>
                <a:schemeClr val="tx1"/>
              </a:solidFill>
              <a:effectLst/>
              <a:latin typeface="+mn-lt"/>
              <a:ea typeface="+mn-ea"/>
              <a:cs typeface="+mn-cs"/>
            </a:endParaRPr>
          </a:p>
          <a:p>
            <a:pPr marL="171450" indent="-171450">
              <a:buFontTx/>
              <a:buChar char="-"/>
            </a:pPr>
            <a:endParaRPr lang="ru-RU" sz="1200" kern="1200" dirty="0" smtClean="0">
              <a:solidFill>
                <a:schemeClr val="tx1"/>
              </a:solidFill>
              <a:effectLst/>
              <a:latin typeface="+mn-lt"/>
              <a:ea typeface="+mn-ea"/>
              <a:cs typeface="+mn-cs"/>
            </a:endParaRPr>
          </a:p>
          <a:p>
            <a:r>
              <a:rPr lang="ru-RU" sz="1200" kern="1200" dirty="0" smtClean="0">
                <a:solidFill>
                  <a:schemeClr val="tx1"/>
                </a:solidFill>
                <a:effectLst/>
                <a:latin typeface="+mn-lt"/>
                <a:ea typeface="+mn-ea"/>
                <a:cs typeface="+mn-cs"/>
              </a:rPr>
              <a:t>В 2023 году общественная</a:t>
            </a:r>
            <a:r>
              <a:rPr lang="ru-RU" sz="1200" kern="1200" baseline="0" dirty="0" smtClean="0">
                <a:solidFill>
                  <a:schemeClr val="tx1"/>
                </a:solidFill>
                <a:effectLst/>
                <a:latin typeface="+mn-lt"/>
                <a:ea typeface="+mn-ea"/>
                <a:cs typeface="+mn-cs"/>
              </a:rPr>
              <a:t> деятельность Управления </a:t>
            </a:r>
            <a:r>
              <a:rPr lang="ru-RU" sz="1200" kern="1200" dirty="0" smtClean="0">
                <a:solidFill>
                  <a:schemeClr val="tx1"/>
                </a:solidFill>
                <a:effectLst/>
                <a:latin typeface="+mn-lt"/>
                <a:ea typeface="+mn-ea"/>
                <a:cs typeface="+mn-cs"/>
              </a:rPr>
              <a:t>осуществляется на основании планов работы Плана воспитательной работы с сотрудниками Управления.</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effectLst/>
                <a:latin typeface="+mn-lt"/>
                <a:ea typeface="+mn-ea"/>
                <a:cs typeface="+mn-cs"/>
              </a:rPr>
              <a:t>Совсем</a:t>
            </a:r>
            <a:r>
              <a:rPr lang="ru-RU" sz="1200" kern="1200" baseline="0" dirty="0" smtClean="0">
                <a:solidFill>
                  <a:schemeClr val="tx1"/>
                </a:solidFill>
                <a:effectLst/>
                <a:latin typeface="+mn-lt"/>
                <a:ea typeface="+mn-ea"/>
                <a:cs typeface="+mn-cs"/>
              </a:rPr>
              <a:t> недавно в Управлении создан отряд </a:t>
            </a:r>
            <a:r>
              <a:rPr lang="ru-RU" sz="1200" kern="1200" dirty="0" smtClean="0">
                <a:solidFill>
                  <a:schemeClr val="tx1"/>
                </a:solidFill>
                <a:effectLst/>
                <a:latin typeface="+mn-lt"/>
                <a:ea typeface="+mn-ea"/>
                <a:cs typeface="+mn-cs"/>
              </a:rPr>
              <a:t>«Казначейский волонтер»,</a:t>
            </a:r>
            <a:r>
              <a:rPr lang="ru-RU" sz="1200" kern="1200" baseline="0" dirty="0" smtClean="0">
                <a:solidFill>
                  <a:schemeClr val="tx1"/>
                </a:solidFill>
                <a:effectLst/>
                <a:latin typeface="+mn-lt"/>
                <a:ea typeface="+mn-ea"/>
                <a:cs typeface="+mn-cs"/>
              </a:rPr>
              <a:t> в деятельность которого входят участие в благотворительных акциях и общественно-важных мероприятиях.</a:t>
            </a:r>
            <a:endParaRPr lang="ru-RU" sz="1200" kern="1200" dirty="0" smtClean="0">
              <a:solidFill>
                <a:schemeClr val="tx1"/>
              </a:solidFill>
              <a:effectLst/>
              <a:latin typeface="+mn-lt"/>
              <a:ea typeface="+mn-ea"/>
              <a:cs typeface="+mn-cs"/>
            </a:endParaRPr>
          </a:p>
          <a:p>
            <a:pPr marL="171450" indent="-171450">
              <a:buFontTx/>
              <a:buChar char="-"/>
            </a:pPr>
            <a:endParaRPr lang="ru-RU" sz="1200" kern="1200" dirty="0" smtClean="0">
              <a:solidFill>
                <a:schemeClr val="tx1"/>
              </a:solidFill>
              <a:effectLst/>
              <a:latin typeface="+mn-lt"/>
              <a:ea typeface="+mn-ea"/>
              <a:cs typeface="+mn-cs"/>
            </a:endParaRPr>
          </a:p>
          <a:p>
            <a:pPr marL="171450" indent="-171450">
              <a:buFontTx/>
              <a:buChar char="-"/>
            </a:pPr>
            <a:endParaRPr lang="ru-RU" sz="1200" kern="1200" dirty="0" smtClean="0">
              <a:solidFill>
                <a:schemeClr val="tx1"/>
              </a:solidFill>
              <a:effectLst/>
              <a:latin typeface="+mn-lt"/>
              <a:ea typeface="+mn-ea"/>
              <a:cs typeface="+mn-cs"/>
            </a:endParaRPr>
          </a:p>
          <a:p>
            <a:endParaRPr lang="ru-RU" sz="120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29</a:t>
            </a:fld>
            <a:endParaRPr lang="ru-RU"/>
          </a:p>
        </p:txBody>
      </p:sp>
    </p:spTree>
    <p:extLst>
      <p:ext uri="{BB962C8B-B14F-4D97-AF65-F5344CB8AC3E}">
        <p14:creationId xmlns:p14="http://schemas.microsoft.com/office/powerpoint/2010/main" val="2920507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Еще одно важное событие 2023 года</a:t>
            </a:r>
            <a:r>
              <a:rPr lang="ru-RU" sz="1200" kern="1200" baseline="0" dirty="0" smtClean="0">
                <a:solidFill>
                  <a:schemeClr val="tx1"/>
                </a:solidFill>
                <a:effectLst/>
                <a:latin typeface="+mn-lt"/>
                <a:ea typeface="+mn-ea"/>
                <a:cs typeface="+mn-cs"/>
              </a:rPr>
              <a:t> - </a:t>
            </a:r>
            <a:r>
              <a:rPr lang="ru-RU" sz="1200" kern="1200" dirty="0" smtClean="0">
                <a:solidFill>
                  <a:schemeClr val="tx1"/>
                </a:solidFill>
                <a:effectLst/>
                <a:latin typeface="+mn-lt"/>
                <a:ea typeface="+mn-ea"/>
                <a:cs typeface="+mn-cs"/>
              </a:rPr>
              <a:t>100-летие со дня образования контрольно-ревизионных органов Министерства финансов Российской Федерации.</a:t>
            </a:r>
          </a:p>
          <a:p>
            <a:endParaRPr lang="ru-RU" dirty="0" smtClean="0"/>
          </a:p>
          <a:p>
            <a:r>
              <a:rPr lang="ru-RU" dirty="0" smtClean="0"/>
              <a:t>Сотрудники Управления принимают</a:t>
            </a:r>
            <a:r>
              <a:rPr lang="ru-RU" baseline="0" dirty="0" smtClean="0"/>
              <a:t> активное участие в подготовке и проведении мероприятий, приуроченных к этому событию.</a:t>
            </a:r>
          </a:p>
          <a:p>
            <a:endParaRPr lang="ru-RU" dirty="0" smtClean="0"/>
          </a:p>
          <a:p>
            <a:r>
              <a:rPr lang="ru-RU" dirty="0" smtClean="0"/>
              <a:t>Впереди</a:t>
            </a:r>
            <a:r>
              <a:rPr lang="ru-RU" baseline="0" dirty="0" smtClean="0"/>
              <a:t> нас ждет интересный, юбилейный год:</a:t>
            </a:r>
          </a:p>
          <a:p>
            <a:r>
              <a:rPr lang="ru-RU" baseline="0" dirty="0" smtClean="0"/>
              <a:t>30 лет – УФК по Томской области,</a:t>
            </a:r>
          </a:p>
          <a:p>
            <a:r>
              <a:rPr lang="ru-RU" baseline="0" dirty="0" smtClean="0"/>
              <a:t>100 лет – КРО</a:t>
            </a:r>
          </a:p>
          <a:p>
            <a:r>
              <a:rPr lang="ru-RU" baseline="0" dirty="0" smtClean="0"/>
              <a:t>Много новых ярких событий и мероприятий.</a:t>
            </a:r>
          </a:p>
          <a:p>
            <a:r>
              <a:rPr lang="ru-RU" baseline="0" dirty="0" smtClean="0"/>
              <a:t>Приглашаем всех принимать активное участие в жизни нашего Управления.</a:t>
            </a:r>
            <a:r>
              <a:rPr lang="ru-RU" baseline="0" dirty="0"/>
              <a:t> </a:t>
            </a:r>
            <a:r>
              <a:rPr lang="ru-RU" baseline="0" dirty="0" smtClean="0"/>
              <a:t>Подписывайтесь на канал, следите за событиями.</a:t>
            </a:r>
          </a:p>
        </p:txBody>
      </p:sp>
      <p:sp>
        <p:nvSpPr>
          <p:cNvPr id="4" name="Номер слайда 3"/>
          <p:cNvSpPr>
            <a:spLocks noGrp="1"/>
          </p:cNvSpPr>
          <p:nvPr>
            <p:ph type="sldNum" sz="quarter" idx="10"/>
          </p:nvPr>
        </p:nvSpPr>
        <p:spPr/>
        <p:txBody>
          <a:bodyPr/>
          <a:lstStyle/>
          <a:p>
            <a:fld id="{E2CB3887-712F-46F7-9015-D5332A52B0E2}" type="slidenum">
              <a:rPr lang="ru-RU" smtClean="0"/>
              <a:t>30</a:t>
            </a:fld>
            <a:endParaRPr lang="ru-RU"/>
          </a:p>
        </p:txBody>
      </p:sp>
    </p:spTree>
    <p:extLst>
      <p:ext uri="{BB962C8B-B14F-4D97-AF65-F5344CB8AC3E}">
        <p14:creationId xmlns:p14="http://schemas.microsoft.com/office/powerpoint/2010/main" val="287031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2CB3887-712F-46F7-9015-D5332A52B0E2}" type="slidenum">
              <a:rPr lang="ru-RU" smtClean="0"/>
              <a:t>31</a:t>
            </a:fld>
            <a:endParaRPr lang="ru-RU"/>
          </a:p>
        </p:txBody>
      </p:sp>
    </p:spTree>
    <p:extLst>
      <p:ext uri="{BB962C8B-B14F-4D97-AF65-F5344CB8AC3E}">
        <p14:creationId xmlns:p14="http://schemas.microsoft.com/office/powerpoint/2010/main" val="2757405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69EC334-E4BE-4DAC-B4EB-DCFED73578B6}"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80669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235BC02-6A03-4E4C-8CA8-86B2F3513457}"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3813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FE064C5-204D-448A-8E60-F824F9618BBC}"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7747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FB4E186-6B25-46F9-995E-958B9A69C301}" type="datetime1">
              <a:rPr lang="ru-RU" smtClean="0">
                <a:solidFill>
                  <a:prstClr val="black">
                    <a:tint val="75000"/>
                  </a:prstClr>
                </a:solidFill>
              </a:rPr>
              <a:t>05.04.2023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7935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C4A181E-2A54-4ABF-BB4D-AB48936766AE}" type="datetime1">
              <a:rPr lang="ru-RU" smtClean="0">
                <a:solidFill>
                  <a:prstClr val="black">
                    <a:tint val="75000"/>
                  </a:prstClr>
                </a:solidFill>
              </a:rPr>
              <a:t>05.04.2023</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94911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2E96B62-4BBD-4261-A6F4-DA9BD3B985F7}" type="datetime1">
              <a:rPr lang="ru-RU" smtClean="0">
                <a:solidFill>
                  <a:prstClr val="black">
                    <a:tint val="75000"/>
                  </a:prstClr>
                </a:solidFill>
              </a:rPr>
              <a:t>05.04.2023</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78096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E999B66-290B-4F66-9137-BCBA6F42FBD2}" type="datetime1">
              <a:rPr lang="ru-RU" smtClean="0">
                <a:solidFill>
                  <a:prstClr val="black">
                    <a:tint val="75000"/>
                  </a:prstClr>
                </a:solidFill>
              </a:rPr>
              <a:t>05.04.2023</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5072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54ECAD1-27C7-4E98-AC58-78115C3B1C95}" type="datetime1">
              <a:rPr lang="ru-RU" smtClean="0">
                <a:solidFill>
                  <a:prstClr val="black">
                    <a:tint val="75000"/>
                  </a:prstClr>
                </a:solidFill>
              </a:rPr>
              <a:t>05.04.2023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13426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EC9C250-4191-4299-9B3C-8C517461F480}" type="datetime1">
              <a:rPr lang="ru-RU" smtClean="0">
                <a:solidFill>
                  <a:prstClr val="black">
                    <a:tint val="75000"/>
                  </a:prstClr>
                </a:solidFill>
              </a:rPr>
              <a:t>05.04.2023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44616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1A8421-5AAA-4A2A-8BC3-FE5B84234891}"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75742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CBDCE33-B82B-4919-B026-604A7A00EADC}"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27598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A217DA-E983-45CC-9C8B-0977B1D8ECD4}" type="datetime1">
              <a:rPr lang="ru-RU" smtClean="0">
                <a:solidFill>
                  <a:prstClr val="black">
                    <a:tint val="75000"/>
                  </a:prstClr>
                </a:solidFill>
              </a:rPr>
              <a:t>05.04.2023</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3DA0D5-2F35-4376-BC6A-3936B73F2B0B}"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90542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gif"/><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8" Type="http://schemas.openxmlformats.org/officeDocument/2006/relationships/image" Target="../media/image18.gif"/><Relationship Id="rId13" Type="http://schemas.openxmlformats.org/officeDocument/2006/relationships/image" Target="../media/image23.jpeg"/><Relationship Id="rId18" Type="http://schemas.openxmlformats.org/officeDocument/2006/relationships/image" Target="../media/image28.png"/><Relationship Id="rId3" Type="http://schemas.openxmlformats.org/officeDocument/2006/relationships/image" Target="../media/image3.jpg"/><Relationship Id="rId7" Type="http://schemas.openxmlformats.org/officeDocument/2006/relationships/image" Target="../media/image17.gif"/><Relationship Id="rId12" Type="http://schemas.openxmlformats.org/officeDocument/2006/relationships/image" Target="../media/image22.gif"/><Relationship Id="rId17" Type="http://schemas.openxmlformats.org/officeDocument/2006/relationships/image" Target="../media/image27.png"/><Relationship Id="rId2" Type="http://schemas.openxmlformats.org/officeDocument/2006/relationships/notesSlide" Target="../notesSlides/notesSlide8.xml"/><Relationship Id="rId16"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16.gif"/><Relationship Id="rId11" Type="http://schemas.openxmlformats.org/officeDocument/2006/relationships/image" Target="../media/image21.gif"/><Relationship Id="rId5" Type="http://schemas.openxmlformats.org/officeDocument/2006/relationships/image" Target="../media/image15.gif"/><Relationship Id="rId15" Type="http://schemas.openxmlformats.org/officeDocument/2006/relationships/image" Target="../media/image25.jpeg"/><Relationship Id="rId10" Type="http://schemas.openxmlformats.org/officeDocument/2006/relationships/image" Target="../media/image20.gif"/><Relationship Id="rId19" Type="http://schemas.microsoft.com/office/2007/relationships/hdphoto" Target="../media/hdphoto2.wdp"/><Relationship Id="rId4" Type="http://schemas.openxmlformats.org/officeDocument/2006/relationships/image" Target="../media/image14.gif"/><Relationship Id="rId9" Type="http://schemas.openxmlformats.org/officeDocument/2006/relationships/image" Target="../media/image19.gif"/><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jpg"/><Relationship Id="rId7" Type="http://schemas.openxmlformats.org/officeDocument/2006/relationships/image" Target="../media/image20.gif"/><Relationship Id="rId12"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image" Target="../media/image16.gif"/><Relationship Id="rId5" Type="http://schemas.openxmlformats.org/officeDocument/2006/relationships/image" Target="../media/image30.jpeg"/><Relationship Id="rId10" Type="http://schemas.openxmlformats.org/officeDocument/2006/relationships/image" Target="../media/image15.gif"/><Relationship Id="rId4" Type="http://schemas.openxmlformats.org/officeDocument/2006/relationships/image" Target="../media/image29.jpg"/><Relationship Id="rId9"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36.jpg"/><Relationship Id="rId13" Type="http://schemas.openxmlformats.org/officeDocument/2006/relationships/image" Target="../media/image41.jpeg"/><Relationship Id="rId3" Type="http://schemas.openxmlformats.org/officeDocument/2006/relationships/image" Target="../media/image3.jpg"/><Relationship Id="rId7" Type="http://schemas.openxmlformats.org/officeDocument/2006/relationships/image" Target="../media/image35.jpeg"/><Relationship Id="rId12" Type="http://schemas.openxmlformats.org/officeDocument/2006/relationships/image" Target="../media/image40.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5" Type="http://schemas.openxmlformats.org/officeDocument/2006/relationships/image" Target="../media/image43.pn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6.gif"/><Relationship Id="rId5" Type="http://schemas.openxmlformats.org/officeDocument/2006/relationships/image" Target="../media/image45.gif"/><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8" Type="http://schemas.openxmlformats.org/officeDocument/2006/relationships/image" Target="../media/image50.gif"/><Relationship Id="rId3" Type="http://schemas.openxmlformats.org/officeDocument/2006/relationships/image" Target="../media/image3.jp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chart" Target="../charts/chart9.xml"/><Relationship Id="rId4" Type="http://schemas.openxmlformats.org/officeDocument/2006/relationships/chart" Target="../charts/chart8.xml"/><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gif"/><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8" Type="http://schemas.openxmlformats.org/officeDocument/2006/relationships/image" Target="../media/image59.gif"/><Relationship Id="rId13" Type="http://schemas.openxmlformats.org/officeDocument/2006/relationships/image" Target="../media/image64.png"/><Relationship Id="rId3" Type="http://schemas.openxmlformats.org/officeDocument/2006/relationships/image" Target="../media/image3.jpg"/><Relationship Id="rId7" Type="http://schemas.openxmlformats.org/officeDocument/2006/relationships/image" Target="../media/image58.gif"/><Relationship Id="rId12"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7.gif"/><Relationship Id="rId11" Type="http://schemas.openxmlformats.org/officeDocument/2006/relationships/image" Target="../media/image62.gif"/><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gif"/></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jpg"/><Relationship Id="rId7" Type="http://schemas.openxmlformats.org/officeDocument/2006/relationships/image" Target="../media/image59.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0.gif"/><Relationship Id="rId5" Type="http://schemas.openxmlformats.org/officeDocument/2006/relationships/image" Target="../media/image56.png"/><Relationship Id="rId4" Type="http://schemas.openxmlformats.org/officeDocument/2006/relationships/image" Target="../media/image65.gif"/><Relationship Id="rId9" Type="http://schemas.microsoft.com/office/2007/relationships/hdphoto" Target="../media/hdphoto3.wdp"/></Relationships>
</file>

<file path=ppt/slides/_rels/slide1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jpg"/><Relationship Id="rId7"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jpg"/><Relationship Id="rId7" Type="http://schemas.microsoft.com/office/2007/relationships/hdphoto" Target="../media/hdphoto4.wdp"/><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62.gif"/><Relationship Id="rId9" Type="http://schemas.openxmlformats.org/officeDocument/2006/relationships/image" Target="../media/image74.png"/></Relationships>
</file>

<file path=ppt/slides/_rels/slide2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jpg"/><Relationship Id="rId7" Type="http://schemas.microsoft.com/office/2007/relationships/hdphoto" Target="../media/hdphoto4.wdp"/><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62.gif"/></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6.gif"/><Relationship Id="rId4" Type="http://schemas.openxmlformats.org/officeDocument/2006/relationships/image" Target="../media/image75.gif"/></Relationships>
</file>

<file path=ppt/slides/_rels/slide22.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3.jpg"/><Relationship Id="rId7" Type="http://schemas.openxmlformats.org/officeDocument/2006/relationships/image" Target="../media/image8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png"/></Relationships>
</file>

<file path=ppt/slides/_rels/slide24.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image" Target="../media/image99.png"/><Relationship Id="rId3" Type="http://schemas.openxmlformats.org/officeDocument/2006/relationships/image" Target="../media/image3.jpg"/><Relationship Id="rId21" Type="http://schemas.openxmlformats.org/officeDocument/2006/relationships/image" Target="../media/image102.jpeg"/><Relationship Id="rId7" Type="http://schemas.openxmlformats.org/officeDocument/2006/relationships/image" Target="../media/image88.png"/><Relationship Id="rId12" Type="http://schemas.openxmlformats.org/officeDocument/2006/relationships/image" Target="../media/image93.png"/><Relationship Id="rId17" Type="http://schemas.openxmlformats.org/officeDocument/2006/relationships/image" Target="../media/image98.png"/><Relationship Id="rId2" Type="http://schemas.openxmlformats.org/officeDocument/2006/relationships/notesSlide" Target="../notesSlides/notesSlide24.xml"/><Relationship Id="rId16" Type="http://schemas.openxmlformats.org/officeDocument/2006/relationships/image" Target="../media/image97.png"/><Relationship Id="rId20" Type="http://schemas.openxmlformats.org/officeDocument/2006/relationships/image" Target="../media/image101.jp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5" Type="http://schemas.openxmlformats.org/officeDocument/2006/relationships/image" Target="../media/image96.png"/><Relationship Id="rId23" Type="http://schemas.openxmlformats.org/officeDocument/2006/relationships/image" Target="../media/image104.jpeg"/><Relationship Id="rId10" Type="http://schemas.openxmlformats.org/officeDocument/2006/relationships/image" Target="../media/image91.png"/><Relationship Id="rId19" Type="http://schemas.openxmlformats.org/officeDocument/2006/relationships/image" Target="../media/image100.png"/><Relationship Id="rId4" Type="http://schemas.openxmlformats.org/officeDocument/2006/relationships/image" Target="../media/image85.jpeg"/><Relationship Id="rId9" Type="http://schemas.openxmlformats.org/officeDocument/2006/relationships/image" Target="../media/image90.png"/><Relationship Id="rId14" Type="http://schemas.openxmlformats.org/officeDocument/2006/relationships/image" Target="../media/image95.png"/><Relationship Id="rId22" Type="http://schemas.openxmlformats.org/officeDocument/2006/relationships/image" Target="../media/image103.jpeg"/></Relationships>
</file>

<file path=ppt/slides/_rels/slide25.xml.rels><?xml version="1.0" encoding="UTF-8" standalone="yes"?>
<Relationships xmlns="http://schemas.openxmlformats.org/package/2006/relationships"><Relationship Id="rId8" Type="http://schemas.openxmlformats.org/officeDocument/2006/relationships/image" Target="../media/image108.jpeg"/><Relationship Id="rId13" Type="http://schemas.openxmlformats.org/officeDocument/2006/relationships/image" Target="../media/image113.jpeg"/><Relationship Id="rId18" Type="http://schemas.openxmlformats.org/officeDocument/2006/relationships/image" Target="../media/image118.jpeg"/><Relationship Id="rId3" Type="http://schemas.openxmlformats.org/officeDocument/2006/relationships/image" Target="../media/image3.jpg"/><Relationship Id="rId21" Type="http://schemas.openxmlformats.org/officeDocument/2006/relationships/image" Target="../media/image121.png"/><Relationship Id="rId7" Type="http://schemas.openxmlformats.org/officeDocument/2006/relationships/image" Target="../media/image107.jpeg"/><Relationship Id="rId12" Type="http://schemas.openxmlformats.org/officeDocument/2006/relationships/image" Target="../media/image112.jpeg"/><Relationship Id="rId17" Type="http://schemas.openxmlformats.org/officeDocument/2006/relationships/image" Target="../media/image117.jpeg"/><Relationship Id="rId2" Type="http://schemas.openxmlformats.org/officeDocument/2006/relationships/notesSlide" Target="../notesSlides/notesSlide25.xml"/><Relationship Id="rId16" Type="http://schemas.openxmlformats.org/officeDocument/2006/relationships/image" Target="../media/image116.jpeg"/><Relationship Id="rId20"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06.jpeg"/><Relationship Id="rId11" Type="http://schemas.openxmlformats.org/officeDocument/2006/relationships/image" Target="../media/image111.jpeg"/><Relationship Id="rId5" Type="http://schemas.openxmlformats.org/officeDocument/2006/relationships/image" Target="../media/image105.jpeg"/><Relationship Id="rId15" Type="http://schemas.openxmlformats.org/officeDocument/2006/relationships/image" Target="../media/image115.jpeg"/><Relationship Id="rId23" Type="http://schemas.openxmlformats.org/officeDocument/2006/relationships/image" Target="../media/image123.png"/><Relationship Id="rId10" Type="http://schemas.openxmlformats.org/officeDocument/2006/relationships/image" Target="../media/image110.jpeg"/><Relationship Id="rId19" Type="http://schemas.openxmlformats.org/officeDocument/2006/relationships/image" Target="../media/image119.png"/><Relationship Id="rId4" Type="http://schemas.openxmlformats.org/officeDocument/2006/relationships/image" Target="../media/image85.jpeg"/><Relationship Id="rId9" Type="http://schemas.openxmlformats.org/officeDocument/2006/relationships/image" Target="../media/image109.jpeg"/><Relationship Id="rId14" Type="http://schemas.openxmlformats.org/officeDocument/2006/relationships/image" Target="../media/image114.jpeg"/><Relationship Id="rId22" Type="http://schemas.openxmlformats.org/officeDocument/2006/relationships/image" Target="../media/image122.png"/></Relationships>
</file>

<file path=ppt/slides/_rels/slide26.xml.rels><?xml version="1.0" encoding="UTF-8" standalone="yes"?>
<Relationships xmlns="http://schemas.openxmlformats.org/package/2006/relationships"><Relationship Id="rId8" Type="http://schemas.openxmlformats.org/officeDocument/2006/relationships/image" Target="../media/image127.jpeg"/><Relationship Id="rId13" Type="http://schemas.openxmlformats.org/officeDocument/2006/relationships/image" Target="../media/image132.jpeg"/><Relationship Id="rId18" Type="http://schemas.openxmlformats.org/officeDocument/2006/relationships/image" Target="../media/image137.jpeg"/><Relationship Id="rId26" Type="http://schemas.openxmlformats.org/officeDocument/2006/relationships/image" Target="../media/image145.jpeg"/><Relationship Id="rId3" Type="http://schemas.openxmlformats.org/officeDocument/2006/relationships/image" Target="../media/image3.jpg"/><Relationship Id="rId21" Type="http://schemas.openxmlformats.org/officeDocument/2006/relationships/image" Target="../media/image140.jpeg"/><Relationship Id="rId7" Type="http://schemas.openxmlformats.org/officeDocument/2006/relationships/image" Target="../media/image126.jpeg"/><Relationship Id="rId12" Type="http://schemas.openxmlformats.org/officeDocument/2006/relationships/image" Target="../media/image131.jpeg"/><Relationship Id="rId17" Type="http://schemas.openxmlformats.org/officeDocument/2006/relationships/image" Target="../media/image136.jpeg"/><Relationship Id="rId25" Type="http://schemas.openxmlformats.org/officeDocument/2006/relationships/image" Target="../media/image144.jpeg"/><Relationship Id="rId2" Type="http://schemas.openxmlformats.org/officeDocument/2006/relationships/notesSlide" Target="../notesSlides/notesSlide26.xml"/><Relationship Id="rId16" Type="http://schemas.openxmlformats.org/officeDocument/2006/relationships/image" Target="../media/image135.jpeg"/><Relationship Id="rId20" Type="http://schemas.openxmlformats.org/officeDocument/2006/relationships/image" Target="../media/image139.jpeg"/><Relationship Id="rId29" Type="http://schemas.openxmlformats.org/officeDocument/2006/relationships/image" Target="../media/image148.jpeg"/><Relationship Id="rId1" Type="http://schemas.openxmlformats.org/officeDocument/2006/relationships/slideLayout" Target="../slideLayouts/slideLayout2.xml"/><Relationship Id="rId6" Type="http://schemas.openxmlformats.org/officeDocument/2006/relationships/image" Target="../media/image125.jpeg"/><Relationship Id="rId11" Type="http://schemas.openxmlformats.org/officeDocument/2006/relationships/image" Target="../media/image130.jpeg"/><Relationship Id="rId24" Type="http://schemas.openxmlformats.org/officeDocument/2006/relationships/image" Target="../media/image143.jpeg"/><Relationship Id="rId32" Type="http://schemas.openxmlformats.org/officeDocument/2006/relationships/image" Target="../media/image151.jpeg"/><Relationship Id="rId5" Type="http://schemas.openxmlformats.org/officeDocument/2006/relationships/image" Target="../media/image124.jpeg"/><Relationship Id="rId15" Type="http://schemas.openxmlformats.org/officeDocument/2006/relationships/image" Target="../media/image134.jpeg"/><Relationship Id="rId23" Type="http://schemas.openxmlformats.org/officeDocument/2006/relationships/image" Target="../media/image142.jpeg"/><Relationship Id="rId28" Type="http://schemas.openxmlformats.org/officeDocument/2006/relationships/image" Target="../media/image147.jpeg"/><Relationship Id="rId10" Type="http://schemas.openxmlformats.org/officeDocument/2006/relationships/image" Target="../media/image129.jpeg"/><Relationship Id="rId19" Type="http://schemas.openxmlformats.org/officeDocument/2006/relationships/image" Target="../media/image138.jpeg"/><Relationship Id="rId31" Type="http://schemas.openxmlformats.org/officeDocument/2006/relationships/image" Target="../media/image150.jpeg"/><Relationship Id="rId4" Type="http://schemas.openxmlformats.org/officeDocument/2006/relationships/image" Target="../media/image85.jpeg"/><Relationship Id="rId9" Type="http://schemas.openxmlformats.org/officeDocument/2006/relationships/image" Target="../media/image128.jpeg"/><Relationship Id="rId14" Type="http://schemas.openxmlformats.org/officeDocument/2006/relationships/image" Target="../media/image133.jpeg"/><Relationship Id="rId22" Type="http://schemas.openxmlformats.org/officeDocument/2006/relationships/image" Target="../media/image141.jpeg"/><Relationship Id="rId27" Type="http://schemas.openxmlformats.org/officeDocument/2006/relationships/image" Target="../media/image146.jpeg"/><Relationship Id="rId30" Type="http://schemas.openxmlformats.org/officeDocument/2006/relationships/image" Target="../media/image149.jpeg"/></Relationships>
</file>

<file path=ppt/slides/_rels/slide27.xml.rels><?xml version="1.0" encoding="UTF-8" standalone="yes"?>
<Relationships xmlns="http://schemas.openxmlformats.org/package/2006/relationships"><Relationship Id="rId8" Type="http://schemas.openxmlformats.org/officeDocument/2006/relationships/image" Target="../media/image156.JPG"/><Relationship Id="rId13" Type="http://schemas.openxmlformats.org/officeDocument/2006/relationships/image" Target="../media/image161.jpg"/><Relationship Id="rId3" Type="http://schemas.openxmlformats.org/officeDocument/2006/relationships/image" Target="../media/image3.jpg"/><Relationship Id="rId7" Type="http://schemas.openxmlformats.org/officeDocument/2006/relationships/image" Target="../media/image155.jpg"/><Relationship Id="rId12" Type="http://schemas.openxmlformats.org/officeDocument/2006/relationships/image" Target="../media/image160.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159.jpg"/><Relationship Id="rId5" Type="http://schemas.openxmlformats.org/officeDocument/2006/relationships/image" Target="../media/image153.png"/><Relationship Id="rId10" Type="http://schemas.openxmlformats.org/officeDocument/2006/relationships/image" Target="../media/image158.jpeg"/><Relationship Id="rId4" Type="http://schemas.openxmlformats.org/officeDocument/2006/relationships/image" Target="../media/image152.png"/><Relationship Id="rId9" Type="http://schemas.openxmlformats.org/officeDocument/2006/relationships/image" Target="../media/image157.jpeg"/><Relationship Id="rId14" Type="http://schemas.openxmlformats.org/officeDocument/2006/relationships/image" Target="../media/image162.jpg"/></Relationships>
</file>

<file path=ppt/slides/_rels/slide28.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image" Target="../media/image3.jpg"/><Relationship Id="rId7" Type="http://schemas.openxmlformats.org/officeDocument/2006/relationships/image" Target="../media/image164.JPG"/><Relationship Id="rId12" Type="http://schemas.openxmlformats.org/officeDocument/2006/relationships/image" Target="../media/image169.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63.jpeg"/><Relationship Id="rId11" Type="http://schemas.openxmlformats.org/officeDocument/2006/relationships/image" Target="../media/image168.jpeg"/><Relationship Id="rId5" Type="http://schemas.openxmlformats.org/officeDocument/2006/relationships/image" Target="../media/image149.jpeg"/><Relationship Id="rId10" Type="http://schemas.openxmlformats.org/officeDocument/2006/relationships/image" Target="../media/image167.jpeg"/><Relationship Id="rId4" Type="http://schemas.openxmlformats.org/officeDocument/2006/relationships/image" Target="../media/image152.png"/><Relationship Id="rId9" Type="http://schemas.openxmlformats.org/officeDocument/2006/relationships/image" Target="../media/image166.jpeg"/></Relationships>
</file>

<file path=ppt/slides/_rels/slide29.xml.rels><?xml version="1.0" encoding="UTF-8" standalone="yes"?>
<Relationships xmlns="http://schemas.openxmlformats.org/package/2006/relationships"><Relationship Id="rId8" Type="http://schemas.openxmlformats.org/officeDocument/2006/relationships/image" Target="../media/image173.jpeg"/><Relationship Id="rId13" Type="http://schemas.openxmlformats.org/officeDocument/2006/relationships/image" Target="../media/image178.jpeg"/><Relationship Id="rId18" Type="http://schemas.openxmlformats.org/officeDocument/2006/relationships/image" Target="../media/image183.jpeg"/><Relationship Id="rId3" Type="http://schemas.openxmlformats.org/officeDocument/2006/relationships/image" Target="../media/image3.jpg"/><Relationship Id="rId21" Type="http://schemas.openxmlformats.org/officeDocument/2006/relationships/image" Target="../media/image186.jpeg"/><Relationship Id="rId7" Type="http://schemas.openxmlformats.org/officeDocument/2006/relationships/image" Target="../media/image172.jpeg"/><Relationship Id="rId12" Type="http://schemas.openxmlformats.org/officeDocument/2006/relationships/image" Target="../media/image177.jpeg"/><Relationship Id="rId17" Type="http://schemas.openxmlformats.org/officeDocument/2006/relationships/image" Target="../media/image182.jpeg"/><Relationship Id="rId2" Type="http://schemas.openxmlformats.org/officeDocument/2006/relationships/notesSlide" Target="../notesSlides/notesSlide29.xml"/><Relationship Id="rId16" Type="http://schemas.openxmlformats.org/officeDocument/2006/relationships/image" Target="../media/image181.jpeg"/><Relationship Id="rId20" Type="http://schemas.openxmlformats.org/officeDocument/2006/relationships/image" Target="../media/image185.jpeg"/><Relationship Id="rId1" Type="http://schemas.openxmlformats.org/officeDocument/2006/relationships/slideLayout" Target="../slideLayouts/slideLayout2.xml"/><Relationship Id="rId6" Type="http://schemas.openxmlformats.org/officeDocument/2006/relationships/image" Target="../media/image171.jpeg"/><Relationship Id="rId11" Type="http://schemas.openxmlformats.org/officeDocument/2006/relationships/image" Target="../media/image176.jpeg"/><Relationship Id="rId5" Type="http://schemas.openxmlformats.org/officeDocument/2006/relationships/image" Target="../media/image170.png"/><Relationship Id="rId15" Type="http://schemas.openxmlformats.org/officeDocument/2006/relationships/image" Target="../media/image180.jpeg"/><Relationship Id="rId10" Type="http://schemas.openxmlformats.org/officeDocument/2006/relationships/image" Target="../media/image175.jpeg"/><Relationship Id="rId19" Type="http://schemas.openxmlformats.org/officeDocument/2006/relationships/image" Target="../media/image184.jpeg"/><Relationship Id="rId4" Type="http://schemas.openxmlformats.org/officeDocument/2006/relationships/image" Target="../media/image152.png"/><Relationship Id="rId9" Type="http://schemas.openxmlformats.org/officeDocument/2006/relationships/image" Target="../media/image174.jpeg"/><Relationship Id="rId14" Type="http://schemas.openxmlformats.org/officeDocument/2006/relationships/image" Target="../media/image179.jpeg"/></Relationships>
</file>

<file path=ppt/slides/_rels/slide30.xml.rels><?xml version="1.0" encoding="UTF-8" standalone="yes"?>
<Relationships xmlns="http://schemas.openxmlformats.org/package/2006/relationships"><Relationship Id="rId8" Type="http://schemas.openxmlformats.org/officeDocument/2006/relationships/image" Target="../media/image191.jpeg"/><Relationship Id="rId3" Type="http://schemas.openxmlformats.org/officeDocument/2006/relationships/image" Target="../media/image3.jpg"/><Relationship Id="rId7" Type="http://schemas.openxmlformats.org/officeDocument/2006/relationships/image" Target="../media/image19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80107" y="5629074"/>
            <a:ext cx="6016487" cy="1692965"/>
          </a:xfrm>
        </p:spPr>
        <p:txBody>
          <a:bodyPr>
            <a:normAutofit/>
          </a:bodyPr>
          <a:lstStyle/>
          <a:p>
            <a:r>
              <a:rPr lang="ru-RU" sz="2800" b="1" dirty="0" err="1" smtClean="0">
                <a:solidFill>
                  <a:schemeClr val="accent2">
                    <a:lumMod val="50000"/>
                  </a:schemeClr>
                </a:solidFill>
              </a:rPr>
              <a:t>Бродюк</a:t>
            </a:r>
            <a:r>
              <a:rPr lang="ru-RU" sz="2800" b="1" dirty="0" smtClean="0">
                <a:solidFill>
                  <a:schemeClr val="accent2">
                    <a:lumMod val="50000"/>
                  </a:schemeClr>
                </a:solidFill>
              </a:rPr>
              <a:t> Елена Николаевна</a:t>
            </a:r>
          </a:p>
          <a:p>
            <a:r>
              <a:rPr lang="ru-RU" sz="2300" b="1" dirty="0" smtClean="0">
                <a:solidFill>
                  <a:schemeClr val="accent2">
                    <a:lumMod val="50000"/>
                  </a:schemeClr>
                </a:solidFill>
              </a:rPr>
              <a:t>Руководитель УФК по Томской области</a:t>
            </a:r>
            <a:endParaRPr lang="ru-RU" sz="2300" b="1" dirty="0">
              <a:solidFill>
                <a:schemeClr val="accent2">
                  <a:lumMod val="50000"/>
                </a:schemeClr>
              </a:solidFill>
            </a:endParaRPr>
          </a:p>
        </p:txBody>
      </p:sp>
      <p:sp>
        <p:nvSpPr>
          <p:cNvPr id="8" name="TextBox 7"/>
          <p:cNvSpPr txBox="1"/>
          <p:nvPr/>
        </p:nvSpPr>
        <p:spPr>
          <a:xfrm>
            <a:off x="4914900" y="1269114"/>
            <a:ext cx="6946900" cy="3785652"/>
          </a:xfrm>
          <a:prstGeom prst="rect">
            <a:avLst/>
          </a:prstGeom>
          <a:noFill/>
        </p:spPr>
        <p:txBody>
          <a:bodyPr wrap="square" rtlCol="0">
            <a:spAutoFit/>
          </a:bodyPr>
          <a:lstStyle/>
          <a:p>
            <a:pPr algn="ctr"/>
            <a:r>
              <a:rPr lang="ru-RU" sz="4800" b="1" dirty="0" smtClean="0">
                <a:solidFill>
                  <a:schemeClr val="accent2">
                    <a:lumMod val="50000"/>
                  </a:schemeClr>
                </a:solidFill>
              </a:rPr>
              <a:t>Итоги работы </a:t>
            </a:r>
            <a:br>
              <a:rPr lang="ru-RU" sz="4800" b="1" dirty="0" smtClean="0">
                <a:solidFill>
                  <a:schemeClr val="accent2">
                    <a:lumMod val="50000"/>
                  </a:schemeClr>
                </a:solidFill>
              </a:rPr>
            </a:br>
            <a:r>
              <a:rPr lang="ru-RU" sz="4800" b="1" dirty="0" smtClean="0">
                <a:solidFill>
                  <a:schemeClr val="accent2">
                    <a:lumMod val="50000"/>
                  </a:schemeClr>
                </a:solidFill>
              </a:rPr>
              <a:t>УФК по Томской области </a:t>
            </a:r>
          </a:p>
          <a:p>
            <a:pPr algn="ctr"/>
            <a:r>
              <a:rPr lang="ru-RU" sz="4800" b="1" dirty="0" smtClean="0">
                <a:solidFill>
                  <a:schemeClr val="accent2">
                    <a:lumMod val="50000"/>
                  </a:schemeClr>
                </a:solidFill>
              </a:rPr>
              <a:t>в 2022 году.</a:t>
            </a:r>
          </a:p>
          <a:p>
            <a:pPr algn="ctr"/>
            <a:r>
              <a:rPr lang="ru-RU" sz="4800" b="1" dirty="0" smtClean="0">
                <a:solidFill>
                  <a:schemeClr val="accent2">
                    <a:lumMod val="50000"/>
                  </a:schemeClr>
                </a:solidFill>
              </a:rPr>
              <a:t>Планы и перспективы </a:t>
            </a:r>
          </a:p>
          <a:p>
            <a:pPr algn="ctr"/>
            <a:r>
              <a:rPr lang="ru-RU" sz="4800" b="1" dirty="0" smtClean="0">
                <a:solidFill>
                  <a:schemeClr val="accent2">
                    <a:lumMod val="50000"/>
                  </a:schemeClr>
                </a:solidFill>
              </a:rPr>
              <a:t>на 2023 год.</a:t>
            </a:r>
            <a:endParaRPr lang="ru-RU" sz="4800" b="1" dirty="0">
              <a:solidFill>
                <a:schemeClr val="accent2">
                  <a:lumMod val="50000"/>
                </a:schemeClr>
              </a:solidFill>
            </a:endParaRPr>
          </a:p>
        </p:txBody>
      </p:sp>
    </p:spTree>
    <p:extLst>
      <p:ext uri="{BB962C8B-B14F-4D97-AF65-F5344CB8AC3E}">
        <p14:creationId xmlns:p14="http://schemas.microsoft.com/office/powerpoint/2010/main" val="1060757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Объект 3"/>
          <p:cNvGraphicFramePr>
            <a:graphicFrameLocks noGrp="1"/>
          </p:cNvGraphicFramePr>
          <p:nvPr>
            <p:extLst>
              <p:ext uri="{D42A27DB-BD31-4B8C-83A1-F6EECF244321}">
                <p14:modId xmlns:p14="http://schemas.microsoft.com/office/powerpoint/2010/main" val="4108903886"/>
              </p:ext>
            </p:extLst>
          </p:nvPr>
        </p:nvGraphicFramePr>
        <p:xfrm>
          <a:off x="142999" y="1025798"/>
          <a:ext cx="6424457" cy="39856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Диаграмма 9"/>
          <p:cNvGraphicFramePr/>
          <p:nvPr>
            <p:extLst>
              <p:ext uri="{D42A27DB-BD31-4B8C-83A1-F6EECF244321}">
                <p14:modId xmlns:p14="http://schemas.microsoft.com/office/powerpoint/2010/main" val="2203607992"/>
              </p:ext>
            </p:extLst>
          </p:nvPr>
        </p:nvGraphicFramePr>
        <p:xfrm>
          <a:off x="5375702" y="691150"/>
          <a:ext cx="8703839" cy="4141828"/>
        </p:xfrm>
        <a:graphic>
          <a:graphicData uri="http://schemas.openxmlformats.org/drawingml/2006/chart">
            <c:chart xmlns:c="http://schemas.openxmlformats.org/drawingml/2006/chart" xmlns:r="http://schemas.openxmlformats.org/officeDocument/2006/relationships" r:id="rId5"/>
          </a:graphicData>
        </a:graphic>
      </p:graphicFrame>
      <p:sp>
        <p:nvSpPr>
          <p:cNvPr id="5" name="Заголовок 1"/>
          <p:cNvSpPr>
            <a:spLocks noGrp="1"/>
          </p:cNvSpPr>
          <p:nvPr/>
        </p:nvSpPr>
        <p:spPr>
          <a:xfrm>
            <a:off x="156315" y="668842"/>
            <a:ext cx="6079503" cy="1143000"/>
          </a:xfrm>
          <a:prstGeom prst="rect">
            <a:avLst/>
          </a:prstGeom>
        </p:spPr>
        <p:txBody>
          <a:bodyPr vert="horz" lIns="28797" tIns="14398" rIns="28797" bIns="14398" rtlCol="0" anchor="ctr">
            <a:noAutofit/>
          </a:bodyPr>
          <a:lstStyle>
            <a:lvl1pPr algn="ctr" defTabSz="850295" rtl="0" eaLnBrk="1" latinLnBrk="0" hangingPunct="1">
              <a:spcBef>
                <a:spcPct val="0"/>
              </a:spcBef>
              <a:buNone/>
              <a:defRPr sz="4133" kern="1200">
                <a:solidFill>
                  <a:schemeClr val="tx1"/>
                </a:solidFill>
                <a:latin typeface="+mj-lt"/>
                <a:ea typeface="+mj-ea"/>
                <a:cs typeface="+mj-cs"/>
              </a:defRPr>
            </a:lvl1pPr>
          </a:lstStyle>
          <a:p>
            <a:r>
              <a:rPr lang="ru-RU" sz="2000" b="1" dirty="0" smtClean="0">
                <a:solidFill>
                  <a:schemeClr val="accent1">
                    <a:lumMod val="50000"/>
                  </a:schemeClr>
                </a:solidFill>
                <a:latin typeface="+mn-lt"/>
                <a:cs typeface="Times New Roman" panose="02020603050405020304" pitchFamily="18" charset="0"/>
              </a:rPr>
              <a:t>Поступления на счет 03100 </a:t>
            </a:r>
          </a:p>
        </p:txBody>
      </p:sp>
      <p:sp>
        <p:nvSpPr>
          <p:cNvPr id="7" name="Подзаголовок 2"/>
          <p:cNvSpPr txBox="1">
            <a:spLocks/>
          </p:cNvSpPr>
          <p:nvPr/>
        </p:nvSpPr>
        <p:spPr>
          <a:xfrm>
            <a:off x="7241711" y="261691"/>
            <a:ext cx="3288257" cy="516057"/>
          </a:xfrm>
          <a:prstGeom prst="rect">
            <a:avLst/>
          </a:prstGeom>
        </p:spPr>
        <p:txBody>
          <a:bodyPr vert="horz" lIns="91440" tIns="45720" rIns="91440" bIns="45720" rtlCol="0">
            <a:no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spcBef>
                <a:spcPts val="0"/>
              </a:spcBef>
              <a:buNone/>
            </a:pPr>
            <a:endParaRPr lang="ru-RU" sz="2800" dirty="0">
              <a:solidFill>
                <a:srgbClr val="003296"/>
              </a:solidFill>
              <a:latin typeface="+mj-lt"/>
              <a:cs typeface="Times New Roman" panose="02020603050405020304" pitchFamily="18" charset="0"/>
            </a:endParaRPr>
          </a:p>
        </p:txBody>
      </p:sp>
      <p:sp>
        <p:nvSpPr>
          <p:cNvPr id="11" name="TextBox 10"/>
          <p:cNvSpPr txBox="1"/>
          <p:nvPr/>
        </p:nvSpPr>
        <p:spPr>
          <a:xfrm rot="16200000">
            <a:off x="-136811" y="1591960"/>
            <a:ext cx="1549463" cy="338554"/>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dirty="0">
                <a:ea typeface="+mj-ea"/>
                <a:cs typeface="Times New Roman" panose="02020603050405020304" pitchFamily="18" charset="0"/>
              </a:rPr>
              <a:t>в млрд. рублей</a:t>
            </a:r>
          </a:p>
        </p:txBody>
      </p:sp>
      <p:sp>
        <p:nvSpPr>
          <p:cNvPr id="8" name="Заголовок 1"/>
          <p:cNvSpPr txBox="1">
            <a:spLocks/>
          </p:cNvSpPr>
          <p:nvPr/>
        </p:nvSpPr>
        <p:spPr>
          <a:xfrm>
            <a:off x="1250239" y="65771"/>
            <a:ext cx="7170056" cy="4902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a:ln w="0"/>
                <a:solidFill>
                  <a:schemeClr val="accent2">
                    <a:lumMod val="50000"/>
                  </a:schemeClr>
                </a:solidFill>
                <a:latin typeface="Arial" panose="020B0604020202020204" pitchFamily="34" charset="0"/>
                <a:cs typeface="Arial" panose="020B0604020202020204" pitchFamily="34" charset="0"/>
              </a:rPr>
              <a:t>Учет </a:t>
            </a:r>
            <a:r>
              <a:rPr lang="ru-RU" sz="3200" dirty="0" smtClean="0">
                <a:ln w="0"/>
                <a:solidFill>
                  <a:schemeClr val="accent2">
                    <a:lumMod val="50000"/>
                  </a:schemeClr>
                </a:solidFill>
                <a:latin typeface="Arial" panose="020B0604020202020204" pitchFamily="34" charset="0"/>
                <a:cs typeface="Arial" panose="020B0604020202020204" pitchFamily="34" charset="0"/>
              </a:rPr>
              <a:t>и распределение поступлений</a:t>
            </a:r>
            <a:endParaRPr lang="ru-RU" sz="3200" dirty="0">
              <a:ln w="0"/>
              <a:solidFill>
                <a:schemeClr val="accent2">
                  <a:lumMod val="50000"/>
                </a:schemeClr>
              </a:solidFill>
              <a:latin typeface="Arial" panose="020B0604020202020204" pitchFamily="34" charset="0"/>
              <a:cs typeface="Arial" panose="020B0604020202020204" pitchFamily="34" charset="0"/>
            </a:endParaRPr>
          </a:p>
        </p:txBody>
      </p:sp>
      <p:sp>
        <p:nvSpPr>
          <p:cNvPr id="19" name="Стрелка вправо 18"/>
          <p:cNvSpPr/>
          <p:nvPr/>
        </p:nvSpPr>
        <p:spPr>
          <a:xfrm rot="20548778">
            <a:off x="2706948" y="3482381"/>
            <a:ext cx="690833" cy="218178"/>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sz="900"/>
          </a:p>
        </p:txBody>
      </p:sp>
      <p:sp>
        <p:nvSpPr>
          <p:cNvPr id="20" name="Номер слайда 4"/>
          <p:cNvSpPr>
            <a:spLocks noGrp="1"/>
          </p:cNvSpPr>
          <p:nvPr>
            <p:ph type="sldNum" sz="quarter" idx="12"/>
          </p:nvPr>
        </p:nvSpPr>
        <p:spPr>
          <a:xfrm>
            <a:off x="9321504" y="6559786"/>
            <a:ext cx="2844800" cy="365125"/>
          </a:xfrm>
        </p:spPr>
        <p:txBody>
          <a:bodyPr/>
          <a:lstStyle/>
          <a:p>
            <a:r>
              <a:rPr lang="ru-RU" sz="1600" b="1" dirty="0" smtClean="0">
                <a:solidFill>
                  <a:schemeClr val="accent1">
                    <a:lumMod val="50000"/>
                  </a:schemeClr>
                </a:solidFill>
              </a:rPr>
              <a:t>2</a:t>
            </a:r>
            <a:endParaRPr lang="ru-RU" sz="1600" b="1" dirty="0">
              <a:solidFill>
                <a:schemeClr val="accent1">
                  <a:lumMod val="50000"/>
                </a:schemeClr>
              </a:solidFill>
            </a:endParaRPr>
          </a:p>
        </p:txBody>
      </p:sp>
      <p:sp>
        <p:nvSpPr>
          <p:cNvPr id="31" name="Прямоугольник с двумя скругленными противолежащими углами 30"/>
          <p:cNvSpPr/>
          <p:nvPr/>
        </p:nvSpPr>
        <p:spPr>
          <a:xfrm>
            <a:off x="8559742" y="1358817"/>
            <a:ext cx="2689284" cy="600751"/>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2" name="Прямоугольник с двумя скругленными противолежащими углами 31"/>
          <p:cNvSpPr/>
          <p:nvPr/>
        </p:nvSpPr>
        <p:spPr>
          <a:xfrm>
            <a:off x="8502760" y="1969222"/>
            <a:ext cx="2773061" cy="358104"/>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3" name="Прямоугольник с двумя скругленными противолежащими углами 32"/>
          <p:cNvSpPr/>
          <p:nvPr/>
        </p:nvSpPr>
        <p:spPr>
          <a:xfrm>
            <a:off x="8489134" y="2349926"/>
            <a:ext cx="2773061"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3" name="Скругленный прямоугольник 22"/>
          <p:cNvSpPr/>
          <p:nvPr/>
        </p:nvSpPr>
        <p:spPr>
          <a:xfrm>
            <a:off x="3488468" y="4131057"/>
            <a:ext cx="1577702" cy="46833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400" b="1" dirty="0" smtClean="0"/>
              <a:t>возвраты</a:t>
            </a:r>
            <a:endParaRPr lang="ru-RU" sz="1200" b="1" dirty="0"/>
          </a:p>
        </p:txBody>
      </p:sp>
      <p:sp>
        <p:nvSpPr>
          <p:cNvPr id="24" name="Скругленный прямоугольник 23"/>
          <p:cNvSpPr/>
          <p:nvPr/>
        </p:nvSpPr>
        <p:spPr>
          <a:xfrm>
            <a:off x="3480267" y="3192816"/>
            <a:ext cx="1585903" cy="46833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400" b="1" dirty="0" smtClean="0"/>
              <a:t>распределение</a:t>
            </a:r>
            <a:endParaRPr lang="ru-RU" sz="1400" b="1" dirty="0"/>
          </a:p>
        </p:txBody>
      </p:sp>
      <p:sp>
        <p:nvSpPr>
          <p:cNvPr id="22" name="Скругленный прямоугольник 21"/>
          <p:cNvSpPr/>
          <p:nvPr/>
        </p:nvSpPr>
        <p:spPr>
          <a:xfrm>
            <a:off x="880877" y="3835550"/>
            <a:ext cx="1585903" cy="46833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400" b="1" dirty="0" smtClean="0"/>
              <a:t>поступления</a:t>
            </a:r>
            <a:endParaRPr lang="ru-RU" sz="1400" b="1" dirty="0"/>
          </a:p>
        </p:txBody>
      </p:sp>
      <p:sp>
        <p:nvSpPr>
          <p:cNvPr id="13" name="Скругленный прямоугольник 12"/>
          <p:cNvSpPr/>
          <p:nvPr/>
        </p:nvSpPr>
        <p:spPr>
          <a:xfrm>
            <a:off x="1746438" y="3453240"/>
            <a:ext cx="936661" cy="4827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smtClean="0"/>
              <a:t>474,5</a:t>
            </a:r>
            <a:endParaRPr lang="ru-RU" sz="2400" dirty="0"/>
          </a:p>
        </p:txBody>
      </p:sp>
      <p:sp>
        <p:nvSpPr>
          <p:cNvPr id="16" name="Скругленный прямоугольник 15"/>
          <p:cNvSpPr/>
          <p:nvPr/>
        </p:nvSpPr>
        <p:spPr>
          <a:xfrm>
            <a:off x="4383286" y="2731939"/>
            <a:ext cx="992416" cy="52888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a:t>457,7</a:t>
            </a:r>
          </a:p>
        </p:txBody>
      </p:sp>
      <p:sp>
        <p:nvSpPr>
          <p:cNvPr id="17" name="Скругленный прямоугольник 16"/>
          <p:cNvSpPr/>
          <p:nvPr/>
        </p:nvSpPr>
        <p:spPr>
          <a:xfrm>
            <a:off x="4453580" y="3730733"/>
            <a:ext cx="958858" cy="5057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400" b="1" dirty="0"/>
              <a:t>16,8</a:t>
            </a:r>
          </a:p>
        </p:txBody>
      </p:sp>
      <p:cxnSp>
        <p:nvCxnSpPr>
          <p:cNvPr id="18" name="Прямая соединительная линия 17"/>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5" name="Нашивка 24"/>
          <p:cNvSpPr/>
          <p:nvPr/>
        </p:nvSpPr>
        <p:spPr>
          <a:xfrm rot="10800000">
            <a:off x="6496523" y="1358818"/>
            <a:ext cx="871791" cy="3425802"/>
          </a:xfrm>
          <a:prstGeom prst="chevron">
            <a:avLst>
              <a:gd name="adj" fmla="val 943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6" name="TextBox 25"/>
          <p:cNvSpPr txBox="1"/>
          <p:nvPr/>
        </p:nvSpPr>
        <p:spPr>
          <a:xfrm>
            <a:off x="8921763" y="2441392"/>
            <a:ext cx="2108782" cy="369332"/>
          </a:xfrm>
          <a:prstGeom prst="rect">
            <a:avLst/>
          </a:prstGeom>
          <a:noFill/>
        </p:spPr>
        <p:txBody>
          <a:bodyPr wrap="none" rtlCol="0">
            <a:spAutoFit/>
          </a:bodyPr>
          <a:lstStyle/>
          <a:p>
            <a:pPr algn="ctr"/>
            <a:r>
              <a:rPr lang="ru-RU" b="1" dirty="0" smtClean="0">
                <a:solidFill>
                  <a:schemeClr val="tx2"/>
                </a:solidFill>
              </a:rPr>
              <a:t>Областной бюджет</a:t>
            </a:r>
            <a:endParaRPr lang="ru-RU" b="1" dirty="0">
              <a:solidFill>
                <a:schemeClr val="tx2"/>
              </a:solidFill>
            </a:endParaRPr>
          </a:p>
        </p:txBody>
      </p:sp>
      <p:sp>
        <p:nvSpPr>
          <p:cNvPr id="27" name="TextBox 26"/>
          <p:cNvSpPr txBox="1"/>
          <p:nvPr/>
        </p:nvSpPr>
        <p:spPr>
          <a:xfrm>
            <a:off x="8921378" y="1970769"/>
            <a:ext cx="2109552" cy="369332"/>
          </a:xfrm>
          <a:prstGeom prst="rect">
            <a:avLst/>
          </a:prstGeom>
          <a:noFill/>
        </p:spPr>
        <p:txBody>
          <a:bodyPr wrap="none" rtlCol="0">
            <a:spAutoFit/>
          </a:bodyPr>
          <a:lstStyle/>
          <a:p>
            <a:pPr algn="ctr"/>
            <a:r>
              <a:rPr lang="ru-RU" b="1" dirty="0" smtClean="0">
                <a:solidFill>
                  <a:schemeClr val="tx2"/>
                </a:solidFill>
              </a:rPr>
              <a:t>Местные бюджеты</a:t>
            </a:r>
            <a:endParaRPr lang="ru-RU" b="1" dirty="0">
              <a:solidFill>
                <a:schemeClr val="tx2"/>
              </a:solidFill>
            </a:endParaRPr>
          </a:p>
        </p:txBody>
      </p:sp>
      <p:sp>
        <p:nvSpPr>
          <p:cNvPr id="28" name="TextBox 27"/>
          <p:cNvSpPr txBox="1"/>
          <p:nvPr/>
        </p:nvSpPr>
        <p:spPr>
          <a:xfrm>
            <a:off x="8687274" y="1349163"/>
            <a:ext cx="2577760" cy="646331"/>
          </a:xfrm>
          <a:prstGeom prst="rect">
            <a:avLst/>
          </a:prstGeom>
          <a:noFill/>
        </p:spPr>
        <p:txBody>
          <a:bodyPr wrap="square" rtlCol="0">
            <a:spAutoFit/>
          </a:bodyPr>
          <a:lstStyle/>
          <a:p>
            <a:pPr algn="ctr"/>
            <a:r>
              <a:rPr lang="ru-RU" b="1" dirty="0" smtClean="0">
                <a:solidFill>
                  <a:schemeClr val="tx2"/>
                </a:solidFill>
              </a:rPr>
              <a:t>Государственные </a:t>
            </a:r>
          </a:p>
          <a:p>
            <a:pPr algn="ctr"/>
            <a:r>
              <a:rPr lang="ru-RU" b="1" dirty="0" smtClean="0">
                <a:solidFill>
                  <a:schemeClr val="tx2"/>
                </a:solidFill>
              </a:rPr>
              <a:t>внебюджетные фонды</a:t>
            </a:r>
            <a:endParaRPr lang="ru-RU" b="1" dirty="0">
              <a:solidFill>
                <a:schemeClr val="tx2"/>
              </a:solidFill>
            </a:endParaRPr>
          </a:p>
        </p:txBody>
      </p:sp>
      <p:sp>
        <p:nvSpPr>
          <p:cNvPr id="29" name="Заголовок 1"/>
          <p:cNvSpPr>
            <a:spLocks noGrp="1"/>
          </p:cNvSpPr>
          <p:nvPr/>
        </p:nvSpPr>
        <p:spPr>
          <a:xfrm>
            <a:off x="6548146" y="305291"/>
            <a:ext cx="6079503" cy="1143000"/>
          </a:xfrm>
          <a:prstGeom prst="rect">
            <a:avLst/>
          </a:prstGeom>
        </p:spPr>
        <p:txBody>
          <a:bodyPr vert="horz" lIns="28797" tIns="14398" rIns="28797" bIns="14398" rtlCol="0" anchor="ctr">
            <a:noAutofit/>
          </a:bodyPr>
          <a:lstStyle>
            <a:lvl1pPr algn="ctr" defTabSz="850295" rtl="0" eaLnBrk="1" latinLnBrk="0" hangingPunct="1">
              <a:spcBef>
                <a:spcPct val="0"/>
              </a:spcBef>
              <a:buNone/>
              <a:defRPr sz="4133" kern="1200">
                <a:solidFill>
                  <a:schemeClr val="tx1"/>
                </a:solidFill>
                <a:latin typeface="+mj-lt"/>
                <a:ea typeface="+mj-ea"/>
                <a:cs typeface="+mj-cs"/>
              </a:defRPr>
            </a:lvl1pPr>
          </a:lstStyle>
          <a:p>
            <a:r>
              <a:rPr lang="ru-RU" sz="2000" b="1" dirty="0">
                <a:solidFill>
                  <a:schemeClr val="accent1">
                    <a:lumMod val="50000"/>
                  </a:schemeClr>
                </a:solidFill>
                <a:latin typeface="+mn-lt"/>
                <a:cs typeface="Times New Roman" panose="02020603050405020304" pitchFamily="18" charset="0"/>
              </a:rPr>
              <a:t>Распределение бюджетов</a:t>
            </a:r>
          </a:p>
        </p:txBody>
      </p:sp>
      <p:sp>
        <p:nvSpPr>
          <p:cNvPr id="30" name="Прямоугольник с двумя скругленными противолежащими углами 29"/>
          <p:cNvSpPr/>
          <p:nvPr/>
        </p:nvSpPr>
        <p:spPr>
          <a:xfrm>
            <a:off x="8623241" y="2916359"/>
            <a:ext cx="2638954" cy="1889333"/>
          </a:xfrm>
          <a:prstGeom prst="round2DiagRect">
            <a:avLst>
              <a:gd name="adj1" fmla="val 0"/>
              <a:gd name="adj2" fmla="val 15635"/>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 name="TextBox 1"/>
          <p:cNvSpPr txBox="1"/>
          <p:nvPr/>
        </p:nvSpPr>
        <p:spPr>
          <a:xfrm>
            <a:off x="8749248" y="3706796"/>
            <a:ext cx="2453813" cy="369332"/>
          </a:xfrm>
          <a:prstGeom prst="rect">
            <a:avLst/>
          </a:prstGeom>
          <a:noFill/>
        </p:spPr>
        <p:txBody>
          <a:bodyPr wrap="none" rtlCol="0">
            <a:spAutoFit/>
          </a:bodyPr>
          <a:lstStyle/>
          <a:p>
            <a:pPr algn="ctr"/>
            <a:r>
              <a:rPr lang="ru-RU" b="1" dirty="0" smtClean="0">
                <a:solidFill>
                  <a:schemeClr val="tx2"/>
                </a:solidFill>
              </a:rPr>
              <a:t>Федеральный бюджет</a:t>
            </a:r>
            <a:endParaRPr lang="ru-RU" b="1" dirty="0">
              <a:solidFill>
                <a:schemeClr val="tx2"/>
              </a:solidFill>
            </a:endParaRPr>
          </a:p>
        </p:txBody>
      </p:sp>
      <p:sp>
        <p:nvSpPr>
          <p:cNvPr id="35" name="Прямоугольник с двумя скругленными противолежащими углами 34"/>
          <p:cNvSpPr/>
          <p:nvPr/>
        </p:nvSpPr>
        <p:spPr>
          <a:xfrm rot="10800000">
            <a:off x="7828699" y="2372926"/>
            <a:ext cx="947362"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7" name="Прямоугольник с двумя скругленными противолежащими углами 36"/>
          <p:cNvSpPr/>
          <p:nvPr/>
        </p:nvSpPr>
        <p:spPr>
          <a:xfrm rot="10800000">
            <a:off x="7828699" y="1793624"/>
            <a:ext cx="947362"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6" name="Прямоугольник с двумя скругленными противолежащими углами 35"/>
          <p:cNvSpPr/>
          <p:nvPr/>
        </p:nvSpPr>
        <p:spPr>
          <a:xfrm rot="10800000">
            <a:off x="7828699" y="1233796"/>
            <a:ext cx="947362"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 name="TextBox 3"/>
          <p:cNvSpPr txBox="1"/>
          <p:nvPr/>
        </p:nvSpPr>
        <p:spPr>
          <a:xfrm>
            <a:off x="8016773" y="1239063"/>
            <a:ext cx="571215" cy="523220"/>
          </a:xfrm>
          <a:prstGeom prst="rect">
            <a:avLst/>
          </a:prstGeom>
          <a:noFill/>
        </p:spPr>
        <p:txBody>
          <a:bodyPr wrap="square" rtlCol="0">
            <a:spAutoFit/>
          </a:bodyPr>
          <a:lstStyle/>
          <a:p>
            <a:r>
              <a:rPr lang="ru-RU" sz="2800" b="1" dirty="0" smtClean="0">
                <a:solidFill>
                  <a:schemeClr val="tx2"/>
                </a:solidFill>
              </a:rPr>
              <a:t>82</a:t>
            </a:r>
            <a:endParaRPr lang="ru-RU" sz="2800" b="1" dirty="0">
              <a:solidFill>
                <a:schemeClr val="tx2"/>
              </a:solidFill>
            </a:endParaRPr>
          </a:p>
        </p:txBody>
      </p:sp>
      <p:sp>
        <p:nvSpPr>
          <p:cNvPr id="38" name="TextBox 37"/>
          <p:cNvSpPr txBox="1"/>
          <p:nvPr/>
        </p:nvSpPr>
        <p:spPr>
          <a:xfrm>
            <a:off x="7873637" y="1812551"/>
            <a:ext cx="857487" cy="523220"/>
          </a:xfrm>
          <a:prstGeom prst="rect">
            <a:avLst/>
          </a:prstGeom>
          <a:noFill/>
        </p:spPr>
        <p:txBody>
          <a:bodyPr wrap="square" rtlCol="0">
            <a:spAutoFit/>
          </a:bodyPr>
          <a:lstStyle/>
          <a:p>
            <a:r>
              <a:rPr lang="ru-RU" sz="2800" b="1" dirty="0" smtClean="0">
                <a:solidFill>
                  <a:schemeClr val="tx2"/>
                </a:solidFill>
              </a:rPr>
              <a:t>48,9</a:t>
            </a:r>
            <a:endParaRPr lang="ru-RU" sz="2800" b="1" dirty="0">
              <a:solidFill>
                <a:schemeClr val="tx2"/>
              </a:solidFill>
            </a:endParaRPr>
          </a:p>
        </p:txBody>
      </p:sp>
      <p:sp>
        <p:nvSpPr>
          <p:cNvPr id="39" name="TextBox 38"/>
          <p:cNvSpPr txBox="1"/>
          <p:nvPr/>
        </p:nvSpPr>
        <p:spPr>
          <a:xfrm>
            <a:off x="7873637" y="2380770"/>
            <a:ext cx="857487" cy="523220"/>
          </a:xfrm>
          <a:prstGeom prst="rect">
            <a:avLst/>
          </a:prstGeom>
          <a:noFill/>
        </p:spPr>
        <p:txBody>
          <a:bodyPr wrap="square" rtlCol="0">
            <a:spAutoFit/>
          </a:bodyPr>
          <a:lstStyle/>
          <a:p>
            <a:r>
              <a:rPr lang="ru-RU" sz="2800" b="1" dirty="0" smtClean="0">
                <a:solidFill>
                  <a:schemeClr val="tx2"/>
                </a:solidFill>
              </a:rPr>
              <a:t>74,4</a:t>
            </a:r>
            <a:endParaRPr lang="ru-RU" sz="2800" b="1" dirty="0">
              <a:solidFill>
                <a:schemeClr val="tx2"/>
              </a:solidFill>
            </a:endParaRPr>
          </a:p>
        </p:txBody>
      </p:sp>
      <p:sp>
        <p:nvSpPr>
          <p:cNvPr id="42" name="Стрелка вправо 41"/>
          <p:cNvSpPr/>
          <p:nvPr/>
        </p:nvSpPr>
        <p:spPr>
          <a:xfrm rot="1051222" flipV="1">
            <a:off x="2699917" y="3996910"/>
            <a:ext cx="690833" cy="218178"/>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sz="900"/>
          </a:p>
        </p:txBody>
      </p:sp>
      <p:sp>
        <p:nvSpPr>
          <p:cNvPr id="43" name="Прямоугольник с двумя скругленными противолежащими углами 42"/>
          <p:cNvSpPr/>
          <p:nvPr/>
        </p:nvSpPr>
        <p:spPr>
          <a:xfrm>
            <a:off x="246743" y="5180459"/>
            <a:ext cx="11640457" cy="1640667"/>
          </a:xfrm>
          <a:prstGeom prst="round2DiagRect">
            <a:avLst>
              <a:gd name="adj1" fmla="val 0"/>
              <a:gd name="adj2" fmla="val 50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4" name="Прямоугольник с двумя скругленными противолежащими углами 43"/>
          <p:cNvSpPr/>
          <p:nvPr/>
        </p:nvSpPr>
        <p:spPr>
          <a:xfrm>
            <a:off x="10580814" y="5068584"/>
            <a:ext cx="1510145" cy="725907"/>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a:p>
        </p:txBody>
      </p:sp>
      <p:sp>
        <p:nvSpPr>
          <p:cNvPr id="45" name="TextBox 44"/>
          <p:cNvSpPr txBox="1"/>
          <p:nvPr/>
        </p:nvSpPr>
        <p:spPr>
          <a:xfrm>
            <a:off x="9889291" y="5086053"/>
            <a:ext cx="2685902" cy="769441"/>
          </a:xfrm>
          <a:prstGeom prst="rect">
            <a:avLst/>
          </a:prstGeom>
          <a:noFill/>
        </p:spPr>
        <p:txBody>
          <a:bodyPr wrap="square" rtlCol="0">
            <a:spAutoFit/>
          </a:bodyPr>
          <a:lstStyle/>
          <a:p>
            <a:pPr algn="ctr"/>
            <a:r>
              <a:rPr lang="ru-RU" sz="44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2" name="TextBox 11"/>
          <p:cNvSpPr txBox="1"/>
          <p:nvPr/>
        </p:nvSpPr>
        <p:spPr>
          <a:xfrm>
            <a:off x="353439" y="5339791"/>
            <a:ext cx="11737520" cy="1477328"/>
          </a:xfrm>
          <a:prstGeom prst="rect">
            <a:avLst/>
          </a:prstGeom>
          <a:noFill/>
        </p:spPr>
        <p:txBody>
          <a:bodyPr wrap="square" rtlCol="0">
            <a:spAutoFit/>
          </a:bodyPr>
          <a:lstStyle/>
          <a:p>
            <a:r>
              <a:rPr lang="ru-RU" dirty="0">
                <a:solidFill>
                  <a:srgbClr val="1B5391"/>
                </a:solidFill>
              </a:rPr>
              <a:t>Создание единой платформы управления доходами (ПУД ГИИС «Электронный бюджет») в целях:</a:t>
            </a:r>
          </a:p>
          <a:p>
            <a:r>
              <a:rPr lang="ru-RU" dirty="0">
                <a:solidFill>
                  <a:srgbClr val="1B5391"/>
                </a:solidFill>
              </a:rPr>
              <a:t>- </a:t>
            </a:r>
            <a:r>
              <a:rPr lang="ru-RU" dirty="0" err="1">
                <a:solidFill>
                  <a:srgbClr val="1B5391"/>
                </a:solidFill>
              </a:rPr>
              <a:t>импортазамещения</a:t>
            </a:r>
            <a:r>
              <a:rPr lang="ru-RU" dirty="0">
                <a:solidFill>
                  <a:srgbClr val="1B5391"/>
                </a:solidFill>
              </a:rPr>
              <a:t> текущих технологических решений</a:t>
            </a:r>
          </a:p>
          <a:p>
            <a:r>
              <a:rPr lang="ru-RU" dirty="0">
                <a:solidFill>
                  <a:srgbClr val="1B5391"/>
                </a:solidFill>
              </a:rPr>
              <a:t>- единства НСИ и сокращения невыясненных поступлений</a:t>
            </a:r>
          </a:p>
          <a:p>
            <a:r>
              <a:rPr lang="ru-RU" dirty="0">
                <a:solidFill>
                  <a:srgbClr val="1B5391"/>
                </a:solidFill>
              </a:rPr>
              <a:t>- создания сервисов всем администраторам доходов (единый личный кабинет, цифровое заполнение данных и пр.)</a:t>
            </a:r>
          </a:p>
          <a:p>
            <a:endParaRPr lang="ru-RU" dirty="0">
              <a:solidFill>
                <a:srgbClr val="1B5391"/>
              </a:solidFill>
            </a:endParaRPr>
          </a:p>
        </p:txBody>
      </p:sp>
      <p:sp>
        <p:nvSpPr>
          <p:cNvPr id="47" name="Прямоугольник с двумя скругленными противолежащими углами 46"/>
          <p:cNvSpPr/>
          <p:nvPr/>
        </p:nvSpPr>
        <p:spPr>
          <a:xfrm rot="10800000">
            <a:off x="7828699" y="2922508"/>
            <a:ext cx="947362"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8" name="TextBox 47"/>
          <p:cNvSpPr txBox="1"/>
          <p:nvPr/>
        </p:nvSpPr>
        <p:spPr>
          <a:xfrm>
            <a:off x="7763431" y="2922393"/>
            <a:ext cx="1077899" cy="523220"/>
          </a:xfrm>
          <a:prstGeom prst="rect">
            <a:avLst/>
          </a:prstGeom>
          <a:noFill/>
        </p:spPr>
        <p:txBody>
          <a:bodyPr wrap="square" rtlCol="0">
            <a:spAutoFit/>
          </a:bodyPr>
          <a:lstStyle/>
          <a:p>
            <a:r>
              <a:rPr lang="ru-RU" sz="2800" b="1" dirty="0" smtClean="0">
                <a:solidFill>
                  <a:schemeClr val="tx2"/>
                </a:solidFill>
              </a:rPr>
              <a:t>251,6</a:t>
            </a:r>
            <a:endParaRPr lang="ru-RU" sz="2800" b="1" dirty="0">
              <a:solidFill>
                <a:schemeClr val="tx2"/>
              </a:solidFill>
            </a:endParaRPr>
          </a:p>
        </p:txBody>
      </p:sp>
      <p:pic>
        <p:nvPicPr>
          <p:cNvPr id="41" name="Рисунок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8853" y="56476"/>
            <a:ext cx="711368" cy="551364"/>
          </a:xfrm>
          <a:prstGeom prst="rect">
            <a:avLst/>
          </a:prstGeom>
          <a:solidFill>
            <a:srgbClr val="1B5391"/>
          </a:solidFill>
        </p:spPr>
      </p:pic>
    </p:spTree>
    <p:extLst>
      <p:ext uri="{BB962C8B-B14F-4D97-AF65-F5344CB8AC3E}">
        <p14:creationId xmlns:p14="http://schemas.microsoft.com/office/powerpoint/2010/main" val="4282472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Прямоугольник с двумя скругленными противолежащими углами 20"/>
          <p:cNvSpPr/>
          <p:nvPr/>
        </p:nvSpPr>
        <p:spPr>
          <a:xfrm>
            <a:off x="6229084" y="829771"/>
            <a:ext cx="5798520" cy="2757559"/>
          </a:xfrm>
          <a:prstGeom prst="round2DiagRect">
            <a:avLst>
              <a:gd name="adj1" fmla="val 0"/>
              <a:gd name="adj2" fmla="val 2651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graphicFrame>
        <p:nvGraphicFramePr>
          <p:cNvPr id="17" name="Диаграмма 16"/>
          <p:cNvGraphicFramePr/>
          <p:nvPr>
            <p:extLst>
              <p:ext uri="{D42A27DB-BD31-4B8C-83A1-F6EECF244321}">
                <p14:modId xmlns:p14="http://schemas.microsoft.com/office/powerpoint/2010/main" val="2664727417"/>
              </p:ext>
            </p:extLst>
          </p:nvPr>
        </p:nvGraphicFramePr>
        <p:xfrm>
          <a:off x="200645" y="904235"/>
          <a:ext cx="6060732" cy="5462059"/>
        </p:xfrm>
        <a:graphic>
          <a:graphicData uri="http://schemas.openxmlformats.org/drawingml/2006/chart">
            <c:chart xmlns:c="http://schemas.openxmlformats.org/drawingml/2006/chart" xmlns:r="http://schemas.openxmlformats.org/officeDocument/2006/relationships" r:id="rId4"/>
          </a:graphicData>
        </a:graphic>
      </p:graphicFrame>
      <p:sp>
        <p:nvSpPr>
          <p:cNvPr id="58" name="Прямоугольник с двумя скругленными противолежащими углами 57"/>
          <p:cNvSpPr/>
          <p:nvPr/>
        </p:nvSpPr>
        <p:spPr>
          <a:xfrm>
            <a:off x="9357949" y="2399435"/>
            <a:ext cx="2214243"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61" name="Прямоугольник с двумя скругленными противолежащими углами 60"/>
          <p:cNvSpPr/>
          <p:nvPr/>
        </p:nvSpPr>
        <p:spPr>
          <a:xfrm>
            <a:off x="6532239" y="2389193"/>
            <a:ext cx="2214243"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 name="Заголовок 1"/>
          <p:cNvSpPr>
            <a:spLocks noGrp="1"/>
          </p:cNvSpPr>
          <p:nvPr>
            <p:ph type="title"/>
          </p:nvPr>
        </p:nvSpPr>
        <p:spPr>
          <a:xfrm>
            <a:off x="897692" y="49858"/>
            <a:ext cx="4940300" cy="556592"/>
          </a:xfrm>
          <a:noFill/>
          <a:ln>
            <a:noFill/>
          </a:ln>
        </p:spPr>
        <p:style>
          <a:lnRef idx="2">
            <a:schemeClr val="accent1"/>
          </a:lnRef>
          <a:fillRef idx="1">
            <a:schemeClr val="lt1"/>
          </a:fillRef>
          <a:effectRef idx="0">
            <a:schemeClr val="accent1"/>
          </a:effectRef>
          <a:fontRef idx="minor">
            <a:schemeClr val="dk1"/>
          </a:fontRef>
        </p:style>
        <p:txBody>
          <a:bodyPr>
            <a:noAutofit/>
          </a:bodyPr>
          <a:lstStyle/>
          <a:p>
            <a:pPr algn="l"/>
            <a:r>
              <a:rPr lang="ru-RU" sz="3200" dirty="0">
                <a:ln w="0"/>
                <a:solidFill>
                  <a:srgbClr val="1B5391"/>
                </a:solidFill>
                <a:latin typeface="Arial" panose="020B0604020202020204" pitchFamily="34" charset="0"/>
                <a:ea typeface="+mj-ea"/>
                <a:cs typeface="Arial" panose="020B0604020202020204" pitchFamily="34" charset="0"/>
              </a:rPr>
              <a:t>Кассовое обслуживание</a:t>
            </a:r>
          </a:p>
        </p:txBody>
      </p:sp>
      <p:sp>
        <p:nvSpPr>
          <p:cNvPr id="29" name="TextBox 28"/>
          <p:cNvSpPr txBox="1"/>
          <p:nvPr/>
        </p:nvSpPr>
        <p:spPr>
          <a:xfrm>
            <a:off x="4377762" y="3477751"/>
            <a:ext cx="639919" cy="400110"/>
          </a:xfrm>
          <a:prstGeom prst="rect">
            <a:avLst/>
          </a:prstGeom>
          <a:noFill/>
        </p:spPr>
        <p:txBody>
          <a:bodyPr wrap="none" rtlCol="0">
            <a:spAutoFit/>
          </a:bodyPr>
          <a:lstStyle/>
          <a:p>
            <a:r>
              <a:rPr lang="ru-RU" sz="2000" b="1" dirty="0" smtClean="0"/>
              <a:t>46,9</a:t>
            </a:r>
            <a:endParaRPr lang="ru-RU" sz="2000" b="1" dirty="0"/>
          </a:p>
        </p:txBody>
      </p:sp>
      <p:sp>
        <p:nvSpPr>
          <p:cNvPr id="30" name="TextBox 29"/>
          <p:cNvSpPr txBox="1"/>
          <p:nvPr/>
        </p:nvSpPr>
        <p:spPr>
          <a:xfrm>
            <a:off x="5126155" y="3477751"/>
            <a:ext cx="444352" cy="400110"/>
          </a:xfrm>
          <a:prstGeom prst="rect">
            <a:avLst/>
          </a:prstGeom>
          <a:noFill/>
        </p:spPr>
        <p:txBody>
          <a:bodyPr wrap="none" rtlCol="0">
            <a:spAutoFit/>
          </a:bodyPr>
          <a:lstStyle/>
          <a:p>
            <a:r>
              <a:rPr lang="ru-RU" sz="2000" b="1" dirty="0" smtClean="0"/>
              <a:t>48</a:t>
            </a:r>
            <a:endParaRPr lang="ru-RU" sz="2000" b="1" dirty="0"/>
          </a:p>
        </p:txBody>
      </p:sp>
      <p:sp>
        <p:nvSpPr>
          <p:cNvPr id="31" name="TextBox 30"/>
          <p:cNvSpPr txBox="1"/>
          <p:nvPr/>
        </p:nvSpPr>
        <p:spPr>
          <a:xfrm>
            <a:off x="1143344" y="3677806"/>
            <a:ext cx="639919" cy="400110"/>
          </a:xfrm>
          <a:prstGeom prst="rect">
            <a:avLst/>
          </a:prstGeom>
          <a:noFill/>
        </p:spPr>
        <p:txBody>
          <a:bodyPr wrap="none" rtlCol="0">
            <a:spAutoFit/>
          </a:bodyPr>
          <a:lstStyle/>
          <a:p>
            <a:r>
              <a:rPr lang="ru-RU" sz="2000" b="1" dirty="0" smtClean="0"/>
              <a:t>43,6</a:t>
            </a:r>
            <a:endParaRPr lang="ru-RU" sz="2000" b="1" dirty="0"/>
          </a:p>
        </p:txBody>
      </p:sp>
      <p:sp>
        <p:nvSpPr>
          <p:cNvPr id="32" name="TextBox 31"/>
          <p:cNvSpPr txBox="1"/>
          <p:nvPr/>
        </p:nvSpPr>
        <p:spPr>
          <a:xfrm>
            <a:off x="2479132" y="2310742"/>
            <a:ext cx="639919" cy="400110"/>
          </a:xfrm>
          <a:prstGeom prst="rect">
            <a:avLst/>
          </a:prstGeom>
          <a:noFill/>
        </p:spPr>
        <p:txBody>
          <a:bodyPr wrap="none" rtlCol="0">
            <a:spAutoFit/>
          </a:bodyPr>
          <a:lstStyle/>
          <a:p>
            <a:r>
              <a:rPr lang="ru-RU" sz="2000" b="1" dirty="0" smtClean="0"/>
              <a:t>75,2</a:t>
            </a:r>
            <a:endParaRPr lang="ru-RU" sz="2000" b="1" dirty="0"/>
          </a:p>
        </p:txBody>
      </p:sp>
      <p:sp>
        <p:nvSpPr>
          <p:cNvPr id="33" name="TextBox 32"/>
          <p:cNvSpPr txBox="1"/>
          <p:nvPr/>
        </p:nvSpPr>
        <p:spPr>
          <a:xfrm>
            <a:off x="3129841" y="1910632"/>
            <a:ext cx="639919" cy="400110"/>
          </a:xfrm>
          <a:prstGeom prst="rect">
            <a:avLst/>
          </a:prstGeom>
          <a:noFill/>
        </p:spPr>
        <p:txBody>
          <a:bodyPr wrap="none" rtlCol="0">
            <a:spAutoFit/>
          </a:bodyPr>
          <a:lstStyle/>
          <a:p>
            <a:r>
              <a:rPr lang="ru-RU" sz="2000" b="1" dirty="0" smtClean="0"/>
              <a:t>85,7</a:t>
            </a:r>
            <a:endParaRPr lang="ru-RU" sz="2000" b="1" dirty="0"/>
          </a:p>
        </p:txBody>
      </p:sp>
      <p:sp>
        <p:nvSpPr>
          <p:cNvPr id="3" name="TextBox 2"/>
          <p:cNvSpPr txBox="1"/>
          <p:nvPr/>
        </p:nvSpPr>
        <p:spPr>
          <a:xfrm>
            <a:off x="813641" y="1570606"/>
            <a:ext cx="1420902" cy="369332"/>
          </a:xfrm>
          <a:prstGeom prst="rect">
            <a:avLst/>
          </a:prstGeom>
          <a:noFill/>
        </p:spPr>
        <p:txBody>
          <a:bodyPr wrap="none" rtlCol="0">
            <a:spAutoFit/>
          </a:bodyPr>
          <a:lstStyle/>
          <a:p>
            <a:r>
              <a:rPr lang="ru-RU" b="1" dirty="0" smtClean="0"/>
              <a:t>в млрд. руб.</a:t>
            </a:r>
            <a:endParaRPr lang="ru-RU" b="1" dirty="0"/>
          </a:p>
        </p:txBody>
      </p:sp>
      <p:sp>
        <p:nvSpPr>
          <p:cNvPr id="59" name="Номер слайда 4"/>
          <p:cNvSpPr>
            <a:spLocks noGrp="1"/>
          </p:cNvSpPr>
          <p:nvPr>
            <p:ph type="sldNum" sz="quarter" idx="12"/>
          </p:nvPr>
        </p:nvSpPr>
        <p:spPr>
          <a:xfrm>
            <a:off x="9321504" y="6559786"/>
            <a:ext cx="2844800" cy="365125"/>
          </a:xfrm>
        </p:spPr>
        <p:txBody>
          <a:bodyPr/>
          <a:lstStyle/>
          <a:p>
            <a:r>
              <a:rPr lang="ru-RU" sz="1600" b="1" dirty="0" smtClean="0">
                <a:solidFill>
                  <a:srgbClr val="1B5391"/>
                </a:solidFill>
              </a:rPr>
              <a:t>3</a:t>
            </a:r>
            <a:endParaRPr lang="ru-RU" sz="1600" b="1" dirty="0">
              <a:solidFill>
                <a:srgbClr val="1B5391"/>
              </a:solidFill>
            </a:endParaRPr>
          </a:p>
        </p:txBody>
      </p:sp>
      <p:sp>
        <p:nvSpPr>
          <p:cNvPr id="4" name="TextBox 3"/>
          <p:cNvSpPr txBox="1"/>
          <p:nvPr/>
        </p:nvSpPr>
        <p:spPr>
          <a:xfrm>
            <a:off x="589463" y="4237162"/>
            <a:ext cx="1193800" cy="400110"/>
          </a:xfrm>
          <a:prstGeom prst="rect">
            <a:avLst/>
          </a:prstGeom>
          <a:noFill/>
        </p:spPr>
        <p:txBody>
          <a:bodyPr wrap="square" rtlCol="0">
            <a:spAutoFit/>
          </a:bodyPr>
          <a:lstStyle/>
          <a:p>
            <a:r>
              <a:rPr lang="ru-RU" sz="2000" b="1" dirty="0" smtClean="0">
                <a:solidFill>
                  <a:srgbClr val="FF0000"/>
                </a:solidFill>
              </a:rPr>
              <a:t>177</a:t>
            </a:r>
            <a:endParaRPr lang="ru-RU" sz="2000" b="1" dirty="0">
              <a:solidFill>
                <a:srgbClr val="FF0000"/>
              </a:solidFill>
            </a:endParaRPr>
          </a:p>
        </p:txBody>
      </p:sp>
      <p:sp>
        <p:nvSpPr>
          <p:cNvPr id="24" name="TextBox 23"/>
          <p:cNvSpPr txBox="1"/>
          <p:nvPr/>
        </p:nvSpPr>
        <p:spPr>
          <a:xfrm>
            <a:off x="1184818" y="4237162"/>
            <a:ext cx="591440" cy="400110"/>
          </a:xfrm>
          <a:prstGeom prst="rect">
            <a:avLst/>
          </a:prstGeom>
          <a:noFill/>
        </p:spPr>
        <p:txBody>
          <a:bodyPr wrap="square" rtlCol="0">
            <a:spAutoFit/>
          </a:bodyPr>
          <a:lstStyle/>
          <a:p>
            <a:pPr algn="ctr"/>
            <a:r>
              <a:rPr lang="ru-RU" sz="2000" b="1" dirty="0" smtClean="0">
                <a:solidFill>
                  <a:srgbClr val="FF0000"/>
                </a:solidFill>
              </a:rPr>
              <a:t>159</a:t>
            </a:r>
            <a:endParaRPr lang="ru-RU" sz="2000" b="1" dirty="0">
              <a:solidFill>
                <a:srgbClr val="FF0000"/>
              </a:solidFill>
            </a:endParaRPr>
          </a:p>
        </p:txBody>
      </p:sp>
      <p:sp>
        <p:nvSpPr>
          <p:cNvPr id="25" name="TextBox 24"/>
          <p:cNvSpPr txBox="1"/>
          <p:nvPr/>
        </p:nvSpPr>
        <p:spPr>
          <a:xfrm>
            <a:off x="2534964" y="4237162"/>
            <a:ext cx="445164" cy="400110"/>
          </a:xfrm>
          <a:prstGeom prst="rect">
            <a:avLst/>
          </a:prstGeom>
          <a:noFill/>
        </p:spPr>
        <p:txBody>
          <a:bodyPr wrap="square" rtlCol="0">
            <a:spAutoFit/>
          </a:bodyPr>
          <a:lstStyle/>
          <a:p>
            <a:pPr algn="ctr"/>
            <a:r>
              <a:rPr lang="ru-RU" sz="2000" b="1" dirty="0" smtClean="0">
                <a:solidFill>
                  <a:srgbClr val="FF0000"/>
                </a:solidFill>
              </a:rPr>
              <a:t>2</a:t>
            </a:r>
            <a:endParaRPr lang="ru-RU" sz="2000" b="1" dirty="0">
              <a:solidFill>
                <a:srgbClr val="FF0000"/>
              </a:solidFill>
            </a:endParaRPr>
          </a:p>
        </p:txBody>
      </p:sp>
      <p:sp>
        <p:nvSpPr>
          <p:cNvPr id="26" name="TextBox 25"/>
          <p:cNvSpPr txBox="1"/>
          <p:nvPr/>
        </p:nvSpPr>
        <p:spPr>
          <a:xfrm>
            <a:off x="3189122" y="4237162"/>
            <a:ext cx="445164" cy="400110"/>
          </a:xfrm>
          <a:prstGeom prst="rect">
            <a:avLst/>
          </a:prstGeom>
          <a:noFill/>
        </p:spPr>
        <p:txBody>
          <a:bodyPr wrap="square" rtlCol="0">
            <a:spAutoFit/>
          </a:bodyPr>
          <a:lstStyle/>
          <a:p>
            <a:pPr algn="ctr"/>
            <a:r>
              <a:rPr lang="ru-RU" sz="2000" b="1" dirty="0" smtClean="0">
                <a:solidFill>
                  <a:srgbClr val="FF0000"/>
                </a:solidFill>
              </a:rPr>
              <a:t>2</a:t>
            </a:r>
            <a:endParaRPr lang="ru-RU" sz="2000" b="1" dirty="0">
              <a:solidFill>
                <a:srgbClr val="FF0000"/>
              </a:solidFill>
            </a:endParaRPr>
          </a:p>
        </p:txBody>
      </p:sp>
      <p:sp>
        <p:nvSpPr>
          <p:cNvPr id="27" name="TextBox 26"/>
          <p:cNvSpPr txBox="1"/>
          <p:nvPr/>
        </p:nvSpPr>
        <p:spPr>
          <a:xfrm>
            <a:off x="4429913" y="4221773"/>
            <a:ext cx="578609" cy="400110"/>
          </a:xfrm>
          <a:prstGeom prst="rect">
            <a:avLst/>
          </a:prstGeom>
          <a:noFill/>
        </p:spPr>
        <p:txBody>
          <a:bodyPr wrap="square" rtlCol="0">
            <a:spAutoFit/>
          </a:bodyPr>
          <a:lstStyle/>
          <a:p>
            <a:pPr algn="ctr"/>
            <a:r>
              <a:rPr lang="ru-RU" sz="2000" b="1" dirty="0" smtClean="0">
                <a:solidFill>
                  <a:srgbClr val="FF0000"/>
                </a:solidFill>
              </a:rPr>
              <a:t>209</a:t>
            </a:r>
            <a:endParaRPr lang="ru-RU" sz="2000" b="1" dirty="0">
              <a:solidFill>
                <a:srgbClr val="FF0000"/>
              </a:solidFill>
            </a:endParaRPr>
          </a:p>
        </p:txBody>
      </p:sp>
      <p:sp>
        <p:nvSpPr>
          <p:cNvPr id="28" name="TextBox 27"/>
          <p:cNvSpPr txBox="1"/>
          <p:nvPr/>
        </p:nvSpPr>
        <p:spPr>
          <a:xfrm>
            <a:off x="5009528" y="4206249"/>
            <a:ext cx="651959" cy="400110"/>
          </a:xfrm>
          <a:prstGeom prst="rect">
            <a:avLst/>
          </a:prstGeom>
          <a:noFill/>
        </p:spPr>
        <p:txBody>
          <a:bodyPr wrap="square" rtlCol="0">
            <a:spAutoFit/>
          </a:bodyPr>
          <a:lstStyle/>
          <a:p>
            <a:pPr algn="ctr"/>
            <a:r>
              <a:rPr lang="ru-RU" sz="2000" b="1" dirty="0" smtClean="0">
                <a:solidFill>
                  <a:srgbClr val="FF0000"/>
                </a:solidFill>
              </a:rPr>
              <a:t>206</a:t>
            </a:r>
            <a:endParaRPr lang="ru-RU" sz="2000" b="1" dirty="0">
              <a:solidFill>
                <a:srgbClr val="FF0000"/>
              </a:solidFill>
            </a:endParaRPr>
          </a:p>
        </p:txBody>
      </p:sp>
      <p:sp>
        <p:nvSpPr>
          <p:cNvPr id="5" name="TextBox 4"/>
          <p:cNvSpPr txBox="1"/>
          <p:nvPr/>
        </p:nvSpPr>
        <p:spPr>
          <a:xfrm>
            <a:off x="582809" y="4437217"/>
            <a:ext cx="461665" cy="1293685"/>
          </a:xfrm>
          <a:prstGeom prst="rect">
            <a:avLst/>
          </a:prstGeom>
          <a:noFill/>
        </p:spPr>
        <p:txBody>
          <a:bodyPr vert="vert270" wrap="square" rtlCol="0">
            <a:spAutoFit/>
          </a:bodyPr>
          <a:lstStyle/>
          <a:p>
            <a:r>
              <a:rPr lang="ru-RU" b="1" dirty="0" smtClean="0"/>
              <a:t>клиентов</a:t>
            </a:r>
            <a:endParaRPr lang="ru-RU" b="1" dirty="0"/>
          </a:p>
        </p:txBody>
      </p:sp>
      <p:sp>
        <p:nvSpPr>
          <p:cNvPr id="37" name="TextBox 36"/>
          <p:cNvSpPr txBox="1"/>
          <p:nvPr/>
        </p:nvSpPr>
        <p:spPr>
          <a:xfrm>
            <a:off x="1191963" y="4437217"/>
            <a:ext cx="461665" cy="1293685"/>
          </a:xfrm>
          <a:prstGeom prst="rect">
            <a:avLst/>
          </a:prstGeom>
          <a:noFill/>
        </p:spPr>
        <p:txBody>
          <a:bodyPr vert="vert270" wrap="square" rtlCol="0">
            <a:spAutoFit/>
          </a:bodyPr>
          <a:lstStyle/>
          <a:p>
            <a:r>
              <a:rPr lang="ru-RU" b="1" dirty="0" smtClean="0"/>
              <a:t>клиентов</a:t>
            </a:r>
            <a:endParaRPr lang="ru-RU" b="1" dirty="0"/>
          </a:p>
        </p:txBody>
      </p:sp>
      <p:sp>
        <p:nvSpPr>
          <p:cNvPr id="38" name="TextBox 37"/>
          <p:cNvSpPr txBox="1"/>
          <p:nvPr/>
        </p:nvSpPr>
        <p:spPr>
          <a:xfrm>
            <a:off x="2552714" y="4437217"/>
            <a:ext cx="461665" cy="1293685"/>
          </a:xfrm>
          <a:prstGeom prst="rect">
            <a:avLst/>
          </a:prstGeom>
          <a:noFill/>
        </p:spPr>
        <p:txBody>
          <a:bodyPr vert="vert270" wrap="square" rtlCol="0">
            <a:spAutoFit/>
          </a:bodyPr>
          <a:lstStyle/>
          <a:p>
            <a:r>
              <a:rPr lang="ru-RU" b="1" dirty="0" smtClean="0"/>
              <a:t>клиентов</a:t>
            </a:r>
            <a:endParaRPr lang="ru-RU" b="1" dirty="0"/>
          </a:p>
        </p:txBody>
      </p:sp>
      <p:sp>
        <p:nvSpPr>
          <p:cNvPr id="39" name="TextBox 38"/>
          <p:cNvSpPr txBox="1"/>
          <p:nvPr/>
        </p:nvSpPr>
        <p:spPr>
          <a:xfrm>
            <a:off x="3137009" y="4437217"/>
            <a:ext cx="461665" cy="1293685"/>
          </a:xfrm>
          <a:prstGeom prst="rect">
            <a:avLst/>
          </a:prstGeom>
          <a:noFill/>
        </p:spPr>
        <p:txBody>
          <a:bodyPr vert="vert270" wrap="square" rtlCol="0">
            <a:spAutoFit/>
          </a:bodyPr>
          <a:lstStyle/>
          <a:p>
            <a:r>
              <a:rPr lang="ru-RU" b="1" dirty="0" smtClean="0"/>
              <a:t>клиентов</a:t>
            </a:r>
            <a:endParaRPr lang="ru-RU" b="1" dirty="0"/>
          </a:p>
        </p:txBody>
      </p:sp>
      <p:sp>
        <p:nvSpPr>
          <p:cNvPr id="40" name="TextBox 39"/>
          <p:cNvSpPr txBox="1"/>
          <p:nvPr/>
        </p:nvSpPr>
        <p:spPr>
          <a:xfrm>
            <a:off x="4492194" y="4437217"/>
            <a:ext cx="461665" cy="1293685"/>
          </a:xfrm>
          <a:prstGeom prst="rect">
            <a:avLst/>
          </a:prstGeom>
          <a:noFill/>
        </p:spPr>
        <p:txBody>
          <a:bodyPr vert="vert270" wrap="square" rtlCol="0">
            <a:spAutoFit/>
          </a:bodyPr>
          <a:lstStyle/>
          <a:p>
            <a:r>
              <a:rPr lang="ru-RU" b="1" dirty="0" smtClean="0"/>
              <a:t>клиентов</a:t>
            </a:r>
            <a:endParaRPr lang="ru-RU" b="1" dirty="0"/>
          </a:p>
        </p:txBody>
      </p:sp>
      <p:sp>
        <p:nvSpPr>
          <p:cNvPr id="41" name="TextBox 40"/>
          <p:cNvSpPr txBox="1"/>
          <p:nvPr/>
        </p:nvSpPr>
        <p:spPr>
          <a:xfrm>
            <a:off x="5063185" y="4437217"/>
            <a:ext cx="461665" cy="1293685"/>
          </a:xfrm>
          <a:prstGeom prst="rect">
            <a:avLst/>
          </a:prstGeom>
          <a:noFill/>
        </p:spPr>
        <p:txBody>
          <a:bodyPr vert="vert270" wrap="square" rtlCol="0">
            <a:spAutoFit/>
          </a:bodyPr>
          <a:lstStyle/>
          <a:p>
            <a:r>
              <a:rPr lang="ru-RU" b="1" dirty="0" smtClean="0"/>
              <a:t>клиентов</a:t>
            </a:r>
            <a:endParaRPr lang="ru-RU" b="1" dirty="0"/>
          </a:p>
        </p:txBody>
      </p:sp>
      <p:pic>
        <p:nvPicPr>
          <p:cNvPr id="42" name="Рисунок 41"/>
          <p:cNvPicPr>
            <a:picLocks noChangeAspect="1"/>
          </p:cNvPicPr>
          <p:nvPr/>
        </p:nvPicPr>
        <p:blipFill>
          <a:blip r:embed="rId5"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6429339" y="1065207"/>
            <a:ext cx="780787" cy="726375"/>
          </a:xfrm>
          <a:prstGeom prst="rect">
            <a:avLst/>
          </a:prstGeom>
        </p:spPr>
      </p:pic>
      <p:cxnSp>
        <p:nvCxnSpPr>
          <p:cNvPr id="43" name="Прямая соединительная линия 42"/>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365683" y="955053"/>
            <a:ext cx="4713773" cy="830997"/>
          </a:xfrm>
          <a:prstGeom prst="rect">
            <a:avLst/>
          </a:prstGeom>
          <a:noFill/>
        </p:spPr>
        <p:txBody>
          <a:bodyPr wrap="square" rtlCol="0">
            <a:spAutoFit/>
          </a:bodyPr>
          <a:lstStyle/>
          <a:p>
            <a:pPr>
              <a:defRPr/>
            </a:pPr>
            <a:r>
              <a:rPr lang="ru-RU" sz="2400" b="1" dirty="0" smtClean="0">
                <a:solidFill>
                  <a:srgbClr val="1B5391"/>
                </a:solidFill>
              </a:rPr>
              <a:t>ИСПОЛНЕНИЕ ФЕДЕРАЛЬНОГО БЮДЖЕТА</a:t>
            </a:r>
            <a:endParaRPr lang="ru-RU" sz="2400" b="1" dirty="0">
              <a:solidFill>
                <a:srgbClr val="1B5391"/>
              </a:solidFill>
            </a:endParaRPr>
          </a:p>
        </p:txBody>
      </p:sp>
      <p:sp>
        <p:nvSpPr>
          <p:cNvPr id="48" name="Прямоугольник с двумя скругленными противолежащими углами 47"/>
          <p:cNvSpPr/>
          <p:nvPr/>
        </p:nvSpPr>
        <p:spPr>
          <a:xfrm>
            <a:off x="10014193" y="1514907"/>
            <a:ext cx="1697380" cy="747375"/>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49" name="TextBox 48"/>
          <p:cNvSpPr txBox="1"/>
          <p:nvPr/>
        </p:nvSpPr>
        <p:spPr>
          <a:xfrm>
            <a:off x="9856776" y="1479745"/>
            <a:ext cx="2000294"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97,4%</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0" name="Прямоугольник с двумя скругленными противолежащими углами 49"/>
          <p:cNvSpPr/>
          <p:nvPr/>
        </p:nvSpPr>
        <p:spPr>
          <a:xfrm rot="10800000">
            <a:off x="10687482" y="2795218"/>
            <a:ext cx="1159030" cy="605523"/>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3" name="TextBox 52"/>
          <p:cNvSpPr txBox="1"/>
          <p:nvPr/>
        </p:nvSpPr>
        <p:spPr>
          <a:xfrm>
            <a:off x="10744480" y="2866255"/>
            <a:ext cx="1168755" cy="523220"/>
          </a:xfrm>
          <a:prstGeom prst="rect">
            <a:avLst/>
          </a:prstGeom>
          <a:noFill/>
        </p:spPr>
        <p:txBody>
          <a:bodyPr wrap="square" rtlCol="0">
            <a:spAutoFit/>
          </a:bodyPr>
          <a:lstStyle/>
          <a:p>
            <a:r>
              <a:rPr lang="ru-RU" sz="2800" b="1" dirty="0" smtClean="0">
                <a:solidFill>
                  <a:schemeClr val="tx2"/>
                </a:solidFill>
              </a:rPr>
              <a:t>94,4%</a:t>
            </a:r>
            <a:endParaRPr lang="ru-RU" sz="2800" b="1" dirty="0">
              <a:solidFill>
                <a:schemeClr val="tx2"/>
              </a:solidFill>
            </a:endParaRPr>
          </a:p>
        </p:txBody>
      </p:sp>
      <p:sp>
        <p:nvSpPr>
          <p:cNvPr id="54" name="TextBox 53"/>
          <p:cNvSpPr txBox="1"/>
          <p:nvPr/>
        </p:nvSpPr>
        <p:spPr>
          <a:xfrm>
            <a:off x="9708220" y="2410701"/>
            <a:ext cx="1225753" cy="584775"/>
          </a:xfrm>
          <a:prstGeom prst="rect">
            <a:avLst/>
          </a:prstGeom>
          <a:noFill/>
        </p:spPr>
        <p:txBody>
          <a:bodyPr wrap="square" rtlCol="0">
            <a:spAutoFit/>
          </a:bodyPr>
          <a:lstStyle/>
          <a:p>
            <a:pPr>
              <a:defRPr/>
            </a:pPr>
            <a:r>
              <a:rPr lang="ru-RU" sz="3200" b="1" dirty="0" smtClean="0">
                <a:solidFill>
                  <a:srgbClr val="1B5391"/>
                </a:solidFill>
              </a:rPr>
              <a:t>МБТ</a:t>
            </a:r>
            <a:endParaRPr lang="ru-RU" sz="3200" b="1" dirty="0">
              <a:solidFill>
                <a:srgbClr val="1B5391"/>
              </a:solidFill>
            </a:endParaRPr>
          </a:p>
        </p:txBody>
      </p:sp>
      <p:sp>
        <p:nvSpPr>
          <p:cNvPr id="56" name="TextBox 55"/>
          <p:cNvSpPr txBox="1"/>
          <p:nvPr/>
        </p:nvSpPr>
        <p:spPr>
          <a:xfrm>
            <a:off x="6506240" y="2400459"/>
            <a:ext cx="1225753" cy="584775"/>
          </a:xfrm>
          <a:prstGeom prst="rect">
            <a:avLst/>
          </a:prstGeom>
          <a:noFill/>
        </p:spPr>
        <p:txBody>
          <a:bodyPr wrap="square" rtlCol="0">
            <a:spAutoFit/>
          </a:bodyPr>
          <a:lstStyle/>
          <a:p>
            <a:pPr>
              <a:defRPr/>
            </a:pPr>
            <a:r>
              <a:rPr lang="ru-RU" sz="3200" b="1" dirty="0" smtClean="0">
                <a:solidFill>
                  <a:srgbClr val="1B5391"/>
                </a:solidFill>
              </a:rPr>
              <a:t>ФБ</a:t>
            </a:r>
            <a:endParaRPr lang="ru-RU" sz="3200" b="1" dirty="0">
              <a:solidFill>
                <a:srgbClr val="1B5391"/>
              </a:solidFill>
            </a:endParaRPr>
          </a:p>
        </p:txBody>
      </p:sp>
      <p:sp>
        <p:nvSpPr>
          <p:cNvPr id="57" name="Прямоугольник с двумя скругленными противолежащими углами 56"/>
          <p:cNvSpPr/>
          <p:nvPr/>
        </p:nvSpPr>
        <p:spPr>
          <a:xfrm rot="10800000">
            <a:off x="8011690" y="2826834"/>
            <a:ext cx="1159030" cy="605523"/>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2" name="TextBox 51"/>
          <p:cNvSpPr txBox="1"/>
          <p:nvPr/>
        </p:nvSpPr>
        <p:spPr>
          <a:xfrm>
            <a:off x="8006169" y="2844939"/>
            <a:ext cx="1434105" cy="523220"/>
          </a:xfrm>
          <a:prstGeom prst="rect">
            <a:avLst/>
          </a:prstGeom>
          <a:noFill/>
        </p:spPr>
        <p:txBody>
          <a:bodyPr wrap="square" rtlCol="0">
            <a:spAutoFit/>
          </a:bodyPr>
          <a:lstStyle/>
          <a:p>
            <a:r>
              <a:rPr lang="ru-RU" sz="2800" b="1" dirty="0" smtClean="0">
                <a:solidFill>
                  <a:schemeClr val="tx2"/>
                </a:solidFill>
              </a:rPr>
              <a:t>99,96%</a:t>
            </a:r>
            <a:endParaRPr lang="ru-RU" sz="2800" b="1" dirty="0">
              <a:solidFill>
                <a:schemeClr val="tx2"/>
              </a:solidFill>
            </a:endParaRPr>
          </a:p>
        </p:txBody>
      </p:sp>
      <p:sp>
        <p:nvSpPr>
          <p:cNvPr id="63" name="Прямоугольник с двумя скругленными противолежащими углами 62"/>
          <p:cNvSpPr/>
          <p:nvPr/>
        </p:nvSpPr>
        <p:spPr>
          <a:xfrm>
            <a:off x="6287941" y="3832103"/>
            <a:ext cx="5798520" cy="2727683"/>
          </a:xfrm>
          <a:prstGeom prst="round2DiagRect">
            <a:avLst>
              <a:gd name="adj1" fmla="val 0"/>
              <a:gd name="adj2" fmla="val 2651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64" name="Прямоугольник с двумя скругленными противолежащими углами 63"/>
          <p:cNvSpPr/>
          <p:nvPr/>
        </p:nvSpPr>
        <p:spPr>
          <a:xfrm>
            <a:off x="10534078" y="3753652"/>
            <a:ext cx="1510145" cy="725907"/>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a:p>
        </p:txBody>
      </p:sp>
      <p:sp>
        <p:nvSpPr>
          <p:cNvPr id="65" name="TextBox 64"/>
          <p:cNvSpPr txBox="1"/>
          <p:nvPr/>
        </p:nvSpPr>
        <p:spPr>
          <a:xfrm>
            <a:off x="9946199" y="3753652"/>
            <a:ext cx="2685902" cy="769441"/>
          </a:xfrm>
          <a:prstGeom prst="rect">
            <a:avLst/>
          </a:prstGeom>
          <a:noFill/>
        </p:spPr>
        <p:txBody>
          <a:bodyPr wrap="square" rtlCol="0">
            <a:spAutoFit/>
          </a:bodyPr>
          <a:lstStyle/>
          <a:p>
            <a:pPr algn="ctr"/>
            <a:r>
              <a:rPr lang="ru-RU" sz="44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6" name="TextBox 65"/>
          <p:cNvSpPr txBox="1"/>
          <p:nvPr/>
        </p:nvSpPr>
        <p:spPr>
          <a:xfrm>
            <a:off x="6643555" y="4479559"/>
            <a:ext cx="5395736" cy="1785104"/>
          </a:xfrm>
          <a:prstGeom prst="rect">
            <a:avLst/>
          </a:prstGeom>
          <a:noFill/>
        </p:spPr>
        <p:txBody>
          <a:bodyPr wrap="square" rtlCol="0">
            <a:spAutoFit/>
          </a:bodyPr>
          <a:lstStyle/>
          <a:p>
            <a:pPr>
              <a:defRPr/>
            </a:pPr>
            <a:r>
              <a:rPr lang="ru-RU" sz="2200" dirty="0" smtClean="0"/>
              <a:t>санкционирование </a:t>
            </a:r>
            <a:r>
              <a:rPr lang="ru-RU" sz="2200" dirty="0"/>
              <a:t>операций на лицевом счете Отделения Социального фонда России по Томской </a:t>
            </a:r>
            <a:r>
              <a:rPr lang="ru-RU" sz="2200" dirty="0" smtClean="0"/>
              <a:t>области</a:t>
            </a:r>
          </a:p>
          <a:p>
            <a:pPr>
              <a:defRPr/>
            </a:pPr>
            <a:endParaRPr lang="ru-RU" sz="2200" dirty="0" smtClean="0"/>
          </a:p>
          <a:p>
            <a:pPr>
              <a:defRPr/>
            </a:pPr>
            <a:r>
              <a:rPr lang="ru-RU" sz="2200" dirty="0" smtClean="0"/>
              <a:t>учет </a:t>
            </a:r>
            <a:r>
              <a:rPr lang="ru-RU" sz="2200" dirty="0"/>
              <a:t>бюджетных и денежных обязательств</a:t>
            </a:r>
          </a:p>
        </p:txBody>
      </p:sp>
      <p:pic>
        <p:nvPicPr>
          <p:cNvPr id="45" name="Рисунок 44"/>
          <p:cNvPicPr>
            <a:picLocks noChangeAspect="1"/>
          </p:cNvPicPr>
          <p:nvPr/>
        </p:nvPicPr>
        <p:blipFill>
          <a:blip r:embed="rId6" cstate="print">
            <a:extLst>
              <a:ext uri="{BEBA8EAE-BF5A-486C-A8C5-ECC9F3942E4B}">
                <a14:imgProps xmlns:a14="http://schemas.microsoft.com/office/drawing/2010/main">
                  <a14:imgLayer r:embed="rId7">
                    <a14:imgEffect>
                      <a14:artisticPhotocopy/>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00645" y="87955"/>
            <a:ext cx="535955" cy="523133"/>
          </a:xfrm>
          <a:prstGeom prst="rect">
            <a:avLst/>
          </a:prstGeom>
          <a:solidFill>
            <a:srgbClr val="1B5391"/>
          </a:solidFill>
        </p:spPr>
      </p:pic>
    </p:spTree>
    <p:extLst>
      <p:ext uri="{BB962C8B-B14F-4D97-AF65-F5344CB8AC3E}">
        <p14:creationId xmlns:p14="http://schemas.microsoft.com/office/powerpoint/2010/main" val="1222073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1" name="Заголовок 1"/>
          <p:cNvSpPr>
            <a:spLocks noGrp="1"/>
          </p:cNvSpPr>
          <p:nvPr>
            <p:ph type="title"/>
          </p:nvPr>
        </p:nvSpPr>
        <p:spPr>
          <a:xfrm>
            <a:off x="897692" y="49858"/>
            <a:ext cx="4940300" cy="556592"/>
          </a:xfrm>
          <a:noFill/>
          <a:ln>
            <a:noFill/>
          </a:ln>
        </p:spPr>
        <p:style>
          <a:lnRef idx="2">
            <a:schemeClr val="accent1"/>
          </a:lnRef>
          <a:fillRef idx="1">
            <a:schemeClr val="lt1"/>
          </a:fillRef>
          <a:effectRef idx="0">
            <a:schemeClr val="accent1"/>
          </a:effectRef>
          <a:fontRef idx="minor">
            <a:schemeClr val="dk1"/>
          </a:fontRef>
        </p:style>
        <p:txBody>
          <a:bodyPr>
            <a:noAutofit/>
          </a:bodyPr>
          <a:lstStyle/>
          <a:p>
            <a:pPr algn="l"/>
            <a:r>
              <a:rPr lang="ru-RU" sz="3200" dirty="0">
                <a:ln w="0"/>
                <a:solidFill>
                  <a:srgbClr val="1B5391"/>
                </a:solidFill>
                <a:latin typeface="Arial" panose="020B0604020202020204" pitchFamily="34" charset="0"/>
                <a:ea typeface="+mj-ea"/>
                <a:cs typeface="Arial" panose="020B0604020202020204" pitchFamily="34" charset="0"/>
              </a:rPr>
              <a:t>Кассовое обслуживание</a:t>
            </a:r>
          </a:p>
        </p:txBody>
      </p:sp>
      <p:sp>
        <p:nvSpPr>
          <p:cNvPr id="52" name="Заголовок 1"/>
          <p:cNvSpPr txBox="1">
            <a:spLocks/>
          </p:cNvSpPr>
          <p:nvPr/>
        </p:nvSpPr>
        <p:spPr>
          <a:xfrm>
            <a:off x="1" y="709818"/>
            <a:ext cx="5476698" cy="735505"/>
          </a:xfrm>
          <a:prstGeom prst="rect">
            <a:avLst/>
          </a:prstGeom>
        </p:spPr>
        <p:txBody>
          <a:bodyPr vert="horz" lIns="28797" tIns="14398" rIns="28797" bIns="14398" rtlCol="0" anchor="ctr">
            <a:noAutofit/>
          </a:bodyPr>
          <a:lstStyle>
            <a:lvl1pPr algn="ctr" defTabSz="850295" rtl="0" eaLnBrk="1" latinLnBrk="0" hangingPunct="1">
              <a:spcBef>
                <a:spcPct val="0"/>
              </a:spcBef>
              <a:buNone/>
              <a:defRPr sz="4133" kern="1200">
                <a:solidFill>
                  <a:schemeClr val="tx1"/>
                </a:solidFill>
                <a:latin typeface="+mj-lt"/>
                <a:ea typeface="+mj-ea"/>
                <a:cs typeface="+mj-cs"/>
              </a:defRPr>
            </a:lvl1pPr>
          </a:lstStyle>
          <a:p>
            <a:r>
              <a:rPr lang="ru-RU" sz="2400" b="1" dirty="0">
                <a:solidFill>
                  <a:srgbClr val="1B5391"/>
                </a:solidFill>
              </a:rPr>
              <a:t>Сведения </a:t>
            </a:r>
            <a:r>
              <a:rPr lang="ru-RU" sz="2400" b="1" dirty="0" smtClean="0">
                <a:solidFill>
                  <a:srgbClr val="1B5391"/>
                </a:solidFill>
              </a:rPr>
              <a:t>о представленных </a:t>
            </a:r>
          </a:p>
          <a:p>
            <a:r>
              <a:rPr lang="ru-RU" sz="2400" b="1" dirty="0" smtClean="0">
                <a:solidFill>
                  <a:srgbClr val="1B5391"/>
                </a:solidFill>
              </a:rPr>
              <a:t>исполнительных документах</a:t>
            </a:r>
            <a:endParaRPr lang="ru-RU" sz="2400" b="1" dirty="0">
              <a:solidFill>
                <a:srgbClr val="1B5391"/>
              </a:solidFill>
            </a:endParaRPr>
          </a:p>
        </p:txBody>
      </p:sp>
      <p:sp>
        <p:nvSpPr>
          <p:cNvPr id="102" name="Номер слайда 4"/>
          <p:cNvSpPr>
            <a:spLocks noGrp="1"/>
          </p:cNvSpPr>
          <p:nvPr>
            <p:ph type="sldNum" sz="quarter" idx="12"/>
          </p:nvPr>
        </p:nvSpPr>
        <p:spPr>
          <a:xfrm>
            <a:off x="9321504" y="6559786"/>
            <a:ext cx="2844800" cy="365125"/>
          </a:xfrm>
        </p:spPr>
        <p:txBody>
          <a:bodyPr/>
          <a:lstStyle/>
          <a:p>
            <a:r>
              <a:rPr lang="ru-RU" sz="1600" b="1" dirty="0">
                <a:solidFill>
                  <a:srgbClr val="1B5391"/>
                </a:solidFill>
              </a:rPr>
              <a:t>4</a:t>
            </a:r>
          </a:p>
        </p:txBody>
      </p:sp>
      <p:grpSp>
        <p:nvGrpSpPr>
          <p:cNvPr id="49" name="Группа 48"/>
          <p:cNvGrpSpPr/>
          <p:nvPr/>
        </p:nvGrpSpPr>
        <p:grpSpPr>
          <a:xfrm>
            <a:off x="468622" y="1491692"/>
            <a:ext cx="4540390" cy="2573088"/>
            <a:chOff x="1046760" y="3958860"/>
            <a:chExt cx="4540390" cy="2573088"/>
          </a:xfrm>
        </p:grpSpPr>
        <p:sp>
          <p:nvSpPr>
            <p:cNvPr id="53" name="Скругленный прямоугольник 52"/>
            <p:cNvSpPr/>
            <p:nvPr/>
          </p:nvSpPr>
          <p:spPr>
            <a:xfrm>
              <a:off x="1316822" y="5082233"/>
              <a:ext cx="1330220" cy="83187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600" b="1" dirty="0" smtClean="0"/>
                <a:t>409</a:t>
              </a:r>
              <a:endParaRPr lang="ru-RU" sz="3600" dirty="0"/>
            </a:p>
          </p:txBody>
        </p:sp>
        <p:sp>
          <p:nvSpPr>
            <p:cNvPr id="54" name="Скругленный прямоугольник 53"/>
            <p:cNvSpPr/>
            <p:nvPr/>
          </p:nvSpPr>
          <p:spPr>
            <a:xfrm>
              <a:off x="3998397" y="4334181"/>
              <a:ext cx="1330220" cy="8318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3600" b="1" dirty="0" smtClean="0"/>
                <a:t>348</a:t>
              </a:r>
              <a:endParaRPr lang="ru-RU" sz="3600" b="1" dirty="0"/>
            </a:p>
          </p:txBody>
        </p:sp>
        <p:sp>
          <p:nvSpPr>
            <p:cNvPr id="55" name="Скругленный прямоугольник 54"/>
            <p:cNvSpPr/>
            <p:nvPr/>
          </p:nvSpPr>
          <p:spPr>
            <a:xfrm>
              <a:off x="3980387" y="5700070"/>
              <a:ext cx="1330220" cy="83187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54</a:t>
              </a:r>
              <a:endParaRPr lang="ru-RU" sz="3600" b="1" dirty="0"/>
            </a:p>
          </p:txBody>
        </p:sp>
        <p:sp>
          <p:nvSpPr>
            <p:cNvPr id="56" name="Стрелка вправо 55"/>
            <p:cNvSpPr/>
            <p:nvPr/>
          </p:nvSpPr>
          <p:spPr>
            <a:xfrm rot="20429966">
              <a:off x="2695974" y="4805545"/>
              <a:ext cx="1235483" cy="6211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57" name="Прямоугольник с одним вырезанным углом 56"/>
            <p:cNvSpPr/>
            <p:nvPr/>
          </p:nvSpPr>
          <p:spPr>
            <a:xfrm>
              <a:off x="1046760" y="4179229"/>
              <a:ext cx="1086285" cy="427703"/>
            </a:xfrm>
            <a:prstGeom prst="snip1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smtClean="0">
                  <a:solidFill>
                    <a:srgbClr val="FF0000"/>
                  </a:solidFill>
                </a:rPr>
                <a:t>20</a:t>
              </a:r>
              <a:r>
                <a:rPr lang="ru-RU" sz="2400" b="1" dirty="0" smtClean="0">
                  <a:solidFill>
                    <a:srgbClr val="FF0000"/>
                  </a:solidFill>
                </a:rPr>
                <a:t>21</a:t>
              </a:r>
              <a:endParaRPr lang="ru-RU" sz="2400" b="1" dirty="0">
                <a:solidFill>
                  <a:srgbClr val="FF0000"/>
                </a:solidFill>
              </a:endParaRPr>
            </a:p>
          </p:txBody>
        </p:sp>
        <p:sp>
          <p:nvSpPr>
            <p:cNvPr id="58" name="Стрелка вправо 57"/>
            <p:cNvSpPr/>
            <p:nvPr/>
          </p:nvSpPr>
          <p:spPr>
            <a:xfrm rot="1415199">
              <a:off x="2704433" y="5620256"/>
              <a:ext cx="1235483" cy="6211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59" name="TextBox 58"/>
            <p:cNvSpPr txBox="1"/>
            <p:nvPr/>
          </p:nvSpPr>
          <p:spPr>
            <a:xfrm>
              <a:off x="1233169" y="4684915"/>
              <a:ext cx="1497526" cy="369332"/>
            </a:xfrm>
            <a:prstGeom prst="rect">
              <a:avLst/>
            </a:prstGeom>
            <a:noFill/>
          </p:spPr>
          <p:txBody>
            <a:bodyPr wrap="none" rtlCol="0">
              <a:spAutoFit/>
            </a:bodyPr>
            <a:lstStyle/>
            <a:p>
              <a:r>
                <a:rPr lang="ru-RU" b="1" dirty="0" smtClean="0"/>
                <a:t>Поступило</a:t>
              </a:r>
              <a:endParaRPr lang="ru-RU" b="1" dirty="0"/>
            </a:p>
          </p:txBody>
        </p:sp>
        <p:sp>
          <p:nvSpPr>
            <p:cNvPr id="60" name="TextBox 59"/>
            <p:cNvSpPr txBox="1"/>
            <p:nvPr/>
          </p:nvSpPr>
          <p:spPr>
            <a:xfrm>
              <a:off x="3934288" y="3958860"/>
              <a:ext cx="1542410" cy="369332"/>
            </a:xfrm>
            <a:prstGeom prst="rect">
              <a:avLst/>
            </a:prstGeom>
            <a:noFill/>
          </p:spPr>
          <p:txBody>
            <a:bodyPr wrap="none" rtlCol="0">
              <a:spAutoFit/>
            </a:bodyPr>
            <a:lstStyle/>
            <a:p>
              <a:r>
                <a:rPr lang="ru-RU" b="1" dirty="0" smtClean="0"/>
                <a:t>Исполнено</a:t>
              </a:r>
              <a:endParaRPr lang="ru-RU" b="1" dirty="0"/>
            </a:p>
          </p:txBody>
        </p:sp>
        <p:sp>
          <p:nvSpPr>
            <p:cNvPr id="61" name="TextBox 60"/>
            <p:cNvSpPr txBox="1"/>
            <p:nvPr/>
          </p:nvSpPr>
          <p:spPr>
            <a:xfrm>
              <a:off x="3882837" y="5340030"/>
              <a:ext cx="1704313" cy="369332"/>
            </a:xfrm>
            <a:prstGeom prst="rect">
              <a:avLst/>
            </a:prstGeom>
            <a:noFill/>
          </p:spPr>
          <p:txBody>
            <a:bodyPr wrap="none" rtlCol="0">
              <a:spAutoFit/>
            </a:bodyPr>
            <a:lstStyle/>
            <a:p>
              <a:r>
                <a:rPr lang="ru-RU" b="1" dirty="0" smtClean="0"/>
                <a:t>Возвращено</a:t>
              </a:r>
              <a:endParaRPr lang="ru-RU" b="1" dirty="0"/>
            </a:p>
          </p:txBody>
        </p:sp>
      </p:grpSp>
      <p:grpSp>
        <p:nvGrpSpPr>
          <p:cNvPr id="69" name="Группа 68"/>
          <p:cNvGrpSpPr/>
          <p:nvPr/>
        </p:nvGrpSpPr>
        <p:grpSpPr>
          <a:xfrm>
            <a:off x="465382" y="4271691"/>
            <a:ext cx="4540390" cy="2421234"/>
            <a:chOff x="6363918" y="4153102"/>
            <a:chExt cx="4540390" cy="2421234"/>
          </a:xfrm>
        </p:grpSpPr>
        <p:sp>
          <p:nvSpPr>
            <p:cNvPr id="70" name="Скругленный прямоугольник 69"/>
            <p:cNvSpPr/>
            <p:nvPr/>
          </p:nvSpPr>
          <p:spPr>
            <a:xfrm>
              <a:off x="6633980" y="5165894"/>
              <a:ext cx="1330220" cy="83187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3600" b="1" dirty="0" smtClean="0"/>
                <a:t>429</a:t>
              </a:r>
              <a:endParaRPr lang="ru-RU" sz="3600" dirty="0"/>
            </a:p>
          </p:txBody>
        </p:sp>
        <p:sp>
          <p:nvSpPr>
            <p:cNvPr id="71" name="Скругленный прямоугольник 70"/>
            <p:cNvSpPr/>
            <p:nvPr/>
          </p:nvSpPr>
          <p:spPr>
            <a:xfrm>
              <a:off x="9315555" y="4483688"/>
              <a:ext cx="1330220" cy="8318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3600" b="1" dirty="0" smtClean="0"/>
                <a:t>350</a:t>
              </a:r>
              <a:endParaRPr lang="ru-RU" sz="3600" b="1" dirty="0"/>
            </a:p>
          </p:txBody>
        </p:sp>
        <p:sp>
          <p:nvSpPr>
            <p:cNvPr id="72" name="Скругленный прямоугольник 71"/>
            <p:cNvSpPr/>
            <p:nvPr/>
          </p:nvSpPr>
          <p:spPr>
            <a:xfrm>
              <a:off x="9315555" y="5742458"/>
              <a:ext cx="1330220" cy="83187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600" b="1" dirty="0" smtClean="0"/>
                <a:t>78</a:t>
              </a:r>
              <a:endParaRPr lang="ru-RU" sz="3600" b="1" dirty="0"/>
            </a:p>
          </p:txBody>
        </p:sp>
        <p:sp>
          <p:nvSpPr>
            <p:cNvPr id="73" name="Прямоугольник с одним вырезанным углом 72"/>
            <p:cNvSpPr/>
            <p:nvPr/>
          </p:nvSpPr>
          <p:spPr>
            <a:xfrm>
              <a:off x="6363918" y="4166739"/>
              <a:ext cx="1086285" cy="427703"/>
            </a:xfrm>
            <a:prstGeom prst="snip1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b="1" dirty="0" smtClean="0">
                  <a:solidFill>
                    <a:srgbClr val="FF0000"/>
                  </a:solidFill>
                </a:rPr>
                <a:t>2022</a:t>
              </a:r>
              <a:endParaRPr lang="ru-RU" sz="2400" b="1" dirty="0">
                <a:solidFill>
                  <a:srgbClr val="FF0000"/>
                </a:solidFill>
              </a:endParaRPr>
            </a:p>
          </p:txBody>
        </p:sp>
        <p:sp>
          <p:nvSpPr>
            <p:cNvPr id="74" name="Стрелка вправо 73"/>
            <p:cNvSpPr/>
            <p:nvPr/>
          </p:nvSpPr>
          <p:spPr>
            <a:xfrm rot="20532617">
              <a:off x="8020678" y="4879576"/>
              <a:ext cx="1235483" cy="6211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82" name="Стрелка вправо 81"/>
            <p:cNvSpPr/>
            <p:nvPr/>
          </p:nvSpPr>
          <p:spPr>
            <a:xfrm rot="1415199">
              <a:off x="8014274" y="5679774"/>
              <a:ext cx="1235483" cy="6211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83" name="TextBox 82"/>
            <p:cNvSpPr txBox="1"/>
            <p:nvPr/>
          </p:nvSpPr>
          <p:spPr>
            <a:xfrm>
              <a:off x="6550327" y="4770488"/>
              <a:ext cx="1497526" cy="369332"/>
            </a:xfrm>
            <a:prstGeom prst="rect">
              <a:avLst/>
            </a:prstGeom>
            <a:noFill/>
          </p:spPr>
          <p:txBody>
            <a:bodyPr wrap="none" rtlCol="0">
              <a:spAutoFit/>
            </a:bodyPr>
            <a:lstStyle/>
            <a:p>
              <a:r>
                <a:rPr lang="ru-RU" b="1" dirty="0" smtClean="0"/>
                <a:t>Поступило</a:t>
              </a:r>
              <a:endParaRPr lang="ru-RU" b="1" dirty="0"/>
            </a:p>
          </p:txBody>
        </p:sp>
        <p:sp>
          <p:nvSpPr>
            <p:cNvPr id="91" name="TextBox 90"/>
            <p:cNvSpPr txBox="1"/>
            <p:nvPr/>
          </p:nvSpPr>
          <p:spPr>
            <a:xfrm>
              <a:off x="9251446" y="4153102"/>
              <a:ext cx="1542410" cy="369332"/>
            </a:xfrm>
            <a:prstGeom prst="rect">
              <a:avLst/>
            </a:prstGeom>
            <a:noFill/>
          </p:spPr>
          <p:txBody>
            <a:bodyPr wrap="none" rtlCol="0">
              <a:spAutoFit/>
            </a:bodyPr>
            <a:lstStyle/>
            <a:p>
              <a:r>
                <a:rPr lang="ru-RU" b="1" dirty="0" smtClean="0"/>
                <a:t>Исполнено</a:t>
              </a:r>
              <a:endParaRPr lang="ru-RU" b="1" dirty="0"/>
            </a:p>
          </p:txBody>
        </p:sp>
        <p:sp>
          <p:nvSpPr>
            <p:cNvPr id="92" name="TextBox 91"/>
            <p:cNvSpPr txBox="1"/>
            <p:nvPr/>
          </p:nvSpPr>
          <p:spPr>
            <a:xfrm>
              <a:off x="9199995" y="5386530"/>
              <a:ext cx="1704313" cy="369332"/>
            </a:xfrm>
            <a:prstGeom prst="rect">
              <a:avLst/>
            </a:prstGeom>
            <a:noFill/>
          </p:spPr>
          <p:txBody>
            <a:bodyPr wrap="none" rtlCol="0">
              <a:spAutoFit/>
            </a:bodyPr>
            <a:lstStyle/>
            <a:p>
              <a:r>
                <a:rPr lang="ru-RU" b="1" dirty="0" smtClean="0"/>
                <a:t>Возвращено</a:t>
              </a:r>
              <a:endParaRPr lang="ru-RU" b="1" dirty="0"/>
            </a:p>
          </p:txBody>
        </p:sp>
      </p:grpSp>
      <p:cxnSp>
        <p:nvCxnSpPr>
          <p:cNvPr id="94" name="Прямая соединительная линия 93"/>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95" name="Прямоугольник с двумя скругленными противолежащими углами 94"/>
          <p:cNvSpPr/>
          <p:nvPr/>
        </p:nvSpPr>
        <p:spPr>
          <a:xfrm>
            <a:off x="5636385" y="1371599"/>
            <a:ext cx="6411575" cy="5188187"/>
          </a:xfrm>
          <a:prstGeom prst="round2DiagRect">
            <a:avLst>
              <a:gd name="adj1" fmla="val 0"/>
              <a:gd name="adj2" fmla="val 17426"/>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96" name="TextBox 95"/>
          <p:cNvSpPr txBox="1"/>
          <p:nvPr/>
        </p:nvSpPr>
        <p:spPr>
          <a:xfrm>
            <a:off x="6827714" y="1491692"/>
            <a:ext cx="5017463" cy="5193729"/>
          </a:xfrm>
          <a:prstGeom prst="rect">
            <a:avLst/>
          </a:prstGeom>
          <a:noFill/>
        </p:spPr>
        <p:txBody>
          <a:bodyPr wrap="square" rtlCol="0">
            <a:spAutoFit/>
          </a:bodyPr>
          <a:lstStyle/>
          <a:p>
            <a:pPr>
              <a:defRPr/>
            </a:pPr>
            <a:r>
              <a:rPr lang="ru-RU" sz="2400" dirty="0" smtClean="0"/>
              <a:t>Внедрение инструмента управления платежами федерального бюджета </a:t>
            </a:r>
          </a:p>
          <a:p>
            <a:pPr>
              <a:defRPr/>
            </a:pPr>
            <a:r>
              <a:rPr lang="ru-RU" sz="2400" dirty="0" smtClean="0"/>
              <a:t>Платежный календарь Казначейства России</a:t>
            </a:r>
            <a:endParaRPr lang="ru-RU" sz="2400" dirty="0"/>
          </a:p>
          <a:p>
            <a:pPr>
              <a:defRPr/>
            </a:pPr>
            <a:endParaRPr lang="ru-RU" sz="900" dirty="0"/>
          </a:p>
          <a:p>
            <a:pPr>
              <a:defRPr/>
            </a:pPr>
            <a:r>
              <a:rPr lang="ru-RU" sz="2400" dirty="0" smtClean="0"/>
              <a:t>Разработка подходов к системе мониторинга исполнения ФБ в увязке с плановыми показателями анализа исполнения ФБ с учетом вариативности контрольных точек</a:t>
            </a:r>
          </a:p>
          <a:p>
            <a:pPr>
              <a:defRPr/>
            </a:pPr>
            <a:endParaRPr lang="ru-RU" sz="900" dirty="0" smtClean="0"/>
          </a:p>
          <a:p>
            <a:pPr>
              <a:defRPr/>
            </a:pPr>
            <a:r>
              <a:rPr lang="ru-RU" sz="2400" dirty="0" smtClean="0"/>
              <a:t>Создание условий для функционирования Казначейства России как агента валютного контроля</a:t>
            </a:r>
            <a:endParaRPr lang="ru-RU" sz="2400" dirty="0"/>
          </a:p>
        </p:txBody>
      </p:sp>
      <p:sp>
        <p:nvSpPr>
          <p:cNvPr id="97" name="Прямоугольник с двумя скругленными противолежащими углами 96"/>
          <p:cNvSpPr/>
          <p:nvPr/>
        </p:nvSpPr>
        <p:spPr>
          <a:xfrm>
            <a:off x="10493081" y="732690"/>
            <a:ext cx="1576586" cy="731294"/>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a:p>
        </p:txBody>
      </p:sp>
      <p:sp>
        <p:nvSpPr>
          <p:cNvPr id="98" name="TextBox 97"/>
          <p:cNvSpPr txBox="1"/>
          <p:nvPr/>
        </p:nvSpPr>
        <p:spPr>
          <a:xfrm>
            <a:off x="10611671" y="694543"/>
            <a:ext cx="1436289" cy="769441"/>
          </a:xfrm>
          <a:prstGeom prst="rect">
            <a:avLst/>
          </a:prstGeom>
          <a:noFill/>
        </p:spPr>
        <p:txBody>
          <a:bodyPr wrap="square" rtlCol="0">
            <a:spAutoFit/>
          </a:bodyPr>
          <a:lstStyle/>
          <a:p>
            <a:pPr algn="ctr"/>
            <a:r>
              <a:rPr lang="ru-RU" sz="44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4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17" name="Рисунок 116"/>
          <p:cNvPicPr>
            <a:picLocks noChangeAspect="1"/>
          </p:cNvPicPr>
          <p:nvPr/>
        </p:nvPicPr>
        <p:blipFill rotWithShape="1">
          <a:blip r:embed="rId4" cstate="print">
            <a:extLst>
              <a:ext uri="{28A0092B-C50C-407E-A947-70E740481C1C}">
                <a14:useLocalDpi xmlns:a14="http://schemas.microsoft.com/office/drawing/2010/main" val="0"/>
              </a:ext>
            </a:extLst>
          </a:blip>
          <a:srcRect b="4947"/>
          <a:stretch/>
        </p:blipFill>
        <p:spPr>
          <a:xfrm>
            <a:off x="5454362" y="5181932"/>
            <a:ext cx="1351645" cy="960448"/>
          </a:xfrm>
          <a:prstGeom prst="rect">
            <a:avLst/>
          </a:prstGeom>
        </p:spPr>
      </p:pic>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7696" y="1693560"/>
            <a:ext cx="1511855" cy="893519"/>
          </a:xfrm>
          <a:prstGeom prst="rect">
            <a:avLst/>
          </a:prstGeom>
        </p:spPr>
      </p:pic>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52450" y="3575596"/>
            <a:ext cx="1025919" cy="1025919"/>
          </a:xfrm>
          <a:prstGeom prst="rect">
            <a:avLst/>
          </a:prstGeom>
        </p:spPr>
      </p:pic>
      <p:pic>
        <p:nvPicPr>
          <p:cNvPr id="36" name="Рисунок 35"/>
          <p:cNvPicPr>
            <a:picLocks noChangeAspect="1"/>
          </p:cNvPicPr>
          <p:nvPr/>
        </p:nvPicPr>
        <p:blipFill>
          <a:blip r:embed="rId7" cstate="print">
            <a:extLst>
              <a:ext uri="{BEBA8EAE-BF5A-486C-A8C5-ECC9F3942E4B}">
                <a14:imgProps xmlns:a14="http://schemas.microsoft.com/office/drawing/2010/main">
                  <a14:imgLayer r:embed="rId8">
                    <a14:imgEffect>
                      <a14:artisticPhotocopy/>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00645" y="87955"/>
            <a:ext cx="535955" cy="523133"/>
          </a:xfrm>
          <a:prstGeom prst="rect">
            <a:avLst/>
          </a:prstGeom>
          <a:solidFill>
            <a:srgbClr val="1B5391"/>
          </a:solidFill>
        </p:spPr>
      </p:pic>
    </p:spTree>
    <p:extLst>
      <p:ext uri="{BB962C8B-B14F-4D97-AF65-F5344CB8AC3E}">
        <p14:creationId xmlns:p14="http://schemas.microsoft.com/office/powerpoint/2010/main" val="136264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Прямоугольник с двумя скругленными противолежащими углами 13"/>
          <p:cNvSpPr/>
          <p:nvPr/>
        </p:nvSpPr>
        <p:spPr>
          <a:xfrm>
            <a:off x="6269132" y="962669"/>
            <a:ext cx="5789368" cy="5611947"/>
          </a:xfrm>
          <a:prstGeom prst="round2DiagRect">
            <a:avLst>
              <a:gd name="adj1" fmla="val 53"/>
              <a:gd name="adj2" fmla="val 14002"/>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6" name="Прямоугольник с двумя скругленными противолежащими углами 25"/>
          <p:cNvSpPr/>
          <p:nvPr/>
        </p:nvSpPr>
        <p:spPr>
          <a:xfrm>
            <a:off x="126999" y="925107"/>
            <a:ext cx="6023867" cy="5611947"/>
          </a:xfrm>
          <a:prstGeom prst="round2DiagRect">
            <a:avLst>
              <a:gd name="adj1" fmla="val 53"/>
              <a:gd name="adj2" fmla="val 891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0" name="Заголовок 1"/>
          <p:cNvSpPr>
            <a:spLocks noGrp="1"/>
          </p:cNvSpPr>
          <p:nvPr>
            <p:ph type="title"/>
          </p:nvPr>
        </p:nvSpPr>
        <p:spPr>
          <a:xfrm>
            <a:off x="986411" y="49595"/>
            <a:ext cx="6681590" cy="516872"/>
          </a:xfrm>
          <a:noFill/>
          <a:ln>
            <a:noFill/>
          </a:ln>
        </p:spPr>
        <p:style>
          <a:lnRef idx="2">
            <a:schemeClr val="accent1"/>
          </a:lnRef>
          <a:fillRef idx="1">
            <a:schemeClr val="lt1"/>
          </a:fillRef>
          <a:effectRef idx="0">
            <a:schemeClr val="accent1"/>
          </a:effectRef>
          <a:fontRef idx="minor">
            <a:schemeClr val="dk1"/>
          </a:fontRef>
        </p:style>
        <p:txBody>
          <a:bodyPr>
            <a:noAutofit/>
          </a:bodyPr>
          <a:lstStyle/>
          <a:p>
            <a:pPr algn="l"/>
            <a:r>
              <a:rPr lang="ru-RU" sz="3200" dirty="0">
                <a:ln w="0"/>
                <a:solidFill>
                  <a:srgbClr val="1B5391"/>
                </a:solidFill>
                <a:latin typeface="Arial" panose="020B0604020202020204" pitchFamily="34" charset="0"/>
                <a:ea typeface="+mj-ea"/>
                <a:cs typeface="Arial" panose="020B0604020202020204" pitchFamily="34" charset="0"/>
              </a:rPr>
              <a:t>Единая информационная система </a:t>
            </a:r>
          </a:p>
        </p:txBody>
      </p:sp>
      <p:sp>
        <p:nvSpPr>
          <p:cNvPr id="31" name="Прямоугольник с двумя скругленными противолежащими углами 30"/>
          <p:cNvSpPr/>
          <p:nvPr/>
        </p:nvSpPr>
        <p:spPr>
          <a:xfrm>
            <a:off x="10414268" y="189115"/>
            <a:ext cx="1644232"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5" name="TextBox 34"/>
          <p:cNvSpPr txBox="1"/>
          <p:nvPr/>
        </p:nvSpPr>
        <p:spPr>
          <a:xfrm>
            <a:off x="10532858" y="150968"/>
            <a:ext cx="143628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Номер слайда 3"/>
          <p:cNvSpPr>
            <a:spLocks noGrp="1"/>
          </p:cNvSpPr>
          <p:nvPr>
            <p:ph type="sldNum" sz="quarter" idx="12"/>
          </p:nvPr>
        </p:nvSpPr>
        <p:spPr>
          <a:xfrm>
            <a:off x="9333359" y="6537054"/>
            <a:ext cx="2844800" cy="365125"/>
          </a:xfrm>
        </p:spPr>
        <p:txBody>
          <a:bodyPr/>
          <a:lstStyle/>
          <a:p>
            <a:r>
              <a:rPr lang="ru-RU" sz="1600" b="1" dirty="0" smtClean="0">
                <a:solidFill>
                  <a:srgbClr val="1B5391"/>
                </a:solidFill>
              </a:rPr>
              <a:t>5</a:t>
            </a:r>
            <a:endParaRPr lang="ru-RU" sz="1600" b="1" dirty="0">
              <a:solidFill>
                <a:srgbClr val="1B5391"/>
              </a:solidFill>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4674" y="-7555"/>
            <a:ext cx="663392" cy="648428"/>
          </a:xfrm>
          <a:prstGeom prst="rect">
            <a:avLst/>
          </a:prstGeom>
          <a:solidFill>
            <a:srgbClr val="1B5391"/>
          </a:solidFill>
        </p:spPr>
      </p:pic>
      <p:sp>
        <p:nvSpPr>
          <p:cNvPr id="38" name="TextBox 37"/>
          <p:cNvSpPr txBox="1"/>
          <p:nvPr/>
        </p:nvSpPr>
        <p:spPr>
          <a:xfrm>
            <a:off x="6240218" y="1010553"/>
            <a:ext cx="5951781" cy="5216813"/>
          </a:xfrm>
          <a:prstGeom prst="rect">
            <a:avLst/>
          </a:prstGeom>
          <a:noFill/>
        </p:spPr>
        <p:txBody>
          <a:bodyPr wrap="square" rtlCol="0">
            <a:spAutoFit/>
          </a:bodyPr>
          <a:lstStyle/>
          <a:p>
            <a:pPr lvl="0"/>
            <a:r>
              <a:rPr lang="ru-RU" dirty="0">
                <a:solidFill>
                  <a:srgbClr val="1B5391"/>
                </a:solidFill>
              </a:rPr>
              <a:t>-Формирование РСКП обязанность для ФОИВ, </a:t>
            </a:r>
            <a:r>
              <a:rPr lang="ru-RU" dirty="0" smtClean="0">
                <a:solidFill>
                  <a:srgbClr val="1B5391"/>
                </a:solidFill>
              </a:rPr>
              <a:t/>
            </a:r>
            <a:br>
              <a:rPr lang="ru-RU" dirty="0" smtClean="0">
                <a:solidFill>
                  <a:srgbClr val="1B5391"/>
                </a:solidFill>
              </a:rPr>
            </a:br>
            <a:r>
              <a:rPr lang="ru-RU" dirty="0" smtClean="0">
                <a:solidFill>
                  <a:srgbClr val="1B5391"/>
                </a:solidFill>
              </a:rPr>
              <a:t>ФКУ</a:t>
            </a:r>
            <a:r>
              <a:rPr lang="ru-RU" dirty="0">
                <a:solidFill>
                  <a:srgbClr val="1B5391"/>
                </a:solidFill>
              </a:rPr>
              <a:t>, ФБУ, </a:t>
            </a:r>
            <a:r>
              <a:rPr lang="ru-RU" dirty="0" smtClean="0">
                <a:solidFill>
                  <a:srgbClr val="1B5391"/>
                </a:solidFill>
              </a:rPr>
              <a:t>ФАУ</a:t>
            </a:r>
            <a:endParaRPr lang="ru-RU" dirty="0">
              <a:solidFill>
                <a:srgbClr val="1B5391"/>
              </a:solidFill>
            </a:endParaRPr>
          </a:p>
          <a:p>
            <a:r>
              <a:rPr lang="ru-RU" dirty="0">
                <a:solidFill>
                  <a:srgbClr val="1B5391"/>
                </a:solidFill>
              </a:rPr>
              <a:t>- Подготовка к переводу в ЕИС региональных и муниципальных заказчиков, находящихся на полном кассовом обслуживании в Казначействе, для формирования БО, ДО, РСКП (в перспективе с </a:t>
            </a:r>
            <a:r>
              <a:rPr lang="ru-RU" dirty="0" smtClean="0">
                <a:solidFill>
                  <a:srgbClr val="1B5391"/>
                </a:solidFill>
              </a:rPr>
              <a:t>01.01.2024)</a:t>
            </a:r>
            <a:endParaRPr lang="ru-RU" dirty="0">
              <a:solidFill>
                <a:srgbClr val="1B5391"/>
              </a:solidFill>
            </a:endParaRPr>
          </a:p>
          <a:p>
            <a:pPr lvl="0"/>
            <a:r>
              <a:rPr lang="ru-RU" sz="1650" dirty="0"/>
              <a:t>- </a:t>
            </a:r>
            <a:r>
              <a:rPr lang="ru-RU" dirty="0">
                <a:solidFill>
                  <a:srgbClr val="1B5391"/>
                </a:solidFill>
              </a:rPr>
              <a:t>Оптимизация проверок закупочных и бюджетных документов:</a:t>
            </a:r>
          </a:p>
          <a:p>
            <a:pPr marL="271463" lvl="1"/>
            <a:r>
              <a:rPr lang="ru-RU" sz="1600" dirty="0"/>
              <a:t>- </a:t>
            </a:r>
            <a:r>
              <a:rPr lang="ru-RU" sz="1600" dirty="0" err="1"/>
              <a:t>прослеживаемость</a:t>
            </a:r>
            <a:r>
              <a:rPr lang="ru-RU" sz="1600" dirty="0"/>
              <a:t> бюджетных ассигнований по капитальным вложениям;</a:t>
            </a:r>
          </a:p>
          <a:p>
            <a:pPr marL="271463" lvl="1"/>
            <a:r>
              <a:rPr lang="ru-RU" sz="1600" dirty="0"/>
              <a:t>- «умный» контроль соответствия КБК/КВР во всей цепочке закупочных документов с учетом данных реестра контрактов.</a:t>
            </a:r>
          </a:p>
          <a:p>
            <a:pPr lvl="0"/>
            <a:r>
              <a:rPr lang="ru-RU" dirty="0">
                <a:solidFill>
                  <a:srgbClr val="1B5391"/>
                </a:solidFill>
              </a:rPr>
              <a:t>- Реализация изменений в рамках «оптимизационных» поправок Федерального закона от 05.04.2013 № 44-ФЗ:</a:t>
            </a:r>
          </a:p>
          <a:p>
            <a:pPr marL="271463" lvl="1"/>
            <a:r>
              <a:rPr lang="ru-RU" sz="1600" dirty="0"/>
              <a:t>- структурированный контракт и его авто-заполнение;</a:t>
            </a:r>
          </a:p>
          <a:p>
            <a:pPr marL="271463" lvl="1"/>
            <a:r>
              <a:rPr lang="ru-RU" sz="1600" dirty="0"/>
              <a:t>- заключение контрактов с единственным поставщиком в электронной форме;</a:t>
            </a:r>
          </a:p>
          <a:p>
            <a:pPr marL="271463" lvl="1"/>
            <a:r>
              <a:rPr lang="ru-RU" sz="1600" dirty="0"/>
              <a:t>- заключение дополнительных соглашений по контрактам в электронной форме (в перспективе с 01.07.2024 г.)</a:t>
            </a:r>
          </a:p>
          <a:p>
            <a:pPr>
              <a:defRPr/>
            </a:pPr>
            <a:endParaRPr lang="ru-RU" sz="900" dirty="0"/>
          </a:p>
        </p:txBody>
      </p:sp>
      <p:cxnSp>
        <p:nvCxnSpPr>
          <p:cNvPr id="12" name="Прямая соединительная линия 11"/>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04428" y="976286"/>
            <a:ext cx="6064703" cy="5355312"/>
          </a:xfrm>
          <a:prstGeom prst="rect">
            <a:avLst/>
          </a:prstGeom>
          <a:noFill/>
        </p:spPr>
        <p:txBody>
          <a:bodyPr wrap="square" rtlCol="0">
            <a:spAutoFit/>
          </a:bodyPr>
          <a:lstStyle/>
          <a:p>
            <a:r>
              <a:rPr lang="ru-RU" dirty="0" smtClean="0">
                <a:solidFill>
                  <a:srgbClr val="1B5391"/>
                </a:solidFill>
              </a:rPr>
              <a:t>- Контроль </a:t>
            </a:r>
            <a:r>
              <a:rPr lang="ru-RU" dirty="0">
                <a:solidFill>
                  <a:srgbClr val="1B5391"/>
                </a:solidFill>
              </a:rPr>
              <a:t>по ч.5 ст.99 Закона № 44-ФЗ, включая проверки сведений для включения в Реестр контрактов ЕИС</a:t>
            </a:r>
          </a:p>
          <a:p>
            <a:r>
              <a:rPr lang="ru-RU" dirty="0" smtClean="0">
                <a:solidFill>
                  <a:srgbClr val="1B5391"/>
                </a:solidFill>
              </a:rPr>
              <a:t>- Контроль </a:t>
            </a:r>
            <a:r>
              <a:rPr lang="ru-RU" dirty="0">
                <a:solidFill>
                  <a:srgbClr val="1B5391"/>
                </a:solidFill>
              </a:rPr>
              <a:t>сведений для включения в Реестр </a:t>
            </a:r>
            <a:r>
              <a:rPr lang="ru-RU" dirty="0" smtClean="0">
                <a:solidFill>
                  <a:srgbClr val="1B5391"/>
                </a:solidFill>
              </a:rPr>
              <a:t>договоров </a:t>
            </a:r>
            <a:r>
              <a:rPr lang="ru-RU" dirty="0">
                <a:solidFill>
                  <a:srgbClr val="1B5391"/>
                </a:solidFill>
              </a:rPr>
              <a:t>о проведении капитального ремонта многоквартирных домов </a:t>
            </a:r>
          </a:p>
          <a:p>
            <a:r>
              <a:rPr lang="ru-RU" dirty="0" smtClean="0">
                <a:solidFill>
                  <a:srgbClr val="1B5391"/>
                </a:solidFill>
              </a:rPr>
              <a:t>- Пилотирование </a:t>
            </a:r>
            <a:r>
              <a:rPr lang="ru-RU" dirty="0">
                <a:solidFill>
                  <a:srgbClr val="1B5391"/>
                </a:solidFill>
              </a:rPr>
              <a:t>внедренных риск-показателей модуля "Риск-мониторинг" ЕИС </a:t>
            </a:r>
          </a:p>
          <a:p>
            <a:pPr lvl="0"/>
            <a:r>
              <a:rPr lang="ru-RU" sz="2400" b="1" dirty="0">
                <a:solidFill>
                  <a:srgbClr val="1B5391"/>
                </a:solidFill>
              </a:rPr>
              <a:t>Развитие ЕИС:</a:t>
            </a:r>
          </a:p>
          <a:p>
            <a:pPr marL="95250" lvl="0" indent="-95250">
              <a:buFontTx/>
              <a:buChar char="-"/>
            </a:pPr>
            <a:r>
              <a:rPr lang="ru-RU" sz="1600" dirty="0"/>
              <a:t>Обязанность электронного актирования с 01.01.2022</a:t>
            </a:r>
          </a:p>
          <a:p>
            <a:pPr marL="95250" lvl="0" indent="-95250">
              <a:buFontTx/>
              <a:buChar char="-"/>
            </a:pPr>
            <a:r>
              <a:rPr lang="ru-RU" sz="1600" dirty="0"/>
              <a:t>Новые правила работы в ЕИС: финансовый контроль, авто-контроли, проверки в реестре контрактов </a:t>
            </a:r>
          </a:p>
          <a:p>
            <a:pPr marL="95250" lvl="0" indent="-95250">
              <a:buFontTx/>
              <a:buChar char="-"/>
            </a:pPr>
            <a:r>
              <a:rPr lang="ru-RU" sz="1600" dirty="0"/>
              <a:t>Взаимосвязь сведений в ЕИС и бухгалтерском учете</a:t>
            </a:r>
          </a:p>
          <a:p>
            <a:pPr marL="95250" lvl="0" indent="-95250">
              <a:buFontTx/>
              <a:buChar char="-"/>
            </a:pPr>
            <a:r>
              <a:rPr lang="ru-RU" sz="1600" dirty="0"/>
              <a:t>Ускорение платежей </a:t>
            </a:r>
            <a:r>
              <a:rPr lang="ru-RU" sz="1600" dirty="0" smtClean="0"/>
              <a:t/>
            </a:r>
            <a:br>
              <a:rPr lang="ru-RU" sz="1600" dirty="0" smtClean="0"/>
            </a:br>
            <a:r>
              <a:rPr lang="ru-RU" sz="1600" dirty="0" smtClean="0"/>
              <a:t>РСКП </a:t>
            </a:r>
            <a:r>
              <a:rPr lang="ru-RU" sz="1600" dirty="0"/>
              <a:t>в ЕИС как право для ФОИВ, ФКУ, ФАУ, ФБУ)</a:t>
            </a:r>
          </a:p>
          <a:p>
            <a:pPr marL="95250" lvl="0" indent="-95250">
              <a:buFontTx/>
              <a:buChar char="-"/>
            </a:pPr>
            <a:r>
              <a:rPr lang="ru-RU" sz="1600" dirty="0"/>
              <a:t>Развитие подсистемы «Мониторинг закупок»</a:t>
            </a:r>
          </a:p>
          <a:p>
            <a:pPr marL="95250" lvl="0" indent="-95250">
              <a:buFontTx/>
              <a:buChar char="-"/>
            </a:pPr>
            <a:r>
              <a:rPr lang="ru-RU" sz="1600" dirty="0"/>
              <a:t>Развитие ГИС «Независимый регистратор»</a:t>
            </a:r>
          </a:p>
          <a:p>
            <a:pPr marL="95250" lvl="0" indent="-95250">
              <a:buFontTx/>
              <a:buChar char="-"/>
            </a:pPr>
            <a:r>
              <a:rPr lang="ru-RU" sz="1600" dirty="0"/>
              <a:t>Электронное обжалование через ЕИС</a:t>
            </a:r>
          </a:p>
          <a:p>
            <a:pPr marL="95250" lvl="0" indent="-95250">
              <a:buFontTx/>
              <a:buChar char="-"/>
            </a:pPr>
            <a:r>
              <a:rPr lang="ru-RU" sz="1600" dirty="0"/>
              <a:t>Претензионная переписка в рамках контракта через ЕИС</a:t>
            </a:r>
          </a:p>
          <a:p>
            <a:pPr marL="95250" lvl="0" indent="-95250">
              <a:buFontTx/>
              <a:buChar char="-"/>
            </a:pPr>
            <a:r>
              <a:rPr lang="ru-RU" sz="1600" dirty="0"/>
              <a:t>Одностороннее расторжение и уведомление при расторжении контракта через ЕИС</a:t>
            </a:r>
          </a:p>
        </p:txBody>
      </p:sp>
    </p:spTree>
    <p:extLst>
      <p:ext uri="{BB962C8B-B14F-4D97-AF65-F5344CB8AC3E}">
        <p14:creationId xmlns:p14="http://schemas.microsoft.com/office/powerpoint/2010/main" val="39889700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Прямоугольник с двумя скругленными противолежащими углами 21"/>
          <p:cNvSpPr/>
          <p:nvPr/>
        </p:nvSpPr>
        <p:spPr>
          <a:xfrm>
            <a:off x="164441" y="882991"/>
            <a:ext cx="6164284" cy="5846422"/>
          </a:xfrm>
          <a:prstGeom prst="round2DiagRect">
            <a:avLst>
              <a:gd name="adj1" fmla="val 0"/>
              <a:gd name="adj2" fmla="val 15298"/>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3" name="Прямоугольник с двумя скругленными противолежащими углами 22"/>
          <p:cNvSpPr/>
          <p:nvPr/>
        </p:nvSpPr>
        <p:spPr>
          <a:xfrm>
            <a:off x="4773845" y="744451"/>
            <a:ext cx="1644232"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4" name="TextBox 23"/>
          <p:cNvSpPr txBox="1"/>
          <p:nvPr/>
        </p:nvSpPr>
        <p:spPr>
          <a:xfrm>
            <a:off x="4892435" y="706304"/>
            <a:ext cx="143628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2022</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4" name="Заголовок 1"/>
          <p:cNvSpPr txBox="1">
            <a:spLocks/>
          </p:cNvSpPr>
          <p:nvPr/>
        </p:nvSpPr>
        <p:spPr>
          <a:xfrm>
            <a:off x="558471" y="-56551"/>
            <a:ext cx="6858762" cy="812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dirty="0">
                <a:solidFill>
                  <a:srgbClr val="1B5391"/>
                </a:solidFill>
                <a:latin typeface="Arial" panose="020B0604020202020204" pitchFamily="34" charset="0"/>
                <a:cs typeface="Arial" panose="020B0604020202020204" pitchFamily="34" charset="0"/>
              </a:rPr>
              <a:t>Казначейское сопровождение</a:t>
            </a:r>
          </a:p>
        </p:txBody>
      </p:sp>
      <p:sp>
        <p:nvSpPr>
          <p:cNvPr id="4" name="Номер слайда 3"/>
          <p:cNvSpPr>
            <a:spLocks noGrp="1"/>
          </p:cNvSpPr>
          <p:nvPr>
            <p:ph type="sldNum" sz="quarter" idx="12"/>
          </p:nvPr>
        </p:nvSpPr>
        <p:spPr>
          <a:xfrm>
            <a:off x="9383244" y="6567619"/>
            <a:ext cx="2844800" cy="365125"/>
          </a:xfrm>
        </p:spPr>
        <p:txBody>
          <a:bodyPr/>
          <a:lstStyle/>
          <a:p>
            <a:fld id="{9D3DA0D5-2F35-4376-BC6A-3936B73F2B0B}" type="slidenum">
              <a:rPr lang="ru-RU" sz="1600" b="1" smtClean="0">
                <a:solidFill>
                  <a:srgbClr val="1B5391"/>
                </a:solidFill>
              </a:rPr>
              <a:pPr/>
              <a:t>6</a:t>
            </a:fld>
            <a:endParaRPr lang="ru-RU" sz="1600" b="1" dirty="0">
              <a:solidFill>
                <a:srgbClr val="1B5391"/>
              </a:solidFill>
            </a:endParaRPr>
          </a:p>
        </p:txBody>
      </p:sp>
      <p:sp>
        <p:nvSpPr>
          <p:cNvPr id="6" name="TextBox 5"/>
          <p:cNvSpPr txBox="1"/>
          <p:nvPr/>
        </p:nvSpPr>
        <p:spPr>
          <a:xfrm>
            <a:off x="331338" y="1516913"/>
            <a:ext cx="6186050" cy="5062924"/>
          </a:xfrm>
          <a:prstGeom prst="rect">
            <a:avLst/>
          </a:prstGeom>
          <a:noFill/>
        </p:spPr>
        <p:txBody>
          <a:bodyPr wrap="square" rtlCol="0">
            <a:spAutoFit/>
          </a:bodyPr>
          <a:lstStyle/>
          <a:p>
            <a:r>
              <a:rPr lang="ru-RU" sz="1900" i="1" dirty="0"/>
              <a:t>- </a:t>
            </a:r>
            <a:r>
              <a:rPr lang="ru-RU" sz="1900" i="1" dirty="0" smtClean="0"/>
              <a:t>нормы </a:t>
            </a:r>
            <a:r>
              <a:rPr lang="ru-RU" sz="1900" i="1" dirty="0"/>
              <a:t>казначейского сопровождения;</a:t>
            </a:r>
            <a:endParaRPr lang="ru-RU" sz="1900" dirty="0"/>
          </a:p>
          <a:p>
            <a:r>
              <a:rPr lang="ru-RU" sz="1900" i="1" dirty="0"/>
              <a:t>- </a:t>
            </a:r>
            <a:r>
              <a:rPr lang="ru-RU" sz="1900" i="1" dirty="0" smtClean="0"/>
              <a:t>право </a:t>
            </a:r>
            <a:r>
              <a:rPr lang="ru-RU" sz="1900" i="1" dirty="0"/>
              <a:t>Финансовых органов субъектов РФ (муниципальных образований) осуществлять казначейское сопровождение средств в случаях, установленных законами субъектов РФ или Федеральным казначейством при осуществлении им отдельных функций финансового органа субъекта РФ (муниципального образования) в случае передачи полномочий; </a:t>
            </a:r>
            <a:endParaRPr lang="ru-RU" sz="1900" dirty="0"/>
          </a:p>
          <a:p>
            <a:r>
              <a:rPr lang="ru-RU" sz="1900" i="1" dirty="0"/>
              <a:t>- проведение бюджетного мониторинга и применения мер реагирования при открытии участникам казначейского сопровождения лицевых счетов и осуществления операций на указанных лицевых счетах закреплено за Федеральным казначейством;</a:t>
            </a:r>
            <a:endParaRPr lang="ru-RU" sz="1900" dirty="0"/>
          </a:p>
          <a:p>
            <a:r>
              <a:rPr lang="ru-RU" sz="1900" i="1" dirty="0"/>
              <a:t>- </a:t>
            </a:r>
            <a:r>
              <a:rPr lang="ru-RU" sz="1900" i="1" dirty="0" smtClean="0"/>
              <a:t>исполнение </a:t>
            </a:r>
            <a:r>
              <a:rPr lang="ru-RU" sz="1900" i="1" dirty="0"/>
              <a:t>судебных актов по обращению взыскания на средства, подлежащие казначейскому сопровождению</a:t>
            </a:r>
            <a:endParaRPr lang="ru-RU" sz="1900" dirty="0"/>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441" y="70383"/>
            <a:ext cx="691344" cy="564103"/>
          </a:xfrm>
          <a:prstGeom prst="rect">
            <a:avLst/>
          </a:prstGeom>
          <a:solidFill>
            <a:srgbClr val="1B5391"/>
          </a:solidFill>
        </p:spPr>
      </p:pic>
      <p:sp>
        <p:nvSpPr>
          <p:cNvPr id="16" name="TextBox 15"/>
          <p:cNvSpPr txBox="1"/>
          <p:nvPr/>
        </p:nvSpPr>
        <p:spPr>
          <a:xfrm>
            <a:off x="273468" y="913723"/>
            <a:ext cx="5755817" cy="969496"/>
          </a:xfrm>
          <a:prstGeom prst="rect">
            <a:avLst/>
          </a:prstGeom>
          <a:noFill/>
        </p:spPr>
        <p:txBody>
          <a:bodyPr wrap="square" rtlCol="0">
            <a:spAutoFit/>
          </a:bodyPr>
          <a:lstStyle/>
          <a:p>
            <a:r>
              <a:rPr lang="ru-RU" sz="1900" b="1" dirty="0">
                <a:solidFill>
                  <a:srgbClr val="1B5391"/>
                </a:solidFill>
              </a:rPr>
              <a:t>Закрепление положений </a:t>
            </a:r>
            <a:r>
              <a:rPr lang="ru-RU" sz="1900" b="1" dirty="0" smtClean="0">
                <a:solidFill>
                  <a:srgbClr val="1B5391"/>
                </a:solidFill>
              </a:rPr>
              <a:t>казначейского  </a:t>
            </a:r>
            <a:r>
              <a:rPr lang="ru-RU" sz="1900" b="1" dirty="0">
                <a:solidFill>
                  <a:srgbClr val="1B5391"/>
                </a:solidFill>
              </a:rPr>
              <a:t>сопровождения </a:t>
            </a:r>
            <a:r>
              <a:rPr lang="ru-RU" sz="1900" b="1" dirty="0" smtClean="0">
                <a:solidFill>
                  <a:srgbClr val="1B5391"/>
                </a:solidFill>
              </a:rPr>
              <a:t>в </a:t>
            </a:r>
            <a:r>
              <a:rPr lang="ru-RU" sz="1900" b="1" dirty="0">
                <a:solidFill>
                  <a:srgbClr val="1B5391"/>
                </a:solidFill>
              </a:rPr>
              <a:t>Бюджетном </a:t>
            </a:r>
            <a:r>
              <a:rPr lang="ru-RU" sz="1900" b="1" dirty="0" smtClean="0">
                <a:solidFill>
                  <a:srgbClr val="1B5391"/>
                </a:solidFill>
              </a:rPr>
              <a:t>кодексе:</a:t>
            </a:r>
            <a:endParaRPr lang="ru-RU" sz="1900" b="1" dirty="0">
              <a:solidFill>
                <a:srgbClr val="1B5391"/>
              </a:solidFill>
            </a:endParaRPr>
          </a:p>
          <a:p>
            <a:endParaRPr lang="ru-RU" sz="1900" b="1" dirty="0">
              <a:solidFill>
                <a:srgbClr val="1B5391"/>
              </a:solidFill>
            </a:endParaRPr>
          </a:p>
        </p:txBody>
      </p:sp>
      <p:sp>
        <p:nvSpPr>
          <p:cNvPr id="41" name="Прямоугольник с двумя скругленными противолежащими углами 40"/>
          <p:cNvSpPr/>
          <p:nvPr/>
        </p:nvSpPr>
        <p:spPr>
          <a:xfrm>
            <a:off x="6447314" y="1581215"/>
            <a:ext cx="2535297" cy="555616"/>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2" name="TextBox 41"/>
          <p:cNvSpPr txBox="1"/>
          <p:nvPr/>
        </p:nvSpPr>
        <p:spPr>
          <a:xfrm>
            <a:off x="6603226" y="1599399"/>
            <a:ext cx="2171427" cy="461665"/>
          </a:xfrm>
          <a:prstGeom prst="rect">
            <a:avLst/>
          </a:prstGeom>
          <a:noFill/>
        </p:spPr>
        <p:txBody>
          <a:bodyPr wrap="none" rtlCol="0">
            <a:spAutoFit/>
          </a:bodyPr>
          <a:lstStyle/>
          <a:p>
            <a:pPr algn="ctr"/>
            <a:r>
              <a:rPr lang="ru-RU" sz="2400" b="1" dirty="0" smtClean="0">
                <a:solidFill>
                  <a:schemeClr val="tx2"/>
                </a:solidFill>
              </a:rPr>
              <a:t>65 соглашений</a:t>
            </a:r>
            <a:endParaRPr lang="ru-RU" sz="2400" b="1" dirty="0">
              <a:solidFill>
                <a:schemeClr val="tx2"/>
              </a:solidFill>
            </a:endParaRPr>
          </a:p>
        </p:txBody>
      </p:sp>
      <p:sp>
        <p:nvSpPr>
          <p:cNvPr id="43" name="Прямоугольник с двумя скругленными противолежащими углами 42"/>
          <p:cNvSpPr/>
          <p:nvPr/>
        </p:nvSpPr>
        <p:spPr>
          <a:xfrm rot="10800000">
            <a:off x="6938887" y="2134651"/>
            <a:ext cx="2034568"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4" name="TextBox 43"/>
          <p:cNvSpPr txBox="1"/>
          <p:nvPr/>
        </p:nvSpPr>
        <p:spPr>
          <a:xfrm>
            <a:off x="6938888" y="2126404"/>
            <a:ext cx="2703282" cy="461665"/>
          </a:xfrm>
          <a:prstGeom prst="rect">
            <a:avLst/>
          </a:prstGeom>
          <a:noFill/>
        </p:spPr>
        <p:txBody>
          <a:bodyPr wrap="square" rtlCol="0">
            <a:spAutoFit/>
          </a:bodyPr>
          <a:lstStyle/>
          <a:p>
            <a:r>
              <a:rPr lang="ru-RU" sz="2400" b="1" dirty="0" smtClean="0">
                <a:solidFill>
                  <a:schemeClr val="tx2"/>
                </a:solidFill>
              </a:rPr>
              <a:t>12,5 </a:t>
            </a:r>
            <a:r>
              <a:rPr lang="ru-RU" sz="2400" b="1" dirty="0" err="1" smtClean="0">
                <a:solidFill>
                  <a:schemeClr val="tx2"/>
                </a:solidFill>
              </a:rPr>
              <a:t>млрд.руб</a:t>
            </a:r>
            <a:r>
              <a:rPr lang="ru-RU" sz="2400" b="1" dirty="0" smtClean="0">
                <a:solidFill>
                  <a:schemeClr val="tx2"/>
                </a:solidFill>
              </a:rPr>
              <a:t>.</a:t>
            </a:r>
            <a:endParaRPr lang="ru-RU" sz="2400" b="1" dirty="0">
              <a:solidFill>
                <a:schemeClr val="tx2"/>
              </a:solidFill>
            </a:endParaRPr>
          </a:p>
        </p:txBody>
      </p:sp>
      <p:sp>
        <p:nvSpPr>
          <p:cNvPr id="54" name="Прямоугольник с двумя скругленными противолежащими углами 53"/>
          <p:cNvSpPr/>
          <p:nvPr/>
        </p:nvSpPr>
        <p:spPr>
          <a:xfrm>
            <a:off x="6517388" y="2726764"/>
            <a:ext cx="2535297" cy="555616"/>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55" name="TextBox 54"/>
          <p:cNvSpPr txBox="1"/>
          <p:nvPr/>
        </p:nvSpPr>
        <p:spPr>
          <a:xfrm>
            <a:off x="6673300" y="2744948"/>
            <a:ext cx="2171427" cy="461665"/>
          </a:xfrm>
          <a:prstGeom prst="rect">
            <a:avLst/>
          </a:prstGeom>
          <a:noFill/>
        </p:spPr>
        <p:txBody>
          <a:bodyPr wrap="none" rtlCol="0">
            <a:spAutoFit/>
          </a:bodyPr>
          <a:lstStyle/>
          <a:p>
            <a:pPr algn="ctr"/>
            <a:r>
              <a:rPr lang="ru-RU" sz="2400" b="1" dirty="0" smtClean="0">
                <a:solidFill>
                  <a:schemeClr val="tx2"/>
                </a:solidFill>
              </a:rPr>
              <a:t>78 соглашений</a:t>
            </a:r>
            <a:endParaRPr lang="ru-RU" sz="2400" b="1" dirty="0">
              <a:solidFill>
                <a:schemeClr val="tx2"/>
              </a:solidFill>
            </a:endParaRPr>
          </a:p>
        </p:txBody>
      </p:sp>
      <p:sp>
        <p:nvSpPr>
          <p:cNvPr id="56" name="Прямоугольник с двумя скругленными противолежащими углами 55"/>
          <p:cNvSpPr/>
          <p:nvPr/>
        </p:nvSpPr>
        <p:spPr>
          <a:xfrm rot="10800000">
            <a:off x="6980921" y="3280706"/>
            <a:ext cx="2034568"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7" name="TextBox 56"/>
          <p:cNvSpPr txBox="1"/>
          <p:nvPr/>
        </p:nvSpPr>
        <p:spPr>
          <a:xfrm>
            <a:off x="6935630" y="3298890"/>
            <a:ext cx="2236869" cy="461665"/>
          </a:xfrm>
          <a:prstGeom prst="rect">
            <a:avLst/>
          </a:prstGeom>
          <a:noFill/>
        </p:spPr>
        <p:txBody>
          <a:bodyPr wrap="square" rtlCol="0">
            <a:spAutoFit/>
          </a:bodyPr>
          <a:lstStyle/>
          <a:p>
            <a:r>
              <a:rPr lang="ru-RU" sz="2400" b="1" dirty="0" smtClean="0">
                <a:solidFill>
                  <a:schemeClr val="tx2"/>
                </a:solidFill>
              </a:rPr>
              <a:t>19,9 </a:t>
            </a:r>
            <a:r>
              <a:rPr lang="ru-RU" sz="2400" b="1" dirty="0" err="1" smtClean="0">
                <a:solidFill>
                  <a:schemeClr val="tx2"/>
                </a:solidFill>
              </a:rPr>
              <a:t>млрд.руб</a:t>
            </a:r>
            <a:r>
              <a:rPr lang="ru-RU" sz="2400" b="1" dirty="0" smtClean="0">
                <a:solidFill>
                  <a:schemeClr val="tx2"/>
                </a:solidFill>
              </a:rPr>
              <a:t>.</a:t>
            </a:r>
            <a:endParaRPr lang="ru-RU" sz="2400" b="1" dirty="0">
              <a:solidFill>
                <a:schemeClr val="tx2"/>
              </a:solidFill>
            </a:endParaRPr>
          </a:p>
        </p:txBody>
      </p:sp>
      <p:sp>
        <p:nvSpPr>
          <p:cNvPr id="60" name="Заголовок 1"/>
          <p:cNvSpPr txBox="1">
            <a:spLocks/>
          </p:cNvSpPr>
          <p:nvPr/>
        </p:nvSpPr>
        <p:spPr>
          <a:xfrm>
            <a:off x="5973304" y="3775634"/>
            <a:ext cx="6858762" cy="812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800" dirty="0" smtClean="0">
                <a:solidFill>
                  <a:srgbClr val="1B5391"/>
                </a:solidFill>
                <a:latin typeface="Arial" panose="020B0604020202020204" pitchFamily="34" charset="0"/>
                <a:cs typeface="Arial" panose="020B0604020202020204" pitchFamily="34" charset="0"/>
              </a:rPr>
              <a:t>Бюджетный мониторинг</a:t>
            </a:r>
            <a:endParaRPr lang="ru-RU" sz="2800" dirty="0">
              <a:solidFill>
                <a:srgbClr val="1B5391"/>
              </a:solidFill>
              <a:latin typeface="Arial" panose="020B0604020202020204" pitchFamily="34" charset="0"/>
              <a:cs typeface="Arial" panose="020B0604020202020204" pitchFamily="34" charset="0"/>
            </a:endParaRPr>
          </a:p>
        </p:txBody>
      </p:sp>
      <p:sp>
        <p:nvSpPr>
          <p:cNvPr id="61" name="Прямоугольник с двумя скругленными противолежащими углами 60"/>
          <p:cNvSpPr/>
          <p:nvPr/>
        </p:nvSpPr>
        <p:spPr>
          <a:xfrm>
            <a:off x="8982611" y="2120280"/>
            <a:ext cx="3017294" cy="593957"/>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62" name="TextBox 61"/>
          <p:cNvSpPr txBox="1"/>
          <p:nvPr/>
        </p:nvSpPr>
        <p:spPr>
          <a:xfrm>
            <a:off x="9361263" y="2072523"/>
            <a:ext cx="2181687" cy="646331"/>
          </a:xfrm>
          <a:prstGeom prst="rect">
            <a:avLst/>
          </a:prstGeom>
          <a:noFill/>
        </p:spPr>
        <p:txBody>
          <a:bodyPr wrap="none" rtlCol="0">
            <a:spAutoFit/>
          </a:bodyPr>
          <a:lstStyle/>
          <a:p>
            <a:pPr algn="ctr"/>
            <a:r>
              <a:rPr lang="ru-RU" b="1" dirty="0" smtClean="0">
                <a:solidFill>
                  <a:schemeClr val="tx2"/>
                </a:solidFill>
              </a:rPr>
              <a:t>Бюджет субъекта</a:t>
            </a:r>
          </a:p>
          <a:p>
            <a:pPr algn="ctr"/>
            <a:r>
              <a:rPr lang="ru-RU" b="1" dirty="0" smtClean="0">
                <a:solidFill>
                  <a:schemeClr val="tx2"/>
                </a:solidFill>
              </a:rPr>
              <a:t>2 местных бюджета</a:t>
            </a:r>
            <a:endParaRPr lang="ru-RU" b="1" dirty="0">
              <a:solidFill>
                <a:schemeClr val="tx2"/>
              </a:solidFill>
            </a:endParaRPr>
          </a:p>
        </p:txBody>
      </p:sp>
      <p:sp>
        <p:nvSpPr>
          <p:cNvPr id="45" name="Прямоугольник с двумя скругленными противолежащими углами 44"/>
          <p:cNvSpPr/>
          <p:nvPr/>
        </p:nvSpPr>
        <p:spPr>
          <a:xfrm>
            <a:off x="9402270" y="1604992"/>
            <a:ext cx="2496804" cy="497792"/>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200"/>
          </a:p>
        </p:txBody>
      </p:sp>
      <p:sp>
        <p:nvSpPr>
          <p:cNvPr id="47" name="TextBox 46"/>
          <p:cNvSpPr txBox="1"/>
          <p:nvPr/>
        </p:nvSpPr>
        <p:spPr>
          <a:xfrm>
            <a:off x="10522609" y="1513655"/>
            <a:ext cx="1436289" cy="646331"/>
          </a:xfrm>
          <a:prstGeom prst="rect">
            <a:avLst/>
          </a:prstGeom>
          <a:noFill/>
        </p:spPr>
        <p:txBody>
          <a:bodyPr wrap="square" rtlCol="0">
            <a:spAutoFit/>
          </a:bodyPr>
          <a:lstStyle/>
          <a:p>
            <a:pPr algn="ctr"/>
            <a:r>
              <a:rPr lang="ru-RU" sz="3600" b="1" dirty="0" smtClean="0">
                <a:ln w="6600">
                  <a:solidFill>
                    <a:schemeClr val="accent2"/>
                  </a:solidFill>
                  <a:prstDash val="solid"/>
                </a:ln>
                <a:solidFill>
                  <a:srgbClr val="FFFFFF"/>
                </a:solidFill>
                <a:effectLst>
                  <a:outerShdw dist="38100" dir="2700000" algn="tl" rotWithShape="0">
                    <a:schemeClr val="accent2"/>
                  </a:outerShdw>
                </a:effectLst>
              </a:rPr>
              <a:t>2022</a:t>
            </a:r>
            <a:endParaRPr lang="ru-RU"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3" name="Прямоугольник с двумя скругленными противолежащими углами 62"/>
          <p:cNvSpPr/>
          <p:nvPr/>
        </p:nvSpPr>
        <p:spPr>
          <a:xfrm>
            <a:off x="9035365" y="3293467"/>
            <a:ext cx="3017294" cy="566525"/>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64" name="TextBox 63"/>
          <p:cNvSpPr txBox="1"/>
          <p:nvPr/>
        </p:nvSpPr>
        <p:spPr>
          <a:xfrm>
            <a:off x="9401921" y="3233795"/>
            <a:ext cx="2181687" cy="646331"/>
          </a:xfrm>
          <a:prstGeom prst="rect">
            <a:avLst/>
          </a:prstGeom>
          <a:noFill/>
        </p:spPr>
        <p:txBody>
          <a:bodyPr wrap="none" rtlCol="0">
            <a:spAutoFit/>
          </a:bodyPr>
          <a:lstStyle/>
          <a:p>
            <a:pPr algn="ctr"/>
            <a:r>
              <a:rPr lang="ru-RU" b="1" dirty="0" smtClean="0">
                <a:solidFill>
                  <a:schemeClr val="tx2"/>
                </a:solidFill>
              </a:rPr>
              <a:t>Бюджет субъекта</a:t>
            </a:r>
          </a:p>
          <a:p>
            <a:pPr algn="ctr"/>
            <a:r>
              <a:rPr lang="ru-RU" b="1" dirty="0" smtClean="0">
                <a:solidFill>
                  <a:schemeClr val="tx2"/>
                </a:solidFill>
              </a:rPr>
              <a:t>6 местных бюджета</a:t>
            </a:r>
            <a:endParaRPr lang="ru-RU" b="1" dirty="0">
              <a:solidFill>
                <a:schemeClr val="tx2"/>
              </a:solidFill>
            </a:endParaRPr>
          </a:p>
        </p:txBody>
      </p:sp>
      <p:cxnSp>
        <p:nvCxnSpPr>
          <p:cNvPr id="65" name="Прямая соединительная линия 64"/>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a:off x="6517388" y="3919410"/>
            <a:ext cx="5401005"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67" name="Прямоугольник с двумя скругленными противолежащими углами 66"/>
          <p:cNvSpPr/>
          <p:nvPr/>
        </p:nvSpPr>
        <p:spPr>
          <a:xfrm>
            <a:off x="9391209" y="2788434"/>
            <a:ext cx="2496804" cy="497792"/>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200"/>
          </a:p>
        </p:txBody>
      </p:sp>
      <p:sp>
        <p:nvSpPr>
          <p:cNvPr id="68" name="TextBox 67"/>
          <p:cNvSpPr txBox="1"/>
          <p:nvPr/>
        </p:nvSpPr>
        <p:spPr>
          <a:xfrm>
            <a:off x="9497204" y="2711893"/>
            <a:ext cx="2443726" cy="646331"/>
          </a:xfrm>
          <a:prstGeom prst="rect">
            <a:avLst/>
          </a:prstGeom>
          <a:noFill/>
        </p:spPr>
        <p:txBody>
          <a:bodyPr wrap="square" rtlCol="0">
            <a:spAutoFit/>
          </a:bodyPr>
          <a:lstStyle/>
          <a:p>
            <a:pPr algn="ctr"/>
            <a:r>
              <a:rPr lang="ru-RU" sz="3600" b="1" dirty="0" smtClean="0">
                <a:ln w="6600">
                  <a:solidFill>
                    <a:schemeClr val="accent2"/>
                  </a:solidFill>
                  <a:prstDash val="solid"/>
                </a:ln>
                <a:solidFill>
                  <a:srgbClr val="FFFFFF"/>
                </a:solidFill>
                <a:effectLst>
                  <a:outerShdw dist="38100" dir="2700000" algn="tl" rotWithShape="0">
                    <a:schemeClr val="accent2"/>
                  </a:outerShdw>
                </a:effectLst>
              </a:rPr>
              <a:t>01.04.2023</a:t>
            </a:r>
            <a:endParaRPr lang="ru-RU"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9" name="Прямоугольник с двумя скругленными противолежащими углами 68"/>
          <p:cNvSpPr/>
          <p:nvPr/>
        </p:nvSpPr>
        <p:spPr>
          <a:xfrm>
            <a:off x="6447729" y="4352950"/>
            <a:ext cx="2535297" cy="555616"/>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70" name="TextBox 69"/>
          <p:cNvSpPr txBox="1"/>
          <p:nvPr/>
        </p:nvSpPr>
        <p:spPr>
          <a:xfrm>
            <a:off x="7195470" y="4371134"/>
            <a:ext cx="987771" cy="461665"/>
          </a:xfrm>
          <a:prstGeom prst="rect">
            <a:avLst/>
          </a:prstGeom>
          <a:noFill/>
        </p:spPr>
        <p:txBody>
          <a:bodyPr wrap="none" rtlCol="0">
            <a:spAutoFit/>
          </a:bodyPr>
          <a:lstStyle/>
          <a:p>
            <a:pPr algn="ctr"/>
            <a:r>
              <a:rPr lang="ru-RU" sz="2400" b="1" dirty="0" smtClean="0">
                <a:solidFill>
                  <a:schemeClr val="tx2"/>
                </a:solidFill>
              </a:rPr>
              <a:t>23 л/с</a:t>
            </a:r>
            <a:endParaRPr lang="ru-RU" sz="2400" b="1" dirty="0">
              <a:solidFill>
                <a:schemeClr val="tx2"/>
              </a:solidFill>
            </a:endParaRPr>
          </a:p>
        </p:txBody>
      </p:sp>
      <p:sp>
        <p:nvSpPr>
          <p:cNvPr id="71" name="Прямоугольник с двумя скругленными противолежащими углами 70"/>
          <p:cNvSpPr/>
          <p:nvPr/>
        </p:nvSpPr>
        <p:spPr>
          <a:xfrm rot="10800000">
            <a:off x="6939302" y="4906386"/>
            <a:ext cx="2034568"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72" name="TextBox 71"/>
          <p:cNvSpPr txBox="1"/>
          <p:nvPr/>
        </p:nvSpPr>
        <p:spPr>
          <a:xfrm>
            <a:off x="6939303" y="4898139"/>
            <a:ext cx="2703282" cy="461665"/>
          </a:xfrm>
          <a:prstGeom prst="rect">
            <a:avLst/>
          </a:prstGeom>
          <a:noFill/>
        </p:spPr>
        <p:txBody>
          <a:bodyPr wrap="square" rtlCol="0">
            <a:spAutoFit/>
          </a:bodyPr>
          <a:lstStyle/>
          <a:p>
            <a:r>
              <a:rPr lang="ru-RU" sz="2400" b="1" dirty="0" smtClean="0">
                <a:solidFill>
                  <a:schemeClr val="tx2"/>
                </a:solidFill>
              </a:rPr>
              <a:t>10 </a:t>
            </a:r>
            <a:r>
              <a:rPr lang="ru-RU" sz="2400" b="1" dirty="0" err="1" smtClean="0">
                <a:solidFill>
                  <a:schemeClr val="tx2"/>
                </a:solidFill>
              </a:rPr>
              <a:t>млрд.руб</a:t>
            </a:r>
            <a:r>
              <a:rPr lang="ru-RU" sz="2400" b="1" dirty="0" smtClean="0">
                <a:solidFill>
                  <a:schemeClr val="tx2"/>
                </a:solidFill>
              </a:rPr>
              <a:t>.</a:t>
            </a:r>
            <a:endParaRPr lang="ru-RU" sz="2400" b="1" dirty="0">
              <a:solidFill>
                <a:schemeClr val="tx2"/>
              </a:solidFill>
            </a:endParaRPr>
          </a:p>
        </p:txBody>
      </p:sp>
      <p:sp>
        <p:nvSpPr>
          <p:cNvPr id="73" name="Прямоугольник с двумя скругленными противолежащими углами 72"/>
          <p:cNvSpPr/>
          <p:nvPr/>
        </p:nvSpPr>
        <p:spPr>
          <a:xfrm>
            <a:off x="6460578" y="5562677"/>
            <a:ext cx="2535297" cy="555616"/>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74" name="TextBox 73"/>
          <p:cNvSpPr txBox="1"/>
          <p:nvPr/>
        </p:nvSpPr>
        <p:spPr>
          <a:xfrm>
            <a:off x="7208319" y="5580861"/>
            <a:ext cx="987771" cy="461665"/>
          </a:xfrm>
          <a:prstGeom prst="rect">
            <a:avLst/>
          </a:prstGeom>
          <a:noFill/>
        </p:spPr>
        <p:txBody>
          <a:bodyPr wrap="none" rtlCol="0">
            <a:spAutoFit/>
          </a:bodyPr>
          <a:lstStyle/>
          <a:p>
            <a:pPr algn="ctr"/>
            <a:r>
              <a:rPr lang="ru-RU" sz="2400" b="1" dirty="0" smtClean="0">
                <a:solidFill>
                  <a:schemeClr val="tx2"/>
                </a:solidFill>
              </a:rPr>
              <a:t>11 л/с</a:t>
            </a:r>
            <a:endParaRPr lang="ru-RU" sz="2400" b="1" dirty="0">
              <a:solidFill>
                <a:schemeClr val="tx2"/>
              </a:solidFill>
            </a:endParaRPr>
          </a:p>
        </p:txBody>
      </p:sp>
      <p:sp>
        <p:nvSpPr>
          <p:cNvPr id="75" name="Прямоугольник с двумя скругленными противолежащими углами 74"/>
          <p:cNvSpPr/>
          <p:nvPr/>
        </p:nvSpPr>
        <p:spPr>
          <a:xfrm rot="10800000">
            <a:off x="6938399" y="6116619"/>
            <a:ext cx="2034568"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6" name="TextBox 75"/>
          <p:cNvSpPr txBox="1"/>
          <p:nvPr/>
        </p:nvSpPr>
        <p:spPr>
          <a:xfrm>
            <a:off x="6893108" y="6134803"/>
            <a:ext cx="2236869" cy="461665"/>
          </a:xfrm>
          <a:prstGeom prst="rect">
            <a:avLst/>
          </a:prstGeom>
          <a:noFill/>
        </p:spPr>
        <p:txBody>
          <a:bodyPr wrap="square" rtlCol="0">
            <a:spAutoFit/>
          </a:bodyPr>
          <a:lstStyle/>
          <a:p>
            <a:r>
              <a:rPr lang="ru-RU" sz="2400" b="1" dirty="0" smtClean="0">
                <a:solidFill>
                  <a:schemeClr val="tx2"/>
                </a:solidFill>
              </a:rPr>
              <a:t>2,6 </a:t>
            </a:r>
            <a:r>
              <a:rPr lang="ru-RU" sz="2400" b="1" dirty="0" err="1" smtClean="0">
                <a:solidFill>
                  <a:schemeClr val="tx2"/>
                </a:solidFill>
              </a:rPr>
              <a:t>млрд.руб</a:t>
            </a:r>
            <a:r>
              <a:rPr lang="ru-RU" sz="2400" b="1" dirty="0" smtClean="0">
                <a:solidFill>
                  <a:schemeClr val="tx2"/>
                </a:solidFill>
              </a:rPr>
              <a:t>.</a:t>
            </a:r>
            <a:endParaRPr lang="ru-RU" sz="2400" b="1" dirty="0">
              <a:solidFill>
                <a:schemeClr val="tx2"/>
              </a:solidFill>
            </a:endParaRPr>
          </a:p>
        </p:txBody>
      </p:sp>
      <p:sp>
        <p:nvSpPr>
          <p:cNvPr id="79" name="Прямоугольник с двумя скругленными противолежащими углами 78"/>
          <p:cNvSpPr/>
          <p:nvPr/>
        </p:nvSpPr>
        <p:spPr>
          <a:xfrm>
            <a:off x="9402685" y="4414827"/>
            <a:ext cx="2496804" cy="497792"/>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200"/>
          </a:p>
        </p:txBody>
      </p:sp>
      <p:sp>
        <p:nvSpPr>
          <p:cNvPr id="80" name="TextBox 79"/>
          <p:cNvSpPr txBox="1"/>
          <p:nvPr/>
        </p:nvSpPr>
        <p:spPr>
          <a:xfrm>
            <a:off x="10523024" y="4323490"/>
            <a:ext cx="1436289" cy="646331"/>
          </a:xfrm>
          <a:prstGeom prst="rect">
            <a:avLst/>
          </a:prstGeom>
          <a:noFill/>
        </p:spPr>
        <p:txBody>
          <a:bodyPr wrap="square" rtlCol="0">
            <a:spAutoFit/>
          </a:bodyPr>
          <a:lstStyle/>
          <a:p>
            <a:pPr algn="ctr"/>
            <a:r>
              <a:rPr lang="ru-RU" sz="3600" b="1" dirty="0" smtClean="0">
                <a:ln w="6600">
                  <a:solidFill>
                    <a:schemeClr val="accent2"/>
                  </a:solidFill>
                  <a:prstDash val="solid"/>
                </a:ln>
                <a:solidFill>
                  <a:srgbClr val="FFFFFF"/>
                </a:solidFill>
                <a:effectLst>
                  <a:outerShdw dist="38100" dir="2700000" algn="tl" rotWithShape="0">
                    <a:schemeClr val="accent2"/>
                  </a:outerShdw>
                </a:effectLst>
              </a:rPr>
              <a:t>2022</a:t>
            </a:r>
            <a:endParaRPr lang="ru-RU"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3" name="Прямоугольник с двумя скругленными противолежащими углами 82"/>
          <p:cNvSpPr/>
          <p:nvPr/>
        </p:nvSpPr>
        <p:spPr>
          <a:xfrm>
            <a:off x="9334399" y="5624347"/>
            <a:ext cx="2496804" cy="497792"/>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200"/>
          </a:p>
        </p:txBody>
      </p:sp>
      <p:sp>
        <p:nvSpPr>
          <p:cNvPr id="84" name="TextBox 83"/>
          <p:cNvSpPr txBox="1"/>
          <p:nvPr/>
        </p:nvSpPr>
        <p:spPr>
          <a:xfrm>
            <a:off x="9440394" y="5547806"/>
            <a:ext cx="2443726" cy="646331"/>
          </a:xfrm>
          <a:prstGeom prst="rect">
            <a:avLst/>
          </a:prstGeom>
          <a:noFill/>
        </p:spPr>
        <p:txBody>
          <a:bodyPr wrap="square" rtlCol="0">
            <a:spAutoFit/>
          </a:bodyPr>
          <a:lstStyle/>
          <a:p>
            <a:pPr algn="ctr"/>
            <a:r>
              <a:rPr lang="ru-RU" sz="3600" b="1" dirty="0" smtClean="0">
                <a:ln w="6600">
                  <a:solidFill>
                    <a:schemeClr val="accent2"/>
                  </a:solidFill>
                  <a:prstDash val="solid"/>
                </a:ln>
                <a:solidFill>
                  <a:srgbClr val="FFFFFF"/>
                </a:solidFill>
                <a:effectLst>
                  <a:outerShdw dist="38100" dir="2700000" algn="tl" rotWithShape="0">
                    <a:schemeClr val="accent2"/>
                  </a:outerShdw>
                </a:effectLst>
              </a:rPr>
              <a:t>01.04.2023</a:t>
            </a:r>
            <a:endParaRPr lang="ru-RU"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5" name="Прямоугольник с двумя скругленными противолежащими углами 84"/>
          <p:cNvSpPr/>
          <p:nvPr/>
        </p:nvSpPr>
        <p:spPr>
          <a:xfrm>
            <a:off x="8981815" y="4906447"/>
            <a:ext cx="3017294" cy="562001"/>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86" name="TextBox 85"/>
          <p:cNvSpPr txBox="1"/>
          <p:nvPr/>
        </p:nvSpPr>
        <p:spPr>
          <a:xfrm>
            <a:off x="9187046" y="4974028"/>
            <a:ext cx="2702984" cy="461665"/>
          </a:xfrm>
          <a:prstGeom prst="rect">
            <a:avLst/>
          </a:prstGeom>
          <a:noFill/>
        </p:spPr>
        <p:txBody>
          <a:bodyPr wrap="none" rtlCol="0">
            <a:spAutoFit/>
          </a:bodyPr>
          <a:lstStyle/>
          <a:p>
            <a:pPr algn="ctr"/>
            <a:r>
              <a:rPr lang="ru-RU" sz="2400" b="1" dirty="0" smtClean="0">
                <a:solidFill>
                  <a:schemeClr val="tx2"/>
                </a:solidFill>
              </a:rPr>
              <a:t>296 распоряжений</a:t>
            </a:r>
            <a:endParaRPr lang="ru-RU" sz="2400" b="1" dirty="0">
              <a:solidFill>
                <a:schemeClr val="tx2"/>
              </a:solidFill>
            </a:endParaRPr>
          </a:p>
        </p:txBody>
      </p:sp>
      <p:sp>
        <p:nvSpPr>
          <p:cNvPr id="87" name="Прямоугольник с двумя скругленными противолежащими углами 86"/>
          <p:cNvSpPr/>
          <p:nvPr/>
        </p:nvSpPr>
        <p:spPr>
          <a:xfrm>
            <a:off x="9005519" y="6132714"/>
            <a:ext cx="3017294" cy="562001"/>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88" name="TextBox 87"/>
          <p:cNvSpPr txBox="1"/>
          <p:nvPr/>
        </p:nvSpPr>
        <p:spPr>
          <a:xfrm>
            <a:off x="9210751" y="6200295"/>
            <a:ext cx="2702984" cy="461665"/>
          </a:xfrm>
          <a:prstGeom prst="rect">
            <a:avLst/>
          </a:prstGeom>
          <a:noFill/>
        </p:spPr>
        <p:txBody>
          <a:bodyPr wrap="none" rtlCol="0">
            <a:spAutoFit/>
          </a:bodyPr>
          <a:lstStyle/>
          <a:p>
            <a:pPr algn="ctr"/>
            <a:r>
              <a:rPr lang="ru-RU" sz="2400" b="1" dirty="0" smtClean="0">
                <a:solidFill>
                  <a:schemeClr val="tx2"/>
                </a:solidFill>
              </a:rPr>
              <a:t>125 распоряжений</a:t>
            </a:r>
            <a:endParaRPr lang="ru-RU" sz="2400" b="1" dirty="0">
              <a:solidFill>
                <a:schemeClr val="tx2"/>
              </a:solidFill>
            </a:endParaRPr>
          </a:p>
        </p:txBody>
      </p:sp>
      <p:sp>
        <p:nvSpPr>
          <p:cNvPr id="46" name="Прямоугольник с двумя скругленными противолежащими углами 45"/>
          <p:cNvSpPr/>
          <p:nvPr/>
        </p:nvSpPr>
        <p:spPr>
          <a:xfrm>
            <a:off x="6461975" y="653964"/>
            <a:ext cx="2535297" cy="555616"/>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8" name="TextBox 47"/>
          <p:cNvSpPr txBox="1"/>
          <p:nvPr/>
        </p:nvSpPr>
        <p:spPr>
          <a:xfrm>
            <a:off x="6552130" y="611151"/>
            <a:ext cx="2171428" cy="461665"/>
          </a:xfrm>
          <a:prstGeom prst="rect">
            <a:avLst/>
          </a:prstGeom>
          <a:noFill/>
        </p:spPr>
        <p:txBody>
          <a:bodyPr wrap="none" rtlCol="0">
            <a:spAutoFit/>
          </a:bodyPr>
          <a:lstStyle/>
          <a:p>
            <a:pPr algn="ctr"/>
            <a:r>
              <a:rPr lang="ru-RU" sz="2400" b="1" dirty="0" smtClean="0">
                <a:solidFill>
                  <a:schemeClr val="tx2"/>
                </a:solidFill>
              </a:rPr>
              <a:t>74 соглашений</a:t>
            </a:r>
            <a:endParaRPr lang="ru-RU" sz="2400" b="1" dirty="0">
              <a:solidFill>
                <a:schemeClr val="tx2"/>
              </a:solidFill>
            </a:endParaRPr>
          </a:p>
        </p:txBody>
      </p:sp>
      <p:sp>
        <p:nvSpPr>
          <p:cNvPr id="51" name="Прямоугольник с двумя скругленными противолежащими углами 50"/>
          <p:cNvSpPr/>
          <p:nvPr/>
        </p:nvSpPr>
        <p:spPr>
          <a:xfrm>
            <a:off x="9416931" y="677741"/>
            <a:ext cx="2496804" cy="497792"/>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200"/>
          </a:p>
        </p:txBody>
      </p:sp>
      <p:sp>
        <p:nvSpPr>
          <p:cNvPr id="52" name="TextBox 51"/>
          <p:cNvSpPr txBox="1"/>
          <p:nvPr/>
        </p:nvSpPr>
        <p:spPr>
          <a:xfrm>
            <a:off x="10537270" y="586404"/>
            <a:ext cx="1436289" cy="646331"/>
          </a:xfrm>
          <a:prstGeom prst="rect">
            <a:avLst/>
          </a:prstGeom>
          <a:noFill/>
        </p:spPr>
        <p:txBody>
          <a:bodyPr wrap="square" rtlCol="0">
            <a:spAutoFit/>
          </a:bodyPr>
          <a:lstStyle/>
          <a:p>
            <a:pPr algn="ctr"/>
            <a:r>
              <a:rPr lang="ru-RU" sz="3600" b="1" dirty="0" smtClean="0">
                <a:ln w="6600">
                  <a:solidFill>
                    <a:schemeClr val="accent2"/>
                  </a:solidFill>
                  <a:prstDash val="solid"/>
                </a:ln>
                <a:solidFill>
                  <a:srgbClr val="FFFFFF"/>
                </a:solidFill>
                <a:effectLst>
                  <a:outerShdw dist="38100" dir="2700000" algn="tl" rotWithShape="0">
                    <a:schemeClr val="accent2"/>
                  </a:outerShdw>
                </a:effectLst>
              </a:rPr>
              <a:t>2021</a:t>
            </a:r>
            <a:endParaRPr lang="ru-RU"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9" name="Прямоугольник с двумя скругленными противолежащими углами 48"/>
          <p:cNvSpPr/>
          <p:nvPr/>
        </p:nvSpPr>
        <p:spPr>
          <a:xfrm rot="10800000">
            <a:off x="8024282" y="1017249"/>
            <a:ext cx="2034568" cy="549467"/>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50" name="TextBox 49"/>
          <p:cNvSpPr txBox="1"/>
          <p:nvPr/>
        </p:nvSpPr>
        <p:spPr>
          <a:xfrm>
            <a:off x="8024283" y="1009002"/>
            <a:ext cx="2703282" cy="461665"/>
          </a:xfrm>
          <a:prstGeom prst="rect">
            <a:avLst/>
          </a:prstGeom>
          <a:noFill/>
        </p:spPr>
        <p:txBody>
          <a:bodyPr wrap="square" rtlCol="0">
            <a:spAutoFit/>
          </a:bodyPr>
          <a:lstStyle/>
          <a:p>
            <a:r>
              <a:rPr lang="ru-RU" sz="2400" b="1" dirty="0" smtClean="0">
                <a:solidFill>
                  <a:schemeClr val="tx2"/>
                </a:solidFill>
              </a:rPr>
              <a:t>10,9 </a:t>
            </a:r>
            <a:r>
              <a:rPr lang="ru-RU" sz="2400" b="1" dirty="0" err="1" smtClean="0">
                <a:solidFill>
                  <a:schemeClr val="tx2"/>
                </a:solidFill>
              </a:rPr>
              <a:t>млрд.руб</a:t>
            </a:r>
            <a:r>
              <a:rPr lang="ru-RU" sz="2400" b="1" dirty="0" smtClean="0">
                <a:solidFill>
                  <a:schemeClr val="tx2"/>
                </a:solidFill>
              </a:rPr>
              <a:t>.</a:t>
            </a:r>
            <a:endParaRPr lang="ru-RU" sz="2400" b="1" dirty="0">
              <a:solidFill>
                <a:schemeClr val="tx2"/>
              </a:solidFill>
            </a:endParaRPr>
          </a:p>
        </p:txBody>
      </p:sp>
    </p:spTree>
    <p:extLst>
      <p:ext uri="{BB962C8B-B14F-4D97-AF65-F5344CB8AC3E}">
        <p14:creationId xmlns:p14="http://schemas.microsoft.com/office/powerpoint/2010/main" val="959378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6" name="Диаграмма 25"/>
          <p:cNvGraphicFramePr/>
          <p:nvPr>
            <p:extLst>
              <p:ext uri="{D42A27DB-BD31-4B8C-83A1-F6EECF244321}">
                <p14:modId xmlns:p14="http://schemas.microsoft.com/office/powerpoint/2010/main" val="288704312"/>
              </p:ext>
            </p:extLst>
          </p:nvPr>
        </p:nvGraphicFramePr>
        <p:xfrm>
          <a:off x="3272248" y="1442230"/>
          <a:ext cx="6634263" cy="5144441"/>
        </p:xfrm>
        <a:graphic>
          <a:graphicData uri="http://schemas.openxmlformats.org/drawingml/2006/chart">
            <c:chart xmlns:c="http://schemas.openxmlformats.org/drawingml/2006/chart" xmlns:r="http://schemas.openxmlformats.org/officeDocument/2006/relationships" r:id="rId4"/>
          </a:graphicData>
        </a:graphic>
      </p:graphicFrame>
      <p:sp>
        <p:nvSpPr>
          <p:cNvPr id="11" name="Заголовок 1"/>
          <p:cNvSpPr>
            <a:spLocks noGrp="1"/>
          </p:cNvSpPr>
          <p:nvPr>
            <p:ph type="title"/>
          </p:nvPr>
        </p:nvSpPr>
        <p:spPr>
          <a:xfrm>
            <a:off x="965220" y="318419"/>
            <a:ext cx="11680371" cy="556592"/>
          </a:xfrm>
          <a:noFill/>
          <a:ln>
            <a:noFill/>
          </a:ln>
        </p:spPr>
        <p:style>
          <a:lnRef idx="2">
            <a:schemeClr val="accent1"/>
          </a:lnRef>
          <a:fillRef idx="1">
            <a:schemeClr val="lt1"/>
          </a:fillRef>
          <a:effectRef idx="0">
            <a:schemeClr val="accent1"/>
          </a:effectRef>
          <a:fontRef idx="minor">
            <a:schemeClr val="dk1"/>
          </a:fontRef>
        </p:style>
        <p:txBody>
          <a:bodyPr>
            <a:noAutofit/>
          </a:bodyPr>
          <a:lstStyle/>
          <a:p>
            <a:pPr algn="l"/>
            <a:r>
              <a:rPr lang="ru-RU" sz="3200" dirty="0" smtClean="0">
                <a:ln w="0"/>
                <a:solidFill>
                  <a:srgbClr val="1B5391"/>
                </a:solidFill>
                <a:latin typeface="Arial" panose="020B0604020202020204" pitchFamily="34" charset="0"/>
                <a:ea typeface="+mj-ea"/>
                <a:cs typeface="Arial" panose="020B0604020202020204" pitchFamily="34" charset="0"/>
              </a:rPr>
              <a:t>Предоставление МБТ </a:t>
            </a:r>
            <a:r>
              <a:rPr lang="ru-RU" sz="3200" dirty="0" smtClean="0">
                <a:ln w="0"/>
                <a:solidFill>
                  <a:srgbClr val="1B5391"/>
                </a:solidFill>
                <a:latin typeface="Arial" panose="020B0604020202020204" pitchFamily="34" charset="0"/>
                <a:cs typeface="Arial" panose="020B0604020202020204" pitchFamily="34" charset="0"/>
              </a:rPr>
              <a:t>из </a:t>
            </a:r>
            <a:r>
              <a:rPr lang="ru-RU" sz="3200" dirty="0">
                <a:ln w="0"/>
                <a:solidFill>
                  <a:srgbClr val="1B5391"/>
                </a:solidFill>
                <a:latin typeface="Arial" panose="020B0604020202020204" pitchFamily="34" charset="0"/>
                <a:cs typeface="Arial" panose="020B0604020202020204" pitchFamily="34" charset="0"/>
              </a:rPr>
              <a:t>ФБ в бюджет Томской области </a:t>
            </a:r>
            <a:br>
              <a:rPr lang="ru-RU" sz="3200" dirty="0">
                <a:ln w="0"/>
                <a:solidFill>
                  <a:srgbClr val="1B5391"/>
                </a:solidFill>
                <a:latin typeface="Arial" panose="020B0604020202020204" pitchFamily="34" charset="0"/>
                <a:cs typeface="Arial" panose="020B0604020202020204" pitchFamily="34" charset="0"/>
              </a:rPr>
            </a:br>
            <a:endParaRPr lang="ru-RU" sz="3200" dirty="0">
              <a:ln w="0"/>
              <a:solidFill>
                <a:srgbClr val="1B5391"/>
              </a:solidFill>
              <a:latin typeface="Arial" panose="020B0604020202020204" pitchFamily="34" charset="0"/>
              <a:ea typeface="+mj-ea"/>
              <a:cs typeface="Arial" panose="020B0604020202020204" pitchFamily="34" charset="0"/>
            </a:endParaRPr>
          </a:p>
        </p:txBody>
      </p:sp>
      <p:graphicFrame>
        <p:nvGraphicFramePr>
          <p:cNvPr id="9" name="Диаграмма 8"/>
          <p:cNvGraphicFramePr/>
          <p:nvPr>
            <p:extLst>
              <p:ext uri="{D42A27DB-BD31-4B8C-83A1-F6EECF244321}">
                <p14:modId xmlns:p14="http://schemas.microsoft.com/office/powerpoint/2010/main" val="3231286085"/>
              </p:ext>
            </p:extLst>
          </p:nvPr>
        </p:nvGraphicFramePr>
        <p:xfrm>
          <a:off x="-3007230" y="854169"/>
          <a:ext cx="7481318" cy="4963169"/>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p:cNvSpPr txBox="1"/>
          <p:nvPr/>
        </p:nvSpPr>
        <p:spPr>
          <a:xfrm>
            <a:off x="391627" y="885638"/>
            <a:ext cx="10714151" cy="461665"/>
          </a:xfrm>
          <a:prstGeom prst="rect">
            <a:avLst/>
          </a:prstGeom>
          <a:noFill/>
        </p:spPr>
        <p:txBody>
          <a:bodyPr wrap="none" rtlCol="0">
            <a:spAutoFit/>
          </a:bodyPr>
          <a:lstStyle/>
          <a:p>
            <a:r>
              <a:rPr lang="ru-RU" sz="2400" dirty="0" smtClean="0"/>
              <a:t>Доходы </a:t>
            </a:r>
            <a:r>
              <a:rPr lang="ru-RU" sz="2400" b="1" dirty="0" smtClean="0">
                <a:solidFill>
                  <a:srgbClr val="11B15B"/>
                </a:solidFill>
              </a:rPr>
              <a:t>95 561,78</a:t>
            </a:r>
            <a:r>
              <a:rPr lang="ru-RU" sz="2400" dirty="0" smtClean="0"/>
              <a:t> </a:t>
            </a:r>
            <a:r>
              <a:rPr lang="ru-RU" sz="2400" dirty="0" err="1" smtClean="0"/>
              <a:t>млн.руб</a:t>
            </a:r>
            <a:r>
              <a:rPr lang="ru-RU" sz="2400" dirty="0" smtClean="0"/>
              <a:t>.                                                 Расходы  </a:t>
            </a:r>
            <a:r>
              <a:rPr lang="ru-RU" sz="2400" b="1" dirty="0" smtClean="0">
                <a:solidFill>
                  <a:srgbClr val="FF0000"/>
                </a:solidFill>
              </a:rPr>
              <a:t>93 339,62</a:t>
            </a:r>
            <a:r>
              <a:rPr lang="ru-RU" sz="2400" b="1" dirty="0" smtClean="0"/>
              <a:t> </a:t>
            </a:r>
            <a:r>
              <a:rPr lang="ru-RU" sz="2400" dirty="0" err="1" smtClean="0"/>
              <a:t>млн.руб</a:t>
            </a:r>
            <a:r>
              <a:rPr lang="ru-RU" sz="2400" dirty="0" smtClean="0"/>
              <a:t>.</a:t>
            </a:r>
            <a:endParaRPr lang="ru-RU" sz="2400" dirty="0"/>
          </a:p>
        </p:txBody>
      </p:sp>
      <p:sp>
        <p:nvSpPr>
          <p:cNvPr id="23" name="TextBox 22"/>
          <p:cNvSpPr txBox="1"/>
          <p:nvPr/>
        </p:nvSpPr>
        <p:spPr>
          <a:xfrm>
            <a:off x="7135292" y="1829673"/>
            <a:ext cx="705642" cy="369332"/>
          </a:xfrm>
          <a:prstGeom prst="rect">
            <a:avLst/>
          </a:prstGeom>
          <a:noFill/>
        </p:spPr>
        <p:txBody>
          <a:bodyPr wrap="none" rtlCol="0">
            <a:spAutoFit/>
          </a:bodyPr>
          <a:lstStyle/>
          <a:p>
            <a:r>
              <a:rPr lang="ru-RU" b="1" dirty="0" smtClean="0"/>
              <a:t>8 614</a:t>
            </a:r>
            <a:endParaRPr lang="ru-RU" b="1" dirty="0"/>
          </a:p>
        </p:txBody>
      </p:sp>
      <p:sp>
        <p:nvSpPr>
          <p:cNvPr id="28" name="TextBox 27"/>
          <p:cNvSpPr txBox="1"/>
          <p:nvPr/>
        </p:nvSpPr>
        <p:spPr>
          <a:xfrm>
            <a:off x="7135292" y="2716795"/>
            <a:ext cx="705642" cy="369332"/>
          </a:xfrm>
          <a:prstGeom prst="rect">
            <a:avLst/>
          </a:prstGeom>
          <a:noFill/>
        </p:spPr>
        <p:txBody>
          <a:bodyPr wrap="none" rtlCol="0">
            <a:spAutoFit/>
          </a:bodyPr>
          <a:lstStyle/>
          <a:p>
            <a:r>
              <a:rPr lang="ru-RU" b="1" dirty="0" smtClean="0"/>
              <a:t>3 264</a:t>
            </a:r>
            <a:endParaRPr lang="ru-RU" b="1" dirty="0"/>
          </a:p>
        </p:txBody>
      </p:sp>
      <p:sp>
        <p:nvSpPr>
          <p:cNvPr id="29" name="TextBox 28"/>
          <p:cNvSpPr txBox="1"/>
          <p:nvPr/>
        </p:nvSpPr>
        <p:spPr>
          <a:xfrm>
            <a:off x="7076783" y="3445419"/>
            <a:ext cx="822661" cy="369332"/>
          </a:xfrm>
          <a:prstGeom prst="rect">
            <a:avLst/>
          </a:prstGeom>
          <a:noFill/>
        </p:spPr>
        <p:txBody>
          <a:bodyPr wrap="none" rtlCol="0">
            <a:spAutoFit/>
          </a:bodyPr>
          <a:lstStyle/>
          <a:p>
            <a:r>
              <a:rPr lang="ru-RU" b="1" dirty="0" smtClean="0"/>
              <a:t>12 125</a:t>
            </a:r>
            <a:endParaRPr lang="ru-RU" b="1" dirty="0"/>
          </a:p>
        </p:txBody>
      </p:sp>
      <p:sp>
        <p:nvSpPr>
          <p:cNvPr id="30" name="TextBox 29"/>
          <p:cNvSpPr txBox="1"/>
          <p:nvPr/>
        </p:nvSpPr>
        <p:spPr>
          <a:xfrm>
            <a:off x="7135292" y="2379913"/>
            <a:ext cx="705642" cy="369332"/>
          </a:xfrm>
          <a:prstGeom prst="rect">
            <a:avLst/>
          </a:prstGeom>
          <a:noFill/>
        </p:spPr>
        <p:txBody>
          <a:bodyPr wrap="none" rtlCol="0">
            <a:spAutoFit/>
          </a:bodyPr>
          <a:lstStyle/>
          <a:p>
            <a:r>
              <a:rPr lang="ru-RU" b="1" dirty="0" smtClean="0"/>
              <a:t>3 847</a:t>
            </a:r>
            <a:endParaRPr lang="ru-RU" b="1" dirty="0"/>
          </a:p>
        </p:txBody>
      </p:sp>
      <p:sp>
        <p:nvSpPr>
          <p:cNvPr id="31" name="TextBox 30"/>
          <p:cNvSpPr txBox="1"/>
          <p:nvPr/>
        </p:nvSpPr>
        <p:spPr>
          <a:xfrm>
            <a:off x="5294195" y="1814284"/>
            <a:ext cx="1118576" cy="400110"/>
          </a:xfrm>
          <a:prstGeom prst="rect">
            <a:avLst/>
          </a:prstGeom>
          <a:noFill/>
        </p:spPr>
        <p:txBody>
          <a:bodyPr wrap="none" rtlCol="0">
            <a:spAutoFit/>
          </a:bodyPr>
          <a:lstStyle/>
          <a:p>
            <a:r>
              <a:rPr lang="ru-RU" sz="2000" dirty="0" smtClean="0"/>
              <a:t>Дотации</a:t>
            </a:r>
            <a:endParaRPr lang="ru-RU" sz="2000" dirty="0"/>
          </a:p>
        </p:txBody>
      </p:sp>
      <p:sp>
        <p:nvSpPr>
          <p:cNvPr id="32" name="TextBox 31"/>
          <p:cNvSpPr txBox="1"/>
          <p:nvPr/>
        </p:nvSpPr>
        <p:spPr>
          <a:xfrm>
            <a:off x="5294195" y="2701406"/>
            <a:ext cx="1377300" cy="400110"/>
          </a:xfrm>
          <a:prstGeom prst="rect">
            <a:avLst/>
          </a:prstGeom>
          <a:noFill/>
        </p:spPr>
        <p:txBody>
          <a:bodyPr wrap="none" rtlCol="0">
            <a:spAutoFit/>
          </a:bodyPr>
          <a:lstStyle/>
          <a:p>
            <a:r>
              <a:rPr lang="ru-RU" sz="2000" dirty="0" smtClean="0"/>
              <a:t>Субвенции</a:t>
            </a:r>
            <a:endParaRPr lang="ru-RU" sz="2000" dirty="0"/>
          </a:p>
        </p:txBody>
      </p:sp>
      <p:sp>
        <p:nvSpPr>
          <p:cNvPr id="33" name="TextBox 32"/>
          <p:cNvSpPr txBox="1"/>
          <p:nvPr/>
        </p:nvSpPr>
        <p:spPr>
          <a:xfrm>
            <a:off x="5294195" y="3430030"/>
            <a:ext cx="1237839" cy="400110"/>
          </a:xfrm>
          <a:prstGeom prst="rect">
            <a:avLst/>
          </a:prstGeom>
          <a:noFill/>
        </p:spPr>
        <p:txBody>
          <a:bodyPr wrap="none" rtlCol="0">
            <a:spAutoFit/>
          </a:bodyPr>
          <a:lstStyle/>
          <a:p>
            <a:r>
              <a:rPr lang="ru-RU" sz="2000" dirty="0" smtClean="0"/>
              <a:t>Субсидии</a:t>
            </a:r>
            <a:endParaRPr lang="ru-RU" sz="2000" dirty="0"/>
          </a:p>
        </p:txBody>
      </p:sp>
      <p:sp>
        <p:nvSpPr>
          <p:cNvPr id="34" name="TextBox 33"/>
          <p:cNvSpPr txBox="1"/>
          <p:nvPr/>
        </p:nvSpPr>
        <p:spPr>
          <a:xfrm>
            <a:off x="5294195" y="2364524"/>
            <a:ext cx="1322093" cy="400110"/>
          </a:xfrm>
          <a:prstGeom prst="rect">
            <a:avLst/>
          </a:prstGeom>
          <a:noFill/>
        </p:spPr>
        <p:txBody>
          <a:bodyPr wrap="none" rtlCol="0">
            <a:spAutoFit/>
          </a:bodyPr>
          <a:lstStyle/>
          <a:p>
            <a:r>
              <a:rPr lang="ru-RU" sz="2000" dirty="0" smtClean="0"/>
              <a:t>Иные МБТ</a:t>
            </a:r>
            <a:endParaRPr lang="ru-RU" sz="2000" dirty="0"/>
          </a:p>
        </p:txBody>
      </p:sp>
      <p:cxnSp>
        <p:nvCxnSpPr>
          <p:cNvPr id="35" name="Прямая соединительная линия 34"/>
          <p:cNvCxnSpPr/>
          <p:nvPr/>
        </p:nvCxnSpPr>
        <p:spPr>
          <a:xfrm flipV="1">
            <a:off x="3441170" y="1584021"/>
            <a:ext cx="1819081" cy="451788"/>
          </a:xfrm>
          <a:prstGeom prst="line">
            <a:avLst/>
          </a:prstGeom>
          <a:ln w="25400">
            <a:solidFill>
              <a:srgbClr val="1B5391"/>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3833673" y="5233430"/>
            <a:ext cx="1426578" cy="797564"/>
          </a:xfrm>
          <a:prstGeom prst="line">
            <a:avLst/>
          </a:prstGeom>
          <a:ln w="25400">
            <a:solidFill>
              <a:srgbClr val="1B539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42171" y="3459124"/>
            <a:ext cx="1422184" cy="461665"/>
          </a:xfrm>
          <a:prstGeom prst="rect">
            <a:avLst/>
          </a:prstGeom>
          <a:noFill/>
        </p:spPr>
        <p:txBody>
          <a:bodyPr wrap="none" rtlCol="0">
            <a:spAutoFit/>
          </a:bodyPr>
          <a:lstStyle/>
          <a:p>
            <a:r>
              <a:rPr lang="ru-RU" sz="2400" b="1" dirty="0" smtClean="0">
                <a:solidFill>
                  <a:srgbClr val="1B5391"/>
                </a:solidFill>
              </a:rPr>
              <a:t>67 711,94</a:t>
            </a:r>
            <a:endParaRPr lang="ru-RU" sz="2400" b="1" dirty="0">
              <a:solidFill>
                <a:srgbClr val="1B5391"/>
              </a:solidFill>
            </a:endParaRPr>
          </a:p>
        </p:txBody>
      </p:sp>
      <p:sp>
        <p:nvSpPr>
          <p:cNvPr id="19" name="TextBox 18"/>
          <p:cNvSpPr txBox="1"/>
          <p:nvPr/>
        </p:nvSpPr>
        <p:spPr>
          <a:xfrm>
            <a:off x="2892201" y="3698250"/>
            <a:ext cx="1422184" cy="461665"/>
          </a:xfrm>
          <a:prstGeom prst="rect">
            <a:avLst/>
          </a:prstGeom>
          <a:noFill/>
        </p:spPr>
        <p:txBody>
          <a:bodyPr wrap="none" rtlCol="0">
            <a:spAutoFit/>
          </a:bodyPr>
          <a:lstStyle/>
          <a:p>
            <a:r>
              <a:rPr lang="ru-RU" sz="2400" b="1" dirty="0" smtClean="0">
                <a:solidFill>
                  <a:srgbClr val="1B5391"/>
                </a:solidFill>
              </a:rPr>
              <a:t>27 849,84</a:t>
            </a:r>
            <a:endParaRPr lang="ru-RU" sz="2400" b="1" dirty="0">
              <a:solidFill>
                <a:srgbClr val="1B5391"/>
              </a:solidFill>
            </a:endParaRPr>
          </a:p>
        </p:txBody>
      </p:sp>
      <p:sp>
        <p:nvSpPr>
          <p:cNvPr id="4" name="Номер слайда 3"/>
          <p:cNvSpPr>
            <a:spLocks noGrp="1"/>
          </p:cNvSpPr>
          <p:nvPr>
            <p:ph type="sldNum" sz="quarter" idx="12"/>
          </p:nvPr>
        </p:nvSpPr>
        <p:spPr>
          <a:xfrm>
            <a:off x="9292739" y="6492875"/>
            <a:ext cx="2844800" cy="365125"/>
          </a:xfrm>
        </p:spPr>
        <p:txBody>
          <a:bodyPr/>
          <a:lstStyle/>
          <a:p>
            <a:fld id="{9D3DA0D5-2F35-4376-BC6A-3936B73F2B0B}" type="slidenum">
              <a:rPr lang="ru-RU" sz="1600" b="1" smtClean="0">
                <a:solidFill>
                  <a:srgbClr val="1B5391"/>
                </a:solidFill>
              </a:rPr>
              <a:pPr/>
              <a:t>7</a:t>
            </a:fld>
            <a:endParaRPr lang="ru-RU" sz="1600" b="1" dirty="0">
              <a:solidFill>
                <a:srgbClr val="1B5391"/>
              </a:solidFill>
            </a:endParaRPr>
          </a:p>
        </p:txBody>
      </p:sp>
      <p:sp>
        <p:nvSpPr>
          <p:cNvPr id="8" name="Нашивка 7"/>
          <p:cNvSpPr/>
          <p:nvPr/>
        </p:nvSpPr>
        <p:spPr>
          <a:xfrm>
            <a:off x="8081496" y="2364524"/>
            <a:ext cx="871791" cy="3726631"/>
          </a:xfrm>
          <a:prstGeom prst="chevron">
            <a:avLst>
              <a:gd name="adj" fmla="val 827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Прямоугольник с двумя усеченными противолежащими углами 15"/>
          <p:cNvSpPr/>
          <p:nvPr/>
        </p:nvSpPr>
        <p:spPr>
          <a:xfrm>
            <a:off x="9095014" y="1672771"/>
            <a:ext cx="2694215" cy="4245428"/>
          </a:xfrm>
          <a:prstGeom prst="snip2DiagRect">
            <a:avLst>
              <a:gd name="adj1" fmla="val 0"/>
              <a:gd name="adj2" fmla="val 1909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dirty="0"/>
          </a:p>
        </p:txBody>
      </p:sp>
      <p:sp>
        <p:nvSpPr>
          <p:cNvPr id="17" name="TextBox 16"/>
          <p:cNvSpPr txBox="1"/>
          <p:nvPr/>
        </p:nvSpPr>
        <p:spPr>
          <a:xfrm>
            <a:off x="9292739" y="2013555"/>
            <a:ext cx="2218877" cy="830997"/>
          </a:xfrm>
          <a:prstGeom prst="rect">
            <a:avLst/>
          </a:prstGeom>
          <a:noFill/>
        </p:spPr>
        <p:txBody>
          <a:bodyPr wrap="none" rtlCol="0">
            <a:spAutoFit/>
          </a:bodyPr>
          <a:lstStyle/>
          <a:p>
            <a:pPr algn="ctr"/>
            <a:r>
              <a:rPr lang="ru-RU" sz="2400" b="1" dirty="0" smtClean="0">
                <a:solidFill>
                  <a:srgbClr val="1B5391"/>
                </a:solidFill>
              </a:rPr>
              <a:t>Национальные</a:t>
            </a:r>
          </a:p>
          <a:p>
            <a:pPr algn="ctr"/>
            <a:r>
              <a:rPr lang="ru-RU" sz="2400" b="1" dirty="0" smtClean="0">
                <a:solidFill>
                  <a:srgbClr val="1B5391"/>
                </a:solidFill>
              </a:rPr>
              <a:t>проекты</a:t>
            </a:r>
            <a:endParaRPr lang="ru-RU" sz="2400" b="1" dirty="0">
              <a:solidFill>
                <a:srgbClr val="1B5391"/>
              </a:solidFill>
            </a:endParaRPr>
          </a:p>
        </p:txBody>
      </p:sp>
      <p:sp>
        <p:nvSpPr>
          <p:cNvPr id="36" name="TextBox 35"/>
          <p:cNvSpPr txBox="1"/>
          <p:nvPr/>
        </p:nvSpPr>
        <p:spPr>
          <a:xfrm>
            <a:off x="9755073" y="4411345"/>
            <a:ext cx="1374095" cy="830997"/>
          </a:xfrm>
          <a:prstGeom prst="rect">
            <a:avLst/>
          </a:prstGeom>
          <a:noFill/>
        </p:spPr>
        <p:txBody>
          <a:bodyPr wrap="none" rtlCol="0">
            <a:spAutoFit/>
          </a:bodyPr>
          <a:lstStyle/>
          <a:p>
            <a:pPr algn="ctr"/>
            <a:r>
              <a:rPr lang="ru-RU" sz="2800" b="1" dirty="0" smtClean="0">
                <a:solidFill>
                  <a:srgbClr val="1B5391"/>
                </a:solidFill>
              </a:rPr>
              <a:t>9333,46</a:t>
            </a:r>
          </a:p>
          <a:p>
            <a:pPr algn="ctr"/>
            <a:r>
              <a:rPr lang="ru-RU" sz="2000" b="1" dirty="0" err="1" smtClean="0">
                <a:solidFill>
                  <a:srgbClr val="1B5391"/>
                </a:solidFill>
              </a:rPr>
              <a:t>млн.руб</a:t>
            </a:r>
            <a:r>
              <a:rPr lang="ru-RU" sz="2000" b="1" dirty="0" smtClean="0">
                <a:solidFill>
                  <a:srgbClr val="1B5391"/>
                </a:solidFill>
              </a:rPr>
              <a:t>.</a:t>
            </a:r>
            <a:endParaRPr lang="ru-RU" sz="2000" b="1" dirty="0">
              <a:solidFill>
                <a:srgbClr val="1B5391"/>
              </a:solidFill>
            </a:endParaRPr>
          </a:p>
        </p:txBody>
      </p:sp>
      <p:pic>
        <p:nvPicPr>
          <p:cNvPr id="21" name="Рисунок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56206" y="2991716"/>
            <a:ext cx="1771828" cy="1338714"/>
          </a:xfrm>
          <a:prstGeom prst="rect">
            <a:avLst/>
          </a:prstGeom>
        </p:spPr>
      </p:pic>
      <p:sp>
        <p:nvSpPr>
          <p:cNvPr id="3" name="TextBox 2"/>
          <p:cNvSpPr txBox="1"/>
          <p:nvPr/>
        </p:nvSpPr>
        <p:spPr>
          <a:xfrm>
            <a:off x="150331" y="1609860"/>
            <a:ext cx="1352418" cy="400110"/>
          </a:xfrm>
          <a:prstGeom prst="rect">
            <a:avLst/>
          </a:prstGeom>
          <a:noFill/>
        </p:spPr>
        <p:txBody>
          <a:bodyPr wrap="square" rtlCol="0">
            <a:spAutoFit/>
          </a:bodyPr>
          <a:lstStyle/>
          <a:p>
            <a:r>
              <a:rPr lang="ru-RU" sz="2000" b="1" dirty="0" err="1" smtClean="0"/>
              <a:t>Млн.руб</a:t>
            </a:r>
            <a:r>
              <a:rPr lang="ru-RU" sz="2000" b="1" dirty="0" smtClean="0"/>
              <a:t>.</a:t>
            </a:r>
            <a:endParaRPr lang="ru-RU" sz="2000" b="1" dirty="0"/>
          </a:p>
        </p:txBody>
      </p:sp>
      <p:sp>
        <p:nvSpPr>
          <p:cNvPr id="37" name="TextBox 36"/>
          <p:cNvSpPr txBox="1"/>
          <p:nvPr/>
        </p:nvSpPr>
        <p:spPr>
          <a:xfrm>
            <a:off x="7007978" y="4823347"/>
            <a:ext cx="960271" cy="369332"/>
          </a:xfrm>
          <a:prstGeom prst="rect">
            <a:avLst/>
          </a:prstGeom>
          <a:noFill/>
        </p:spPr>
        <p:txBody>
          <a:bodyPr wrap="square" rtlCol="0">
            <a:spAutoFit/>
          </a:bodyPr>
          <a:lstStyle/>
          <a:p>
            <a:r>
              <a:rPr lang="ru-RU" b="1" dirty="0" smtClean="0"/>
              <a:t>19 236</a:t>
            </a:r>
            <a:endParaRPr lang="ru-RU" b="1" dirty="0"/>
          </a:p>
        </p:txBody>
      </p:sp>
      <p:sp>
        <p:nvSpPr>
          <p:cNvPr id="39" name="TextBox 38"/>
          <p:cNvSpPr txBox="1"/>
          <p:nvPr/>
        </p:nvSpPr>
        <p:spPr>
          <a:xfrm>
            <a:off x="5294195" y="4807958"/>
            <a:ext cx="1687770" cy="400110"/>
          </a:xfrm>
          <a:prstGeom prst="rect">
            <a:avLst/>
          </a:prstGeom>
          <a:noFill/>
        </p:spPr>
        <p:txBody>
          <a:bodyPr wrap="none" rtlCol="0">
            <a:spAutoFit/>
          </a:bodyPr>
          <a:lstStyle/>
          <a:p>
            <a:r>
              <a:rPr lang="ru-RU" sz="2000" dirty="0" smtClean="0"/>
              <a:t>Целевые МБТ</a:t>
            </a:r>
            <a:endParaRPr lang="ru-RU" sz="2000" dirty="0"/>
          </a:p>
        </p:txBody>
      </p:sp>
      <p:cxnSp>
        <p:nvCxnSpPr>
          <p:cNvPr id="41" name="Прямая соединительная линия 40"/>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40" name="Рисунок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353134" y="43601"/>
            <a:ext cx="593034" cy="567354"/>
          </a:xfrm>
          <a:prstGeom prst="rect">
            <a:avLst/>
          </a:prstGeom>
          <a:solidFill>
            <a:srgbClr val="1B5391"/>
          </a:solidFill>
        </p:spPr>
      </p:pic>
    </p:spTree>
    <p:extLst>
      <p:ext uri="{BB962C8B-B14F-4D97-AF65-F5344CB8AC3E}">
        <p14:creationId xmlns:p14="http://schemas.microsoft.com/office/powerpoint/2010/main" val="2506501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2"/>
          <p:cNvSpPr>
            <a:spLocks noChangeArrowheads="1"/>
          </p:cNvSpPr>
          <p:nvPr/>
        </p:nvSpPr>
        <p:spPr bwMode="auto">
          <a:xfrm>
            <a:off x="31519" y="-115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13" name="Заголовок 1"/>
          <p:cNvSpPr txBox="1">
            <a:spLocks/>
          </p:cNvSpPr>
          <p:nvPr/>
        </p:nvSpPr>
        <p:spPr>
          <a:xfrm>
            <a:off x="843998" y="31162"/>
            <a:ext cx="8503202"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defPPr>
              <a:defRPr lang="ru-RU"/>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ru-RU" sz="3200" dirty="0" smtClean="0">
                <a:ln w="0"/>
                <a:solidFill>
                  <a:schemeClr val="tx2"/>
                </a:solidFill>
                <a:latin typeface="Arial" panose="020B0604020202020204" pitchFamily="34" charset="0"/>
                <a:cs typeface="Arial" panose="020B0604020202020204" pitchFamily="34" charset="0"/>
              </a:rPr>
              <a:t>Национальные проекты</a:t>
            </a:r>
            <a:endParaRPr lang="ru-RU" sz="2400" dirty="0">
              <a:ln w="0"/>
              <a:solidFill>
                <a:schemeClr val="tx2"/>
              </a:solidFill>
              <a:latin typeface="Arial" panose="020B0604020202020204" pitchFamily="34" charset="0"/>
              <a:cs typeface="Arial" panose="020B0604020202020204" pitchFamily="34" charset="0"/>
            </a:endParaRPr>
          </a:p>
        </p:txBody>
      </p:sp>
      <p:cxnSp>
        <p:nvCxnSpPr>
          <p:cNvPr id="17" name="Прямая соединительная линия 16"/>
          <p:cNvCxnSpPr/>
          <p:nvPr/>
        </p:nvCxnSpPr>
        <p:spPr>
          <a:xfrm>
            <a:off x="6974114" y="697432"/>
            <a:ext cx="0" cy="6024043"/>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9" name="Таблица 18"/>
          <p:cNvGraphicFramePr>
            <a:graphicFrameLocks noGrp="1"/>
          </p:cNvGraphicFramePr>
          <p:nvPr>
            <p:extLst>
              <p:ext uri="{D42A27DB-BD31-4B8C-83A1-F6EECF244321}">
                <p14:modId xmlns:p14="http://schemas.microsoft.com/office/powerpoint/2010/main" val="1827681579"/>
              </p:ext>
            </p:extLst>
          </p:nvPr>
        </p:nvGraphicFramePr>
        <p:xfrm>
          <a:off x="31517" y="732599"/>
          <a:ext cx="8706084" cy="5936331"/>
        </p:xfrm>
        <a:graphic>
          <a:graphicData uri="http://schemas.openxmlformats.org/drawingml/2006/table">
            <a:tbl>
              <a:tblPr firstRow="1" bandRow="1">
                <a:tableStyleId>{21E4AEA4-8DFA-4A89-87EB-49C32662AFE0}</a:tableStyleId>
              </a:tblPr>
              <a:tblGrid>
                <a:gridCol w="468422"/>
                <a:gridCol w="4652680"/>
                <a:gridCol w="1204086"/>
                <a:gridCol w="1262537"/>
                <a:gridCol w="1118359"/>
              </a:tblGrid>
              <a:tr h="7523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800" dirty="0">
                        <a:solidFill>
                          <a:schemeClr val="tx1"/>
                        </a:solidFill>
                      </a:endParaRPr>
                    </a:p>
                  </a:txBody>
                  <a:tcPr anchor="ctr">
                    <a:solidFill>
                      <a:schemeClr val="accent2">
                        <a:lumMod val="40000"/>
                        <a:lumOff val="60000"/>
                      </a:schemeClr>
                    </a:solidFill>
                  </a:tcPr>
                </a:tc>
                <a:tc>
                  <a:txBody>
                    <a:bodyPr/>
                    <a:lstStyle/>
                    <a:p>
                      <a:pPr algn="l"/>
                      <a:r>
                        <a:rPr lang="ru-RU" sz="1800" dirty="0" smtClean="0">
                          <a:ln w="0"/>
                          <a:solidFill>
                            <a:schemeClr val="tx2"/>
                          </a:solidFill>
                          <a:latin typeface="Arial" panose="020B0604020202020204" pitchFamily="34" charset="0"/>
                          <a:cs typeface="Arial" panose="020B0604020202020204" pitchFamily="34" charset="0"/>
                        </a:rPr>
                        <a:t>в </a:t>
                      </a:r>
                      <a:r>
                        <a:rPr lang="ru-RU" sz="1800" dirty="0" err="1" smtClean="0">
                          <a:ln w="0"/>
                          <a:solidFill>
                            <a:schemeClr val="tx2"/>
                          </a:solidFill>
                          <a:latin typeface="Arial" panose="020B0604020202020204" pitchFamily="34" charset="0"/>
                          <a:cs typeface="Arial" panose="020B0604020202020204" pitchFamily="34" charset="0"/>
                        </a:rPr>
                        <a:t>млн.руб</a:t>
                      </a:r>
                      <a:r>
                        <a:rPr lang="ru-RU" sz="1800" dirty="0" smtClean="0">
                          <a:ln w="0"/>
                          <a:solidFill>
                            <a:schemeClr val="tx2"/>
                          </a:solidFill>
                          <a:latin typeface="Arial" panose="020B0604020202020204" pitchFamily="34" charset="0"/>
                          <a:cs typeface="Arial" panose="020B0604020202020204" pitchFamily="34" charset="0"/>
                        </a:rPr>
                        <a:t>.</a:t>
                      </a:r>
                      <a:endParaRPr lang="ru-RU" sz="1800" dirty="0">
                        <a:ln w="0"/>
                        <a:solidFill>
                          <a:schemeClr val="tx2"/>
                        </a:solidFill>
                        <a:latin typeface="Arial" panose="020B0604020202020204" pitchFamily="34" charset="0"/>
                        <a:cs typeface="Arial" panose="020B0604020202020204" pitchFamily="34" charset="0"/>
                      </a:endParaRP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dirty="0" smtClean="0">
                          <a:solidFill>
                            <a:schemeClr val="tx1"/>
                          </a:solidFill>
                        </a:rPr>
                        <a:t>Доведено ЛБО</a:t>
                      </a:r>
                      <a:endParaRPr lang="ru-RU" sz="2000" dirty="0">
                        <a:solidFill>
                          <a:schemeClr val="tx1"/>
                        </a:solidFill>
                      </a:endParaRP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dirty="0" smtClean="0">
                          <a:solidFill>
                            <a:schemeClr val="tx1"/>
                          </a:solidFill>
                        </a:rPr>
                        <a:t>Кассовые выплаты</a:t>
                      </a:r>
                      <a:endParaRPr lang="ru-RU" sz="2000" dirty="0">
                        <a:solidFill>
                          <a:schemeClr val="tx1"/>
                        </a:solidFill>
                      </a:endParaRPr>
                    </a:p>
                  </a:txBody>
                  <a:tcPr anchor="ct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dirty="0" smtClean="0">
                          <a:solidFill>
                            <a:schemeClr val="tx1"/>
                          </a:solidFill>
                        </a:rPr>
                        <a:t>Реализация</a:t>
                      </a:r>
                      <a:endParaRPr lang="ru-RU" sz="2000" dirty="0">
                        <a:solidFill>
                          <a:schemeClr val="tx1"/>
                        </a:solidFill>
                      </a:endParaRPr>
                    </a:p>
                  </a:txBody>
                  <a:tcPr anchor="ctr">
                    <a:solidFill>
                      <a:schemeClr val="accent2">
                        <a:lumMod val="40000"/>
                        <a:lumOff val="60000"/>
                      </a:schemeClr>
                    </a:solidFill>
                  </a:tcP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Культура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130</a:t>
                      </a: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,49</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114,15</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87,5 %</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Образование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1 033,61</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1 033,27</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99,9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Жилье и городская среда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699,59</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695,60</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99,4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Экология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20,48</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20,48</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100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Малое и </a:t>
                      </a:r>
                      <a:r>
                        <a:rPr lang="ru-RU" sz="1800" b="1" dirty="0" smtClean="0">
                          <a:effectLst/>
                          <a:latin typeface="+mn-lt"/>
                          <a:ea typeface="Calibri"/>
                          <a:cs typeface="Times New Roman" panose="02020603050405020304" pitchFamily="18" charset="0"/>
                        </a:rPr>
                        <a:t>среднее предпринимательство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141,11</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141,11</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100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Здравоохранение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2 972,23</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2 100,32</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70,7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Демография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1 935,14</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1 930,00</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99,7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smtClean="0">
                          <a:effectLst/>
                          <a:latin typeface="+mn-lt"/>
                          <a:ea typeface="Calibri"/>
                          <a:cs typeface="Times New Roman" panose="02020603050405020304" pitchFamily="18" charset="0"/>
                        </a:rPr>
                        <a:t>Безопасные автомобильные </a:t>
                      </a:r>
                      <a:r>
                        <a:rPr lang="ru-RU" sz="1800" b="1" dirty="0">
                          <a:effectLst/>
                          <a:latin typeface="+mn-lt"/>
                          <a:ea typeface="Calibri"/>
                          <a:cs typeface="Times New Roman" panose="02020603050405020304" pitchFamily="18" charset="0"/>
                        </a:rPr>
                        <a:t>дороги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2 352,45</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2 334,43</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99,2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smtClean="0">
                          <a:effectLst/>
                          <a:latin typeface="+mn-lt"/>
                          <a:ea typeface="Calibri"/>
                          <a:cs typeface="Times New Roman" panose="02020603050405020304" pitchFamily="18" charset="0"/>
                        </a:rPr>
                        <a:t>Производительность труда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6,01</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6,01</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100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a:effectLst/>
                          <a:latin typeface="+mn-lt"/>
                          <a:ea typeface="Calibri"/>
                          <a:cs typeface="Times New Roman" panose="02020603050405020304" pitchFamily="18" charset="0"/>
                        </a:rPr>
                        <a:t>Цифровая </a:t>
                      </a:r>
                      <a:r>
                        <a:rPr lang="ru-RU" sz="1800" b="1" dirty="0" smtClean="0">
                          <a:effectLst/>
                          <a:latin typeface="+mn-lt"/>
                          <a:ea typeface="Calibri"/>
                          <a:cs typeface="Times New Roman" panose="02020603050405020304" pitchFamily="18" charset="0"/>
                        </a:rPr>
                        <a:t>экономика</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7,51</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7,51</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100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smtClean="0">
                          <a:effectLst/>
                          <a:latin typeface="+mn-lt"/>
                          <a:ea typeface="Calibri"/>
                          <a:cs typeface="Times New Roman" panose="02020603050405020304" pitchFamily="18" charset="0"/>
                        </a:rPr>
                        <a:t>Международная кооперация </a:t>
                      </a:r>
                      <a:r>
                        <a:rPr lang="ru-RU" sz="1800" b="1" dirty="0">
                          <a:effectLst/>
                          <a:latin typeface="+mn-lt"/>
                          <a:ea typeface="Calibri"/>
                          <a:cs typeface="Times New Roman" panose="02020603050405020304" pitchFamily="18" charset="0"/>
                        </a:rPr>
                        <a:t>и экспорт </a:t>
                      </a:r>
                      <a:r>
                        <a:rPr lang="ru-RU" sz="1800" b="1" dirty="0" smtClean="0">
                          <a:effectLst/>
                          <a:latin typeface="+mn-lt"/>
                          <a:ea typeface="Calibri"/>
                          <a:cs typeface="Times New Roman" panose="02020603050405020304" pitchFamily="18" charset="0"/>
                        </a:rPr>
                        <a:t>                         </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34,84</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34,84</a:t>
                      </a:r>
                      <a:endParaRPr lang="ru-RU"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100 </a:t>
                      </a:r>
                      <a:r>
                        <a:rPr lang="ru-RU" sz="16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2000">
                <a:tc>
                  <a:txBody>
                    <a:bodyPr/>
                    <a:lstStyle/>
                    <a:p>
                      <a:pPr indent="-270510" algn="ctr">
                        <a:lnSpc>
                          <a:spcPct val="115000"/>
                        </a:lnSpc>
                        <a:spcAft>
                          <a:spcPts val="10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457200" algn="ctr">
                        <a:lnSpc>
                          <a:spcPct val="115000"/>
                        </a:lnSpc>
                        <a:spcAft>
                          <a:spcPts val="0"/>
                        </a:spcAft>
                      </a:pPr>
                      <a:r>
                        <a:rPr lang="ru-RU" sz="1800" b="1" dirty="0" smtClean="0">
                          <a:effectLst/>
                          <a:latin typeface="+mn-lt"/>
                          <a:ea typeface="Calibri"/>
                          <a:cs typeface="Times New Roman" panose="02020603050405020304" pitchFamily="18" charset="0"/>
                        </a:rPr>
                        <a:t>ИТОГО</a:t>
                      </a:r>
                      <a:endParaRPr lang="ru-RU" sz="1800" b="1" dirty="0">
                        <a:effectLst/>
                        <a:latin typeface="+mn-lt"/>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9 333,46</a:t>
                      </a:r>
                      <a:endParaRPr lang="ru-RU"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8 417,72</a:t>
                      </a:r>
                      <a:endParaRPr lang="ru-RU"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ru-RU"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90,2</a:t>
                      </a:r>
                      <a:endParaRPr lang="ru-RU"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3" name="Рисунок 52"/>
          <p:cNvPicPr>
            <a:picLocks noChangeAspect="1"/>
          </p:cNvPicPr>
          <p:nvPr/>
        </p:nvPicPr>
        <p:blipFill rotWithShape="1">
          <a:blip r:embed="rId4">
            <a:extLst>
              <a:ext uri="{28A0092B-C50C-407E-A947-70E740481C1C}">
                <a14:useLocalDpi xmlns:a14="http://schemas.microsoft.com/office/drawing/2010/main" val="0"/>
              </a:ext>
            </a:extLst>
          </a:blip>
          <a:srcRect r="72162"/>
          <a:stretch/>
        </p:blipFill>
        <p:spPr>
          <a:xfrm>
            <a:off x="67927" y="1414947"/>
            <a:ext cx="453714" cy="432000"/>
          </a:xfrm>
          <a:prstGeom prst="rect">
            <a:avLst/>
          </a:prstGeom>
        </p:spPr>
      </p:pic>
      <p:pic>
        <p:nvPicPr>
          <p:cNvPr id="54" name="Рисунок 53"/>
          <p:cNvPicPr>
            <a:picLocks noChangeAspect="1"/>
          </p:cNvPicPr>
          <p:nvPr/>
        </p:nvPicPr>
        <p:blipFill rotWithShape="1">
          <a:blip r:embed="rId5">
            <a:extLst>
              <a:ext uri="{28A0092B-C50C-407E-A947-70E740481C1C}">
                <a14:useLocalDpi xmlns:a14="http://schemas.microsoft.com/office/drawing/2010/main" val="0"/>
              </a:ext>
            </a:extLst>
          </a:blip>
          <a:srcRect t="3639" r="73439"/>
          <a:stretch/>
        </p:blipFill>
        <p:spPr>
          <a:xfrm>
            <a:off x="72396" y="1844856"/>
            <a:ext cx="449245" cy="432000"/>
          </a:xfrm>
          <a:prstGeom prst="rect">
            <a:avLst/>
          </a:prstGeom>
        </p:spPr>
      </p:pic>
      <p:pic>
        <p:nvPicPr>
          <p:cNvPr id="55" name="Рисунок 54"/>
          <p:cNvPicPr>
            <a:picLocks noChangeAspect="1"/>
          </p:cNvPicPr>
          <p:nvPr/>
        </p:nvPicPr>
        <p:blipFill rotWithShape="1">
          <a:blip r:embed="rId6">
            <a:extLst>
              <a:ext uri="{28A0092B-C50C-407E-A947-70E740481C1C}">
                <a14:useLocalDpi xmlns:a14="http://schemas.microsoft.com/office/drawing/2010/main" val="0"/>
              </a:ext>
            </a:extLst>
          </a:blip>
          <a:srcRect r="67979"/>
          <a:stretch/>
        </p:blipFill>
        <p:spPr>
          <a:xfrm>
            <a:off x="0" y="2282287"/>
            <a:ext cx="507284" cy="569332"/>
          </a:xfrm>
          <a:prstGeom prst="rect">
            <a:avLst/>
          </a:prstGeom>
        </p:spPr>
      </p:pic>
      <p:pic>
        <p:nvPicPr>
          <p:cNvPr id="56" name="Рисунок 55"/>
          <p:cNvPicPr>
            <a:picLocks noChangeAspect="1"/>
          </p:cNvPicPr>
          <p:nvPr/>
        </p:nvPicPr>
        <p:blipFill rotWithShape="1">
          <a:blip r:embed="rId7">
            <a:extLst>
              <a:ext uri="{28A0092B-C50C-407E-A947-70E740481C1C}">
                <a14:useLocalDpi xmlns:a14="http://schemas.microsoft.com/office/drawing/2010/main" val="0"/>
              </a:ext>
            </a:extLst>
          </a:blip>
          <a:srcRect r="67319"/>
          <a:stretch/>
        </p:blipFill>
        <p:spPr>
          <a:xfrm>
            <a:off x="-27070" y="2739621"/>
            <a:ext cx="532642" cy="432000"/>
          </a:xfrm>
          <a:prstGeom prst="rect">
            <a:avLst/>
          </a:prstGeom>
        </p:spPr>
      </p:pic>
      <p:pic>
        <p:nvPicPr>
          <p:cNvPr id="57" name="Рисунок 56"/>
          <p:cNvPicPr>
            <a:picLocks noChangeAspect="1"/>
          </p:cNvPicPr>
          <p:nvPr/>
        </p:nvPicPr>
        <p:blipFill rotWithShape="1">
          <a:blip r:embed="rId8">
            <a:extLst>
              <a:ext uri="{28A0092B-C50C-407E-A947-70E740481C1C}">
                <a14:useLocalDpi xmlns:a14="http://schemas.microsoft.com/office/drawing/2010/main" val="0"/>
              </a:ext>
            </a:extLst>
          </a:blip>
          <a:srcRect r="64507"/>
          <a:stretch/>
        </p:blipFill>
        <p:spPr>
          <a:xfrm>
            <a:off x="-142722" y="3557310"/>
            <a:ext cx="726637" cy="542651"/>
          </a:xfrm>
          <a:prstGeom prst="rect">
            <a:avLst/>
          </a:prstGeom>
        </p:spPr>
      </p:pic>
      <p:pic>
        <p:nvPicPr>
          <p:cNvPr id="58" name="Рисунок 57"/>
          <p:cNvPicPr>
            <a:picLocks noChangeAspect="1"/>
          </p:cNvPicPr>
          <p:nvPr/>
        </p:nvPicPr>
        <p:blipFill rotWithShape="1">
          <a:blip r:embed="rId9">
            <a:extLst>
              <a:ext uri="{28A0092B-C50C-407E-A947-70E740481C1C}">
                <a14:useLocalDpi xmlns:a14="http://schemas.microsoft.com/office/drawing/2010/main" val="0"/>
              </a:ext>
            </a:extLst>
          </a:blip>
          <a:srcRect r="68333"/>
          <a:stretch/>
        </p:blipFill>
        <p:spPr>
          <a:xfrm>
            <a:off x="-64377" y="3086241"/>
            <a:ext cx="569949" cy="646815"/>
          </a:xfrm>
          <a:prstGeom prst="rect">
            <a:avLst/>
          </a:prstGeom>
        </p:spPr>
      </p:pic>
      <p:pic>
        <p:nvPicPr>
          <p:cNvPr id="59" name="Рисунок 58"/>
          <p:cNvPicPr>
            <a:picLocks noChangeAspect="1"/>
          </p:cNvPicPr>
          <p:nvPr/>
        </p:nvPicPr>
        <p:blipFill rotWithShape="1">
          <a:blip r:embed="rId10">
            <a:extLst>
              <a:ext uri="{28A0092B-C50C-407E-A947-70E740481C1C}">
                <a14:useLocalDpi xmlns:a14="http://schemas.microsoft.com/office/drawing/2010/main" val="0"/>
              </a:ext>
            </a:extLst>
          </a:blip>
          <a:srcRect r="65237"/>
          <a:stretch/>
        </p:blipFill>
        <p:spPr>
          <a:xfrm>
            <a:off x="-113986" y="3949107"/>
            <a:ext cx="635627" cy="657092"/>
          </a:xfrm>
          <a:prstGeom prst="rect">
            <a:avLst/>
          </a:prstGeom>
        </p:spPr>
      </p:pic>
      <p:pic>
        <p:nvPicPr>
          <p:cNvPr id="60" name="Рисунок 59"/>
          <p:cNvPicPr>
            <a:picLocks noChangeAspect="1"/>
          </p:cNvPicPr>
          <p:nvPr/>
        </p:nvPicPr>
        <p:blipFill rotWithShape="1">
          <a:blip r:embed="rId11">
            <a:extLst>
              <a:ext uri="{28A0092B-C50C-407E-A947-70E740481C1C}">
                <a14:useLocalDpi xmlns:a14="http://schemas.microsoft.com/office/drawing/2010/main" val="0"/>
              </a:ext>
            </a:extLst>
          </a:blip>
          <a:srcRect r="69644"/>
          <a:stretch/>
        </p:blipFill>
        <p:spPr>
          <a:xfrm>
            <a:off x="-4927" y="4404490"/>
            <a:ext cx="546724" cy="647255"/>
          </a:xfrm>
          <a:prstGeom prst="rect">
            <a:avLst/>
          </a:prstGeom>
        </p:spPr>
      </p:pic>
      <p:pic>
        <p:nvPicPr>
          <p:cNvPr id="61" name="Рисунок 60"/>
          <p:cNvPicPr>
            <a:picLocks noChangeAspect="1"/>
          </p:cNvPicPr>
          <p:nvPr/>
        </p:nvPicPr>
        <p:blipFill rotWithShape="1">
          <a:blip r:embed="rId12">
            <a:extLst>
              <a:ext uri="{28A0092B-C50C-407E-A947-70E740481C1C}">
                <a14:useLocalDpi xmlns:a14="http://schemas.microsoft.com/office/drawing/2010/main" val="0"/>
              </a:ext>
            </a:extLst>
          </a:blip>
          <a:srcRect r="68454"/>
          <a:stretch/>
        </p:blipFill>
        <p:spPr>
          <a:xfrm>
            <a:off x="0" y="4758025"/>
            <a:ext cx="549409" cy="625887"/>
          </a:xfrm>
          <a:prstGeom prst="rect">
            <a:avLst/>
          </a:prstGeom>
        </p:spPr>
      </p:pic>
      <p:pic>
        <p:nvPicPr>
          <p:cNvPr id="4" name="Рисунок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251" y="5305447"/>
            <a:ext cx="426390" cy="432000"/>
          </a:xfrm>
          <a:prstGeom prst="rect">
            <a:avLst/>
          </a:prstGeom>
        </p:spPr>
      </p:pic>
      <p:pic>
        <p:nvPicPr>
          <p:cNvPr id="5" name="Рисунок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493" y="5775149"/>
            <a:ext cx="464481" cy="432000"/>
          </a:xfrm>
          <a:prstGeom prst="rect">
            <a:avLst/>
          </a:prstGeom>
        </p:spPr>
      </p:pic>
      <p:sp>
        <p:nvSpPr>
          <p:cNvPr id="23" name="Номер слайда 4"/>
          <p:cNvSpPr txBox="1">
            <a:spLocks/>
          </p:cNvSpPr>
          <p:nvPr/>
        </p:nvSpPr>
        <p:spPr>
          <a:xfrm>
            <a:off x="9289427" y="6490755"/>
            <a:ext cx="28448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600" b="1" dirty="0" smtClean="0">
                <a:solidFill>
                  <a:schemeClr val="tx2"/>
                </a:solidFill>
              </a:rPr>
              <a:t>8</a:t>
            </a:r>
            <a:endParaRPr lang="ru-RU" sz="1600" b="1" dirty="0">
              <a:solidFill>
                <a:schemeClr val="tx2"/>
              </a:solidFill>
            </a:endParaRPr>
          </a:p>
        </p:txBody>
      </p:sp>
      <p:cxnSp>
        <p:nvCxnSpPr>
          <p:cNvPr id="22" name="Прямая соединительная линия 21"/>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24999" y="398414"/>
            <a:ext cx="2142251" cy="17502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Рисунок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726677" y="1571985"/>
            <a:ext cx="2179973" cy="183117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p:cNvPicPr>
            <a:picLocks noChangeAspect="1"/>
          </p:cNvPicPr>
          <p:nvPr/>
        </p:nvPicPr>
        <p:blipFill rotWithShape="1">
          <a:blip r:embed="rId17"/>
          <a:srcRect l="36875" t="20568" r="23229" b="24630"/>
          <a:stretch/>
        </p:blipFill>
        <p:spPr>
          <a:xfrm>
            <a:off x="9161032" y="4250294"/>
            <a:ext cx="2532619" cy="19568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5" name="TextBox 24"/>
          <p:cNvSpPr txBox="1"/>
          <p:nvPr/>
        </p:nvSpPr>
        <p:spPr>
          <a:xfrm>
            <a:off x="8972378" y="3473203"/>
            <a:ext cx="3110595" cy="646331"/>
          </a:xfrm>
          <a:prstGeom prst="rect">
            <a:avLst/>
          </a:prstGeom>
          <a:noFill/>
        </p:spPr>
        <p:txBody>
          <a:bodyPr wrap="none" rtlCol="0">
            <a:spAutoFit/>
          </a:bodyPr>
          <a:lstStyle/>
          <a:p>
            <a:pPr algn="ctr"/>
            <a:r>
              <a:rPr lang="ru-RU" dirty="0"/>
              <a:t>ОГБУЗ "Томский областной </a:t>
            </a:r>
            <a:endParaRPr lang="ru-RU" dirty="0" smtClean="0"/>
          </a:p>
          <a:p>
            <a:pPr algn="ctr"/>
            <a:r>
              <a:rPr lang="ru-RU" dirty="0" smtClean="0"/>
              <a:t>«</a:t>
            </a:r>
            <a:r>
              <a:rPr lang="ru-RU" dirty="0"/>
              <a:t>Онкологический диспансер"</a:t>
            </a:r>
            <a:endParaRPr lang="ru-RU" b="1" dirty="0"/>
          </a:p>
        </p:txBody>
      </p:sp>
      <p:sp>
        <p:nvSpPr>
          <p:cNvPr id="26" name="TextBox 25"/>
          <p:cNvSpPr txBox="1"/>
          <p:nvPr/>
        </p:nvSpPr>
        <p:spPr>
          <a:xfrm>
            <a:off x="9124999" y="6211669"/>
            <a:ext cx="2568652" cy="646331"/>
          </a:xfrm>
          <a:prstGeom prst="rect">
            <a:avLst/>
          </a:prstGeom>
          <a:noFill/>
        </p:spPr>
        <p:txBody>
          <a:bodyPr wrap="none" rtlCol="0">
            <a:spAutoFit/>
          </a:bodyPr>
          <a:lstStyle/>
          <a:p>
            <a:pPr algn="ctr"/>
            <a:r>
              <a:rPr lang="ru-RU" dirty="0"/>
              <a:t>ОГБУЗ "</a:t>
            </a:r>
            <a:r>
              <a:rPr lang="ru-RU" dirty="0" err="1"/>
              <a:t>Лоскутовская</a:t>
            </a:r>
            <a:r>
              <a:rPr lang="ru-RU" dirty="0"/>
              <a:t> </a:t>
            </a:r>
            <a:endParaRPr lang="ru-RU" dirty="0" smtClean="0"/>
          </a:p>
          <a:p>
            <a:pPr algn="ctr"/>
            <a:r>
              <a:rPr lang="ru-RU" dirty="0" smtClean="0"/>
              <a:t>районная </a:t>
            </a:r>
            <a:r>
              <a:rPr lang="ru-RU" dirty="0"/>
              <a:t>поликлиника"</a:t>
            </a:r>
            <a:endParaRPr lang="ru-RU" b="1" dirty="0"/>
          </a:p>
        </p:txBody>
      </p:sp>
      <p:pic>
        <p:nvPicPr>
          <p:cNvPr id="27" name="Рисунок 26"/>
          <p:cNvPicPr>
            <a:picLocks noChangeAspect="1"/>
          </p:cNvPicPr>
          <p:nvPr/>
        </p:nvPicPr>
        <p:blipFill>
          <a:blip r:embed="rId18" cstate="print">
            <a:lum bright="70000" contrast="-70000"/>
            <a:extLst>
              <a:ext uri="{BEBA8EAE-BF5A-486C-A8C5-ECC9F3942E4B}">
                <a14:imgProps xmlns:a14="http://schemas.microsoft.com/office/drawing/2010/main">
                  <a14:imgLayer r:embed="rId19">
                    <a14:imgEffect>
                      <a14:artisticPhotocopy/>
                    </a14:imgEffect>
                  </a14:imgLayer>
                </a14:imgProps>
              </a:ext>
              <a:ext uri="{28A0092B-C50C-407E-A947-70E740481C1C}">
                <a14:useLocalDpi xmlns:a14="http://schemas.microsoft.com/office/drawing/2010/main" val="0"/>
              </a:ext>
            </a:extLst>
          </a:blip>
          <a:stretch>
            <a:fillRect/>
          </a:stretch>
        </p:blipFill>
        <p:spPr>
          <a:xfrm>
            <a:off x="73578" y="45086"/>
            <a:ext cx="770420" cy="582095"/>
          </a:xfrm>
          <a:prstGeom prst="rect">
            <a:avLst/>
          </a:prstGeom>
          <a:solidFill>
            <a:srgbClr val="1B5391"/>
          </a:solidFill>
        </p:spPr>
      </p:pic>
    </p:spTree>
    <p:extLst>
      <p:ext uri="{BB962C8B-B14F-4D97-AF65-F5344CB8AC3E}">
        <p14:creationId xmlns:p14="http://schemas.microsoft.com/office/powerpoint/2010/main" val="3574952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2"/>
          <p:cNvSpPr>
            <a:spLocks noChangeArrowheads="1"/>
          </p:cNvSpPr>
          <p:nvPr/>
        </p:nvSpPr>
        <p:spPr bwMode="auto">
          <a:xfrm>
            <a:off x="31519" y="-115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2" name="Номер слайда 1"/>
          <p:cNvSpPr>
            <a:spLocks noGrp="1"/>
          </p:cNvSpPr>
          <p:nvPr>
            <p:ph type="sldNum" sz="quarter" idx="12"/>
          </p:nvPr>
        </p:nvSpPr>
        <p:spPr>
          <a:xfrm>
            <a:off x="9231086" y="6556612"/>
            <a:ext cx="2844800" cy="365125"/>
          </a:xfrm>
        </p:spPr>
        <p:txBody>
          <a:bodyPr/>
          <a:lstStyle/>
          <a:p>
            <a:fld id="{9D3DA0D5-2F35-4376-BC6A-3936B73F2B0B}" type="slidenum">
              <a:rPr lang="ru-RU" sz="1600" b="1" smtClean="0">
                <a:solidFill>
                  <a:srgbClr val="1B5391"/>
                </a:solidFill>
              </a:rPr>
              <a:pPr/>
              <a:t>9</a:t>
            </a:fld>
            <a:endParaRPr lang="ru-RU" sz="1600" b="1" dirty="0">
              <a:solidFill>
                <a:srgbClr val="1B5391"/>
              </a:solidFill>
            </a:endParaRPr>
          </a:p>
        </p:txBody>
      </p:sp>
      <p:pic>
        <p:nvPicPr>
          <p:cNvPr id="14" name="Рисунок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258" y="904097"/>
            <a:ext cx="3060840" cy="21863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7795" y="2462127"/>
            <a:ext cx="3069822" cy="22171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1541" y="4403331"/>
            <a:ext cx="3397687" cy="21532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0" name="Заголовок 1"/>
          <p:cNvSpPr txBox="1">
            <a:spLocks/>
          </p:cNvSpPr>
          <p:nvPr/>
        </p:nvSpPr>
        <p:spPr>
          <a:xfrm>
            <a:off x="843998" y="4822"/>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defPPr>
              <a:defRPr lang="ru-RU"/>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ru-RU" sz="3200" dirty="0" smtClean="0">
                <a:ln w="0"/>
                <a:solidFill>
                  <a:srgbClr val="1B5391"/>
                </a:solidFill>
                <a:latin typeface="Arial" panose="020B0604020202020204" pitchFamily="34" charset="0"/>
                <a:cs typeface="Arial" panose="020B0604020202020204" pitchFamily="34" charset="0"/>
              </a:rPr>
              <a:t>Национальные проекты</a:t>
            </a:r>
            <a:endParaRPr lang="ru-RU" sz="3200" dirty="0">
              <a:ln w="0"/>
              <a:solidFill>
                <a:srgbClr val="1B5391"/>
              </a:solidFill>
              <a:latin typeface="Arial" panose="020B0604020202020204" pitchFamily="34" charset="0"/>
              <a:cs typeface="Arial" panose="020B0604020202020204" pitchFamily="34" charset="0"/>
            </a:endParaRPr>
          </a:p>
        </p:txBody>
      </p:sp>
      <p:sp>
        <p:nvSpPr>
          <p:cNvPr id="22" name="Прямоугольник с двумя скругленными противолежащими углами 21"/>
          <p:cNvSpPr/>
          <p:nvPr/>
        </p:nvSpPr>
        <p:spPr>
          <a:xfrm>
            <a:off x="4281516" y="786345"/>
            <a:ext cx="7564884" cy="5863426"/>
          </a:xfrm>
          <a:prstGeom prst="round2DiagRect">
            <a:avLst>
              <a:gd name="adj1" fmla="val 0"/>
              <a:gd name="adj2" fmla="val 1780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3" name="Прямоугольник с двумя скругленными противолежащими углами 22"/>
          <p:cNvSpPr/>
          <p:nvPr/>
        </p:nvSpPr>
        <p:spPr>
          <a:xfrm>
            <a:off x="10449990" y="391455"/>
            <a:ext cx="1644232"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4" name="TextBox 23"/>
          <p:cNvSpPr txBox="1"/>
          <p:nvPr/>
        </p:nvSpPr>
        <p:spPr>
          <a:xfrm>
            <a:off x="10568580" y="353308"/>
            <a:ext cx="143628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Объект 2"/>
          <p:cNvSpPr>
            <a:spLocks noGrp="1"/>
          </p:cNvSpPr>
          <p:nvPr>
            <p:ph idx="1"/>
          </p:nvPr>
        </p:nvSpPr>
        <p:spPr>
          <a:xfrm>
            <a:off x="4823871" y="938746"/>
            <a:ext cx="7368129" cy="5345900"/>
          </a:xfrm>
        </p:spPr>
        <p:txBody>
          <a:bodyPr>
            <a:noAutofit/>
          </a:bodyPr>
          <a:lstStyle/>
          <a:p>
            <a:pPr marL="0" indent="0">
              <a:buNone/>
            </a:pPr>
            <a:r>
              <a:rPr lang="ru-RU" sz="2000" b="1" u="sng" dirty="0">
                <a:solidFill>
                  <a:srgbClr val="002060"/>
                </a:solidFill>
              </a:rPr>
              <a:t>НП «Демография</a:t>
            </a:r>
            <a:r>
              <a:rPr lang="ru-RU" sz="2000" b="1" u="sng" dirty="0" smtClean="0">
                <a:solidFill>
                  <a:srgbClr val="002060"/>
                </a:solidFill>
              </a:rPr>
              <a:t>»- сдано в эксплуатацию</a:t>
            </a:r>
            <a:endParaRPr lang="ru-RU" sz="2000" b="1" u="sng" dirty="0">
              <a:solidFill>
                <a:srgbClr val="002060"/>
              </a:solidFill>
            </a:endParaRPr>
          </a:p>
          <a:p>
            <a:pPr>
              <a:buFontTx/>
              <a:buChar char="-"/>
            </a:pPr>
            <a:r>
              <a:rPr lang="ru-RU" sz="1800" b="1" dirty="0" smtClean="0"/>
              <a:t>Дошкольная образовательная организация на 220 мест </a:t>
            </a:r>
            <a:br>
              <a:rPr lang="ru-RU" sz="1800" b="1" dirty="0" smtClean="0"/>
            </a:br>
            <a:r>
              <a:rPr lang="ru-RU" sz="1800" b="1" dirty="0" smtClean="0"/>
              <a:t>по адресу: г. Томск, ул. Ивановского, 18 (1 корпус), г. Томск</a:t>
            </a:r>
          </a:p>
          <a:p>
            <a:pPr>
              <a:buFontTx/>
              <a:buChar char="-"/>
            </a:pPr>
            <a:r>
              <a:rPr lang="ru-RU" sz="1800" b="1" dirty="0" smtClean="0">
                <a:solidFill>
                  <a:prstClr val="black"/>
                </a:solidFill>
              </a:rPr>
              <a:t>Дошкольная </a:t>
            </a:r>
            <a:r>
              <a:rPr lang="ru-RU" sz="1800" b="1" dirty="0">
                <a:solidFill>
                  <a:prstClr val="black"/>
                </a:solidFill>
              </a:rPr>
              <a:t>образовательная организация на 145 мест </a:t>
            </a:r>
            <a:r>
              <a:rPr lang="ru-RU" sz="1800" b="1" dirty="0" smtClean="0">
                <a:solidFill>
                  <a:prstClr val="black"/>
                </a:solidFill>
              </a:rPr>
              <a:t>по</a:t>
            </a:r>
            <a:br>
              <a:rPr lang="ru-RU" sz="1800" b="1" dirty="0" smtClean="0">
                <a:solidFill>
                  <a:prstClr val="black"/>
                </a:solidFill>
              </a:rPr>
            </a:br>
            <a:r>
              <a:rPr lang="ru-RU" sz="1800" b="1" dirty="0" smtClean="0">
                <a:solidFill>
                  <a:prstClr val="black"/>
                </a:solidFill>
              </a:rPr>
              <a:t>ул</a:t>
            </a:r>
            <a:r>
              <a:rPr lang="ru-RU" sz="1800" b="1" dirty="0">
                <a:solidFill>
                  <a:prstClr val="black"/>
                </a:solidFill>
              </a:rPr>
              <a:t>. Владимира Высоцкого, </a:t>
            </a:r>
            <a:r>
              <a:rPr lang="ru-RU" sz="1800" b="1" dirty="0" smtClean="0">
                <a:solidFill>
                  <a:prstClr val="black"/>
                </a:solidFill>
              </a:rPr>
              <a:t>16, г</a:t>
            </a:r>
            <a:r>
              <a:rPr lang="ru-RU" sz="1800" b="1" dirty="0">
                <a:solidFill>
                  <a:prstClr val="black"/>
                </a:solidFill>
              </a:rPr>
              <a:t>. </a:t>
            </a:r>
            <a:r>
              <a:rPr lang="ru-RU" sz="1800" b="1" dirty="0" smtClean="0">
                <a:solidFill>
                  <a:prstClr val="black"/>
                </a:solidFill>
              </a:rPr>
              <a:t>Томске</a:t>
            </a:r>
            <a:endParaRPr lang="en-US" sz="1800" b="1" dirty="0" smtClean="0">
              <a:solidFill>
                <a:prstClr val="black"/>
              </a:solidFill>
            </a:endParaRPr>
          </a:p>
          <a:p>
            <a:pPr marL="0" indent="0">
              <a:buNone/>
            </a:pPr>
            <a:r>
              <a:rPr lang="ru-RU" sz="2000" b="1" u="sng" dirty="0" smtClean="0">
                <a:solidFill>
                  <a:srgbClr val="09397A"/>
                </a:solidFill>
              </a:rPr>
              <a:t>НП «Образование»</a:t>
            </a:r>
          </a:p>
          <a:p>
            <a:pPr marL="0" indent="0">
              <a:buNone/>
            </a:pPr>
            <a:r>
              <a:rPr lang="ru-RU" sz="2000" b="1" dirty="0">
                <a:solidFill>
                  <a:srgbClr val="09397A"/>
                </a:solidFill>
              </a:rPr>
              <a:t>- </a:t>
            </a:r>
            <a:r>
              <a:rPr lang="ru-RU" sz="1800" b="1" dirty="0" smtClean="0"/>
              <a:t>общеобразовательная организация </a:t>
            </a:r>
            <a:r>
              <a:rPr lang="ru-RU" sz="1800" b="1" dirty="0"/>
              <a:t>на 1100 мест в Заречном сельском поселении Томского района </a:t>
            </a:r>
            <a:r>
              <a:rPr lang="ru-RU" sz="1800" b="1" dirty="0" smtClean="0"/>
              <a:t>д</a:t>
            </a:r>
            <a:r>
              <a:rPr lang="ru-RU" sz="1800" b="1" dirty="0"/>
              <a:t>. Кисловка </a:t>
            </a:r>
            <a:r>
              <a:rPr lang="ru-RU" sz="1800" b="1" dirty="0" err="1"/>
              <a:t>мкр</a:t>
            </a:r>
            <a:r>
              <a:rPr lang="ru-RU" sz="1800" b="1" dirty="0"/>
              <a:t>. </a:t>
            </a:r>
            <a:r>
              <a:rPr lang="ru-RU" sz="1800" b="1" dirty="0" smtClean="0"/>
              <a:t>«Северный»</a:t>
            </a:r>
          </a:p>
          <a:p>
            <a:pPr marL="0" indent="0">
              <a:buNone/>
            </a:pPr>
            <a:r>
              <a:rPr lang="ru-RU" sz="2000" b="1" u="sng" dirty="0" smtClean="0">
                <a:solidFill>
                  <a:srgbClr val="1B5391"/>
                </a:solidFill>
              </a:rPr>
              <a:t>НП «Жилье и городская среда»</a:t>
            </a:r>
          </a:p>
          <a:p>
            <a:pPr>
              <a:buFontTx/>
              <a:buChar char="-"/>
            </a:pPr>
            <a:r>
              <a:rPr lang="ru-RU" sz="1800" b="1" dirty="0">
                <a:solidFill>
                  <a:prstClr val="black"/>
                </a:solidFill>
              </a:rPr>
              <a:t>Строительство </a:t>
            </a:r>
            <a:r>
              <a:rPr lang="ru-RU" sz="1800" b="1" dirty="0" err="1">
                <a:solidFill>
                  <a:prstClr val="black"/>
                </a:solidFill>
              </a:rPr>
              <a:t>блочно</a:t>
            </a:r>
            <a:r>
              <a:rPr lang="ru-RU" sz="1800" b="1" dirty="0">
                <a:solidFill>
                  <a:prstClr val="black"/>
                </a:solidFill>
              </a:rPr>
              <a:t>-модульной котельной в </a:t>
            </a:r>
            <a:r>
              <a:rPr lang="ru-RU" sz="1800" b="1" dirty="0" err="1">
                <a:solidFill>
                  <a:prstClr val="black"/>
                </a:solidFill>
              </a:rPr>
              <a:t>п.Улу</a:t>
            </a:r>
            <a:r>
              <a:rPr lang="ru-RU" sz="1800" b="1" dirty="0">
                <a:solidFill>
                  <a:prstClr val="black"/>
                </a:solidFill>
              </a:rPr>
              <a:t>-Юл, Первомайского района</a:t>
            </a:r>
          </a:p>
          <a:p>
            <a:pPr>
              <a:buFontTx/>
              <a:buChar char="-"/>
            </a:pPr>
            <a:r>
              <a:rPr lang="ru-RU" sz="1800" b="1" dirty="0">
                <a:solidFill>
                  <a:prstClr val="black"/>
                </a:solidFill>
              </a:rPr>
              <a:t>Газоснабжение с. </a:t>
            </a:r>
            <a:r>
              <a:rPr lang="ru-RU" sz="1800" b="1" dirty="0" smtClean="0">
                <a:solidFill>
                  <a:prstClr val="black"/>
                </a:solidFill>
              </a:rPr>
              <a:t>Тегульдет Томской </a:t>
            </a:r>
            <a:r>
              <a:rPr lang="ru-RU" sz="1800" b="1" dirty="0">
                <a:solidFill>
                  <a:prstClr val="black"/>
                </a:solidFill>
              </a:rPr>
              <a:t>области</a:t>
            </a:r>
            <a:endParaRPr lang="en-US" sz="1800" b="1" dirty="0">
              <a:solidFill>
                <a:prstClr val="black"/>
              </a:solidFill>
            </a:endParaRPr>
          </a:p>
          <a:p>
            <a:pPr marL="0" indent="0">
              <a:buNone/>
            </a:pPr>
            <a:r>
              <a:rPr lang="ru-RU" sz="2000" b="1" u="sng" dirty="0" smtClean="0">
                <a:solidFill>
                  <a:srgbClr val="002060"/>
                </a:solidFill>
              </a:rPr>
              <a:t>НП «Здравоохранение»</a:t>
            </a:r>
          </a:p>
          <a:p>
            <a:pPr marL="0" indent="0">
              <a:buNone/>
            </a:pPr>
            <a:r>
              <a:rPr lang="ru-RU" sz="1800" b="1" dirty="0">
                <a:solidFill>
                  <a:prstClr val="black"/>
                </a:solidFill>
              </a:rPr>
              <a:t>Хирургический Корпус на 120 коек с поликлиникой</a:t>
            </a:r>
          </a:p>
          <a:p>
            <a:pPr marL="0" indent="0">
              <a:buNone/>
            </a:pPr>
            <a:r>
              <a:rPr lang="ru-RU" sz="1800" b="1" dirty="0">
                <a:solidFill>
                  <a:prstClr val="black"/>
                </a:solidFill>
              </a:rPr>
              <a:t>на 200 п/смену ОГАУЗ «Томский областной Онкологический диспансер»</a:t>
            </a:r>
          </a:p>
          <a:p>
            <a:pPr marL="0" indent="0">
              <a:buNone/>
            </a:pPr>
            <a:endParaRPr lang="ru-RU" sz="1600" i="1" dirty="0"/>
          </a:p>
        </p:txBody>
      </p:sp>
      <p:pic>
        <p:nvPicPr>
          <p:cNvPr id="25" name="Рисунок 24"/>
          <p:cNvPicPr>
            <a:picLocks noChangeAspect="1"/>
          </p:cNvPicPr>
          <p:nvPr/>
        </p:nvPicPr>
        <p:blipFill rotWithShape="1">
          <a:blip r:embed="rId7">
            <a:extLst>
              <a:ext uri="{28A0092B-C50C-407E-A947-70E740481C1C}">
                <a14:useLocalDpi xmlns:a14="http://schemas.microsoft.com/office/drawing/2010/main" val="0"/>
              </a:ext>
            </a:extLst>
          </a:blip>
          <a:srcRect r="65237"/>
          <a:stretch/>
        </p:blipFill>
        <p:spPr>
          <a:xfrm>
            <a:off x="4084947" y="1457727"/>
            <a:ext cx="874797" cy="782275"/>
          </a:xfrm>
          <a:prstGeom prst="rect">
            <a:avLst/>
          </a:prstGeom>
        </p:spPr>
      </p:pic>
      <p:cxnSp>
        <p:nvCxnSpPr>
          <p:cNvPr id="17" name="Прямая соединительная линия 16"/>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18" name="Рисунок 17"/>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tretch>
            <a:fillRect/>
          </a:stretch>
        </p:blipFill>
        <p:spPr>
          <a:xfrm>
            <a:off x="73578" y="45086"/>
            <a:ext cx="770420" cy="582095"/>
          </a:xfrm>
          <a:prstGeom prst="rect">
            <a:avLst/>
          </a:prstGeom>
          <a:solidFill>
            <a:srgbClr val="1B5391"/>
          </a:solidFill>
        </p:spPr>
      </p:pic>
      <p:pic>
        <p:nvPicPr>
          <p:cNvPr id="19" name="Рисунок 18"/>
          <p:cNvPicPr>
            <a:picLocks noChangeAspect="1"/>
          </p:cNvPicPr>
          <p:nvPr/>
        </p:nvPicPr>
        <p:blipFill rotWithShape="1">
          <a:blip r:embed="rId10">
            <a:extLst>
              <a:ext uri="{28A0092B-C50C-407E-A947-70E740481C1C}">
                <a14:useLocalDpi xmlns:a14="http://schemas.microsoft.com/office/drawing/2010/main" val="0"/>
              </a:ext>
            </a:extLst>
          </a:blip>
          <a:srcRect t="3639" r="73439"/>
          <a:stretch/>
        </p:blipFill>
        <p:spPr>
          <a:xfrm>
            <a:off x="4281516" y="2871858"/>
            <a:ext cx="623218" cy="599295"/>
          </a:xfrm>
          <a:prstGeom prst="rect">
            <a:avLst/>
          </a:prstGeom>
        </p:spPr>
      </p:pic>
      <p:pic>
        <p:nvPicPr>
          <p:cNvPr id="26" name="Рисунок 25"/>
          <p:cNvPicPr>
            <a:picLocks noChangeAspect="1"/>
          </p:cNvPicPr>
          <p:nvPr/>
        </p:nvPicPr>
        <p:blipFill rotWithShape="1">
          <a:blip r:embed="rId11">
            <a:extLst>
              <a:ext uri="{28A0092B-C50C-407E-A947-70E740481C1C}">
                <a14:useLocalDpi xmlns:a14="http://schemas.microsoft.com/office/drawing/2010/main" val="0"/>
              </a:ext>
            </a:extLst>
          </a:blip>
          <a:srcRect r="67979"/>
          <a:stretch/>
        </p:blipFill>
        <p:spPr>
          <a:xfrm>
            <a:off x="4186704" y="3963150"/>
            <a:ext cx="718030" cy="805855"/>
          </a:xfrm>
          <a:prstGeom prst="rect">
            <a:avLst/>
          </a:prstGeom>
        </p:spPr>
      </p:pic>
      <p:pic>
        <p:nvPicPr>
          <p:cNvPr id="27" name="Рисунок 26"/>
          <p:cNvPicPr>
            <a:picLocks noChangeAspect="1"/>
          </p:cNvPicPr>
          <p:nvPr/>
        </p:nvPicPr>
        <p:blipFill rotWithShape="1">
          <a:blip r:embed="rId12">
            <a:extLst>
              <a:ext uri="{28A0092B-C50C-407E-A947-70E740481C1C}">
                <a14:useLocalDpi xmlns:a14="http://schemas.microsoft.com/office/drawing/2010/main" val="0"/>
              </a:ext>
            </a:extLst>
          </a:blip>
          <a:srcRect r="64507"/>
          <a:stretch/>
        </p:blipFill>
        <p:spPr>
          <a:xfrm>
            <a:off x="4033694" y="5129583"/>
            <a:ext cx="930969" cy="695246"/>
          </a:xfrm>
          <a:prstGeom prst="rect">
            <a:avLst/>
          </a:prstGeom>
        </p:spPr>
      </p:pic>
    </p:spTree>
    <p:extLst>
      <p:ext uri="{BB962C8B-B14F-4D97-AF65-F5344CB8AC3E}">
        <p14:creationId xmlns:p14="http://schemas.microsoft.com/office/powerpoint/2010/main" val="1949459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2"/>
          <p:cNvSpPr>
            <a:spLocks noChangeArrowheads="1"/>
          </p:cNvSpPr>
          <p:nvPr/>
        </p:nvSpPr>
        <p:spPr bwMode="auto">
          <a:xfrm>
            <a:off x="31519" y="-115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a:p>
        </p:txBody>
      </p:sp>
      <p:sp>
        <p:nvSpPr>
          <p:cNvPr id="2" name="Номер слайда 1"/>
          <p:cNvSpPr>
            <a:spLocks noGrp="1"/>
          </p:cNvSpPr>
          <p:nvPr>
            <p:ph type="sldNum" sz="quarter" idx="12"/>
          </p:nvPr>
        </p:nvSpPr>
        <p:spPr>
          <a:xfrm>
            <a:off x="9231086" y="6556612"/>
            <a:ext cx="2844800" cy="365125"/>
          </a:xfrm>
        </p:spPr>
        <p:txBody>
          <a:bodyPr/>
          <a:lstStyle/>
          <a:p>
            <a:fld id="{9D3DA0D5-2F35-4376-BC6A-3936B73F2B0B}" type="slidenum">
              <a:rPr lang="ru-RU" sz="1600" b="1" smtClean="0">
                <a:solidFill>
                  <a:srgbClr val="1B5391"/>
                </a:solidFill>
              </a:rPr>
              <a:pPr/>
              <a:t>10</a:t>
            </a:fld>
            <a:endParaRPr lang="ru-RU" sz="1600" b="1" dirty="0">
              <a:solidFill>
                <a:srgbClr val="1B5391"/>
              </a:solidFill>
            </a:endParaRPr>
          </a:p>
        </p:txBody>
      </p:sp>
      <p:sp>
        <p:nvSpPr>
          <p:cNvPr id="20" name="Заголовок 1"/>
          <p:cNvSpPr txBox="1">
            <a:spLocks/>
          </p:cNvSpPr>
          <p:nvPr/>
        </p:nvSpPr>
        <p:spPr>
          <a:xfrm>
            <a:off x="843998" y="67631"/>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defPPr>
              <a:defRPr lang="ru-RU"/>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l"/>
            <a:r>
              <a:rPr lang="ru-RU" sz="3200" dirty="0" smtClean="0">
                <a:ln w="0"/>
                <a:solidFill>
                  <a:srgbClr val="1B5391"/>
                </a:solidFill>
                <a:latin typeface="Arial" panose="020B0604020202020204" pitchFamily="34" charset="0"/>
                <a:cs typeface="Arial" panose="020B0604020202020204" pitchFamily="34" charset="0"/>
              </a:rPr>
              <a:t>Капитальное строительство</a:t>
            </a:r>
            <a:endParaRPr lang="ru-RU" sz="3200" dirty="0">
              <a:ln w="0"/>
              <a:solidFill>
                <a:srgbClr val="1B5391"/>
              </a:solidFill>
              <a:latin typeface="Arial" panose="020B0604020202020204" pitchFamily="34" charset="0"/>
              <a:cs typeface="Arial" panose="020B0604020202020204" pitchFamily="34" charset="0"/>
            </a:endParaRPr>
          </a:p>
        </p:txBody>
      </p:sp>
      <p:cxnSp>
        <p:nvCxnSpPr>
          <p:cNvPr id="17" name="Прямая соединительная линия 16"/>
          <p:cNvCxnSpPr/>
          <p:nvPr/>
        </p:nvCxnSpPr>
        <p:spPr>
          <a:xfrm>
            <a:off x="0" y="663448"/>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463" y="976312"/>
            <a:ext cx="24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43346" y="1608846"/>
            <a:ext cx="2399999"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463" y="3089175"/>
            <a:ext cx="32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06228" y="1184287"/>
            <a:ext cx="24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Рисунок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9688" y="4756612"/>
            <a:ext cx="4997831"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Рисунок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06228" y="807348"/>
            <a:ext cx="24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Рисунок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24786" y="3089175"/>
            <a:ext cx="3200001"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Рисунок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6228" y="976312"/>
            <a:ext cx="24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Рисунок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80325" y="4709640"/>
            <a:ext cx="4997831"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8" name="Рисунок 2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8457" y="2605083"/>
            <a:ext cx="2400000"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9" name="Рисунок 2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570902" y="2867767"/>
            <a:ext cx="2390438" cy="180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Рисунок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050" y="51993"/>
            <a:ext cx="804948" cy="548307"/>
          </a:xfrm>
          <a:prstGeom prst="rect">
            <a:avLst/>
          </a:prstGeom>
          <a:solidFill>
            <a:srgbClr val="1B5391"/>
          </a:solidFill>
        </p:spPr>
      </p:pic>
    </p:spTree>
    <p:extLst>
      <p:ext uri="{BB962C8B-B14F-4D97-AF65-F5344CB8AC3E}">
        <p14:creationId xmlns:p14="http://schemas.microsoft.com/office/powerpoint/2010/main" val="3317669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Прямоугольник с двумя скругленными противолежащими углами 25"/>
          <p:cNvSpPr/>
          <p:nvPr/>
        </p:nvSpPr>
        <p:spPr>
          <a:xfrm>
            <a:off x="6200910" y="2036443"/>
            <a:ext cx="5813325" cy="4456346"/>
          </a:xfrm>
          <a:prstGeom prst="round2DiagRect">
            <a:avLst>
              <a:gd name="adj1" fmla="val 0"/>
              <a:gd name="adj2" fmla="val 27082"/>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p>
        </p:txBody>
      </p:sp>
      <p:graphicFrame>
        <p:nvGraphicFramePr>
          <p:cNvPr id="12" name="Object 4"/>
          <p:cNvGraphicFramePr>
            <a:graphicFrameLocks noGrp="1" noChangeAspect="1"/>
          </p:cNvGraphicFramePr>
          <p:nvPr>
            <p:extLst>
              <p:ext uri="{D42A27DB-BD31-4B8C-83A1-F6EECF244321}">
                <p14:modId xmlns:p14="http://schemas.microsoft.com/office/powerpoint/2010/main" val="4285160057"/>
              </p:ext>
            </p:extLst>
          </p:nvPr>
        </p:nvGraphicFramePr>
        <p:xfrm>
          <a:off x="165894" y="1002513"/>
          <a:ext cx="6083285" cy="5722926"/>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4" name="Заголовок 1"/>
          <p:cNvSpPr txBox="1">
            <a:spLocks/>
          </p:cNvSpPr>
          <p:nvPr/>
        </p:nvSpPr>
        <p:spPr>
          <a:xfrm>
            <a:off x="1154021" y="30844"/>
            <a:ext cx="5241173"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a:ln w="0"/>
                <a:solidFill>
                  <a:schemeClr val="tx2"/>
                </a:solidFill>
                <a:latin typeface="Arial" panose="020B0604020202020204" pitchFamily="34" charset="0"/>
                <a:ea typeface="+mn-ea"/>
                <a:cs typeface="Arial" panose="020B0604020202020204" pitchFamily="34" charset="0"/>
              </a:rPr>
              <a:t>Бюджетные кредиты</a:t>
            </a:r>
          </a:p>
        </p:txBody>
      </p:sp>
      <p:sp>
        <p:nvSpPr>
          <p:cNvPr id="3" name="Номер слайда 2"/>
          <p:cNvSpPr>
            <a:spLocks noGrp="1"/>
          </p:cNvSpPr>
          <p:nvPr>
            <p:ph type="sldNum" sz="quarter" idx="12"/>
          </p:nvPr>
        </p:nvSpPr>
        <p:spPr>
          <a:xfrm>
            <a:off x="10031665" y="6536417"/>
            <a:ext cx="2133600" cy="365125"/>
          </a:xfrm>
        </p:spPr>
        <p:txBody>
          <a:bodyPr/>
          <a:lstStyle/>
          <a:p>
            <a:fld id="{9D3DA0D5-2F35-4376-BC6A-3936B73F2B0B}" type="slidenum">
              <a:rPr lang="ru-RU" sz="1600" b="1">
                <a:solidFill>
                  <a:schemeClr val="tx2"/>
                </a:solidFill>
              </a:rPr>
              <a:pPr/>
              <a:t>11</a:t>
            </a:fld>
            <a:endParaRPr lang="ru-RU" sz="1600" b="1" dirty="0">
              <a:solidFill>
                <a:schemeClr val="tx2"/>
              </a:solidFill>
            </a:endParaRPr>
          </a:p>
        </p:txBody>
      </p:sp>
      <p:sp>
        <p:nvSpPr>
          <p:cNvPr id="33" name="Прямоугольник с двумя скругленными противолежащими углами 32"/>
          <p:cNvSpPr/>
          <p:nvPr/>
        </p:nvSpPr>
        <p:spPr>
          <a:xfrm>
            <a:off x="10244836" y="2135713"/>
            <a:ext cx="1773020"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4" name="TextBox 33"/>
          <p:cNvSpPr txBox="1"/>
          <p:nvPr/>
        </p:nvSpPr>
        <p:spPr>
          <a:xfrm>
            <a:off x="9547736" y="2162237"/>
            <a:ext cx="316721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TextBox 4"/>
          <p:cNvSpPr txBox="1"/>
          <p:nvPr/>
        </p:nvSpPr>
        <p:spPr>
          <a:xfrm>
            <a:off x="1186889" y="1074467"/>
            <a:ext cx="1230401" cy="400110"/>
          </a:xfrm>
          <a:prstGeom prst="rect">
            <a:avLst/>
          </a:prstGeom>
          <a:noFill/>
        </p:spPr>
        <p:txBody>
          <a:bodyPr wrap="none" rtlCol="0">
            <a:spAutoFit/>
          </a:bodyPr>
          <a:lstStyle/>
          <a:p>
            <a:r>
              <a:rPr lang="ru-RU" sz="2000" b="1" dirty="0"/>
              <a:t>млн. руб.</a:t>
            </a:r>
          </a:p>
        </p:txBody>
      </p:sp>
      <p:sp>
        <p:nvSpPr>
          <p:cNvPr id="6" name="TextBox 5"/>
          <p:cNvSpPr txBox="1"/>
          <p:nvPr/>
        </p:nvSpPr>
        <p:spPr>
          <a:xfrm>
            <a:off x="6395194" y="2423086"/>
            <a:ext cx="5691805" cy="3683060"/>
          </a:xfrm>
          <a:prstGeom prst="rect">
            <a:avLst/>
          </a:prstGeom>
          <a:noFill/>
        </p:spPr>
        <p:txBody>
          <a:bodyPr wrap="square" rtlCol="0">
            <a:spAutoFit/>
          </a:bodyPr>
          <a:lstStyle/>
          <a:p>
            <a:pPr>
              <a:spcAft>
                <a:spcPts val="800"/>
              </a:spcAft>
            </a:pPr>
            <a:r>
              <a:rPr lang="ru-RU" sz="2000" dirty="0" smtClean="0"/>
              <a:t>- </a:t>
            </a:r>
            <a:r>
              <a:rPr lang="ru-RU" sz="2000" dirty="0"/>
              <a:t>Решение о </a:t>
            </a:r>
            <a:r>
              <a:rPr lang="ru-RU" sz="2000" dirty="0" smtClean="0"/>
              <a:t>предоставлении</a:t>
            </a:r>
            <a:br>
              <a:rPr lang="ru-RU" sz="2000" dirty="0" smtClean="0"/>
            </a:br>
            <a:r>
              <a:rPr lang="ru-RU" sz="2000" dirty="0" smtClean="0"/>
              <a:t> </a:t>
            </a:r>
            <a:r>
              <a:rPr lang="ru-RU" sz="2000" dirty="0"/>
              <a:t>бюджетных кредитов </a:t>
            </a:r>
            <a:r>
              <a:rPr lang="ru-RU" sz="2000" dirty="0" smtClean="0"/>
              <a:t/>
            </a:r>
            <a:br>
              <a:rPr lang="ru-RU" sz="2000" dirty="0" smtClean="0"/>
            </a:br>
            <a:r>
              <a:rPr lang="ru-RU" sz="2000" dirty="0" smtClean="0"/>
              <a:t>муниципальным </a:t>
            </a:r>
            <a:r>
              <a:rPr lang="ru-RU" sz="2000" dirty="0"/>
              <a:t>образованиям  принимает субъект РФ, исходя из лимита, установленного Министерством финансов РФ</a:t>
            </a:r>
          </a:p>
          <a:p>
            <a:pPr>
              <a:spcAft>
                <a:spcPts val="800"/>
              </a:spcAft>
            </a:pPr>
            <a:r>
              <a:rPr lang="ru-RU" sz="2000" dirty="0" smtClean="0"/>
              <a:t>- Предоставление специальных казначейских кредитов на инфраструктурные проекты на 15 лет </a:t>
            </a:r>
          </a:p>
          <a:p>
            <a:pPr>
              <a:spcAft>
                <a:spcPts val="800"/>
              </a:spcAft>
            </a:pPr>
            <a:r>
              <a:rPr lang="ru-RU" sz="2000" dirty="0" smtClean="0"/>
              <a:t>- Предоставление бюджетных кредитов на реализацию </a:t>
            </a:r>
            <a:r>
              <a:rPr lang="ru-RU" sz="2000" dirty="0" err="1" smtClean="0"/>
              <a:t>нац.проектов</a:t>
            </a:r>
            <a:r>
              <a:rPr lang="ru-RU" sz="2000" dirty="0" smtClean="0"/>
              <a:t> в целях опережающего бюджетного финансирования со сроком возврата 30 апреля 2024 г.</a:t>
            </a:r>
            <a:endParaRPr lang="ru-RU" sz="2000" dirty="0"/>
          </a:p>
        </p:txBody>
      </p:sp>
      <p:cxnSp>
        <p:nvCxnSpPr>
          <p:cNvPr id="17" name="Прямая соединительная линия 16"/>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154021" y="3655772"/>
            <a:ext cx="4528676" cy="369332"/>
          </a:xfrm>
          <a:prstGeom prst="rect">
            <a:avLst/>
          </a:prstGeom>
          <a:noFill/>
        </p:spPr>
        <p:txBody>
          <a:bodyPr wrap="none" rtlCol="0">
            <a:spAutoFit/>
          </a:bodyPr>
          <a:lstStyle/>
          <a:p>
            <a:r>
              <a:rPr lang="ru-RU" b="1" dirty="0" smtClean="0"/>
              <a:t>Лимит на кредитные средства по Договору</a:t>
            </a:r>
            <a:endParaRPr lang="ru-RU" b="1" dirty="0"/>
          </a:p>
        </p:txBody>
      </p:sp>
      <p:sp>
        <p:nvSpPr>
          <p:cNvPr id="16" name="TextBox 15"/>
          <p:cNvSpPr txBox="1"/>
          <p:nvPr/>
        </p:nvSpPr>
        <p:spPr>
          <a:xfrm>
            <a:off x="1221898" y="5560772"/>
            <a:ext cx="3507883" cy="369332"/>
          </a:xfrm>
          <a:prstGeom prst="rect">
            <a:avLst/>
          </a:prstGeom>
          <a:noFill/>
        </p:spPr>
        <p:txBody>
          <a:bodyPr wrap="none" rtlCol="0">
            <a:spAutoFit/>
          </a:bodyPr>
          <a:lstStyle/>
          <a:p>
            <a:r>
              <a:rPr lang="ru-RU" b="1" dirty="0" smtClean="0"/>
              <a:t>Полученный бюджетный кредит</a:t>
            </a:r>
            <a:endParaRPr lang="ru-RU" b="1" dirty="0"/>
          </a:p>
        </p:txBody>
      </p:sp>
      <p:sp>
        <p:nvSpPr>
          <p:cNvPr id="25" name="Прямоугольник с двумя скругленными противолежащими углами 24"/>
          <p:cNvSpPr/>
          <p:nvPr/>
        </p:nvSpPr>
        <p:spPr>
          <a:xfrm>
            <a:off x="6007397" y="706189"/>
            <a:ext cx="6006838"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8" name="TextBox 17"/>
          <p:cNvSpPr txBox="1"/>
          <p:nvPr/>
        </p:nvSpPr>
        <p:spPr>
          <a:xfrm>
            <a:off x="6094025" y="706189"/>
            <a:ext cx="5920210" cy="492443"/>
          </a:xfrm>
          <a:prstGeom prst="rect">
            <a:avLst/>
          </a:prstGeom>
          <a:noFill/>
        </p:spPr>
        <p:txBody>
          <a:bodyPr wrap="none" rtlCol="0">
            <a:spAutoFit/>
          </a:bodyPr>
          <a:lstStyle/>
          <a:p>
            <a:r>
              <a:rPr lang="ru-RU" sz="2600" b="1" dirty="0" smtClean="0"/>
              <a:t>Инфраструктурный бюджетный кредит</a:t>
            </a:r>
            <a:endParaRPr lang="ru-RU" sz="2600" b="1" dirty="0"/>
          </a:p>
        </p:txBody>
      </p:sp>
      <p:sp>
        <p:nvSpPr>
          <p:cNvPr id="21" name="Прямоугольник с двумя скругленными противолежащими углами 20"/>
          <p:cNvSpPr/>
          <p:nvPr/>
        </p:nvSpPr>
        <p:spPr>
          <a:xfrm rot="10800000">
            <a:off x="8693830" y="1170787"/>
            <a:ext cx="2963358" cy="709304"/>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9" name="TextBox 18"/>
          <p:cNvSpPr txBox="1"/>
          <p:nvPr/>
        </p:nvSpPr>
        <p:spPr>
          <a:xfrm>
            <a:off x="8869414" y="1349032"/>
            <a:ext cx="2612190" cy="523220"/>
          </a:xfrm>
          <a:prstGeom prst="rect">
            <a:avLst/>
          </a:prstGeom>
          <a:noFill/>
        </p:spPr>
        <p:txBody>
          <a:bodyPr wrap="none" rtlCol="0">
            <a:spAutoFit/>
          </a:bodyPr>
          <a:lstStyle/>
          <a:p>
            <a:r>
              <a:rPr lang="ru-RU" sz="2800" b="1" dirty="0" smtClean="0">
                <a:solidFill>
                  <a:srgbClr val="11B15B"/>
                </a:solidFill>
              </a:rPr>
              <a:t>115,83 </a:t>
            </a:r>
            <a:r>
              <a:rPr lang="ru-RU" sz="2800" dirty="0" err="1" smtClean="0"/>
              <a:t>млн.руб</a:t>
            </a:r>
            <a:r>
              <a:rPr lang="ru-RU" sz="2800" dirty="0" smtClean="0"/>
              <a:t>.</a:t>
            </a:r>
            <a:endParaRPr lang="ru-RU" sz="2800" dirty="0"/>
          </a:p>
        </p:txBody>
      </p:sp>
      <p:pic>
        <p:nvPicPr>
          <p:cNvPr id="20" name="Рисунок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111" y="30844"/>
            <a:ext cx="535384" cy="498074"/>
          </a:xfrm>
          <a:prstGeom prst="rect">
            <a:avLst/>
          </a:prstGeom>
          <a:solidFill>
            <a:srgbClr val="1B5391"/>
          </a:solidFill>
        </p:spPr>
      </p:pic>
    </p:spTree>
    <p:extLst>
      <p:ext uri="{BB962C8B-B14F-4D97-AF65-F5344CB8AC3E}">
        <p14:creationId xmlns:p14="http://schemas.microsoft.com/office/powerpoint/2010/main" val="818070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2" name="Object 4"/>
          <p:cNvGraphicFramePr>
            <a:graphicFrameLocks noGrp="1" noChangeAspect="1"/>
          </p:cNvGraphicFramePr>
          <p:nvPr>
            <p:extLst>
              <p:ext uri="{D42A27DB-BD31-4B8C-83A1-F6EECF244321}">
                <p14:modId xmlns:p14="http://schemas.microsoft.com/office/powerpoint/2010/main" val="965316907"/>
              </p:ext>
            </p:extLst>
          </p:nvPr>
        </p:nvGraphicFramePr>
        <p:xfrm>
          <a:off x="292847" y="934429"/>
          <a:ext cx="6083285" cy="5722926"/>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angle 2"/>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4" name="Заголовок 1"/>
          <p:cNvSpPr txBox="1">
            <a:spLocks/>
          </p:cNvSpPr>
          <p:nvPr/>
        </p:nvSpPr>
        <p:spPr>
          <a:xfrm>
            <a:off x="1154021" y="30844"/>
            <a:ext cx="7812179"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chemeClr val="tx2"/>
                </a:solidFill>
                <a:latin typeface="Arial" panose="020B0604020202020204" pitchFamily="34" charset="0"/>
                <a:ea typeface="+mn-ea"/>
                <a:cs typeface="Arial" panose="020B0604020202020204" pitchFamily="34" charset="0"/>
              </a:rPr>
              <a:t>Доходы от управления остатками </a:t>
            </a:r>
            <a:endParaRPr lang="ru-RU" sz="3200" dirty="0">
              <a:ln w="0"/>
              <a:solidFill>
                <a:schemeClr val="tx2"/>
              </a:solidFill>
              <a:latin typeface="Arial" panose="020B0604020202020204" pitchFamily="34" charset="0"/>
              <a:ea typeface="+mn-ea"/>
              <a:cs typeface="Arial" panose="020B0604020202020204" pitchFamily="34" charset="0"/>
            </a:endParaRPr>
          </a:p>
        </p:txBody>
      </p:sp>
      <p:sp>
        <p:nvSpPr>
          <p:cNvPr id="3" name="Номер слайда 2"/>
          <p:cNvSpPr>
            <a:spLocks noGrp="1"/>
          </p:cNvSpPr>
          <p:nvPr>
            <p:ph type="sldNum" sz="quarter" idx="12"/>
          </p:nvPr>
        </p:nvSpPr>
        <p:spPr>
          <a:xfrm>
            <a:off x="10031665" y="6536417"/>
            <a:ext cx="2133600" cy="365125"/>
          </a:xfrm>
        </p:spPr>
        <p:txBody>
          <a:bodyPr/>
          <a:lstStyle/>
          <a:p>
            <a:fld id="{9D3DA0D5-2F35-4376-BC6A-3936B73F2B0B}" type="slidenum">
              <a:rPr lang="ru-RU" sz="1600" b="1">
                <a:solidFill>
                  <a:schemeClr val="tx2"/>
                </a:solidFill>
              </a:rPr>
              <a:pPr/>
              <a:t>12</a:t>
            </a:fld>
            <a:endParaRPr lang="ru-RU" sz="1600" b="1" dirty="0">
              <a:solidFill>
                <a:schemeClr val="tx2"/>
              </a:solidFill>
            </a:endParaRPr>
          </a:p>
        </p:txBody>
      </p:sp>
      <p:sp>
        <p:nvSpPr>
          <p:cNvPr id="5" name="TextBox 4"/>
          <p:cNvSpPr txBox="1"/>
          <p:nvPr/>
        </p:nvSpPr>
        <p:spPr>
          <a:xfrm>
            <a:off x="1186889" y="1074467"/>
            <a:ext cx="1230401" cy="400110"/>
          </a:xfrm>
          <a:prstGeom prst="rect">
            <a:avLst/>
          </a:prstGeom>
          <a:noFill/>
        </p:spPr>
        <p:txBody>
          <a:bodyPr wrap="none" rtlCol="0">
            <a:spAutoFit/>
          </a:bodyPr>
          <a:lstStyle/>
          <a:p>
            <a:r>
              <a:rPr lang="ru-RU" sz="2000" b="1" dirty="0"/>
              <a:t>млн. руб.</a:t>
            </a:r>
          </a:p>
        </p:txBody>
      </p:sp>
      <p:sp>
        <p:nvSpPr>
          <p:cNvPr id="15" name="Прямоугольник с двумя скругленными противолежащими углами 14"/>
          <p:cNvSpPr/>
          <p:nvPr/>
        </p:nvSpPr>
        <p:spPr>
          <a:xfrm>
            <a:off x="6636494" y="4858244"/>
            <a:ext cx="5107026" cy="1678173"/>
          </a:xfrm>
          <a:prstGeom prst="round2DiagRect">
            <a:avLst>
              <a:gd name="adj1" fmla="val 0"/>
              <a:gd name="adj2" fmla="val 38196"/>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p>
        </p:txBody>
      </p:sp>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0396" y="5225400"/>
            <a:ext cx="643773" cy="715251"/>
          </a:xfrm>
          <a:prstGeom prst="rect">
            <a:avLst/>
          </a:prstGeom>
        </p:spPr>
      </p:pic>
      <p:sp>
        <p:nvSpPr>
          <p:cNvPr id="17" name="Прямоугольник с двумя скругленными противолежащими углами 16"/>
          <p:cNvSpPr/>
          <p:nvPr/>
        </p:nvSpPr>
        <p:spPr>
          <a:xfrm>
            <a:off x="10112302" y="4158199"/>
            <a:ext cx="1816135"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18" name="TextBox 17"/>
          <p:cNvSpPr txBox="1"/>
          <p:nvPr/>
        </p:nvSpPr>
        <p:spPr>
          <a:xfrm>
            <a:off x="9514855" y="4157614"/>
            <a:ext cx="316721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9" name="TextBox 18"/>
          <p:cNvSpPr txBox="1"/>
          <p:nvPr/>
        </p:nvSpPr>
        <p:spPr>
          <a:xfrm>
            <a:off x="7410364" y="3251049"/>
            <a:ext cx="4518073" cy="523220"/>
          </a:xfrm>
          <a:prstGeom prst="rect">
            <a:avLst/>
          </a:prstGeom>
          <a:noFill/>
        </p:spPr>
        <p:txBody>
          <a:bodyPr wrap="square" rtlCol="0">
            <a:spAutoFit/>
          </a:bodyPr>
          <a:lstStyle/>
          <a:p>
            <a:endParaRPr lang="ru-RU" sz="2800" dirty="0" smtClean="0"/>
          </a:p>
        </p:txBody>
      </p:sp>
      <p:cxnSp>
        <p:nvCxnSpPr>
          <p:cNvPr id="20" name="Прямая соединительная линия 19"/>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488071" y="5087764"/>
            <a:ext cx="4054225" cy="1631216"/>
          </a:xfrm>
          <a:prstGeom prst="rect">
            <a:avLst/>
          </a:prstGeom>
          <a:noFill/>
        </p:spPr>
        <p:txBody>
          <a:bodyPr wrap="square" rtlCol="0">
            <a:spAutoFit/>
          </a:bodyPr>
          <a:lstStyle/>
          <a:p>
            <a:r>
              <a:rPr lang="ru-RU" sz="2000" dirty="0"/>
              <a:t>Перевод остатков средств юридических лиц – получателей средств из бюджета  на лицевые счета ФК</a:t>
            </a:r>
          </a:p>
          <a:p>
            <a:endParaRPr lang="ru-RU" sz="2000" dirty="0"/>
          </a:p>
        </p:txBody>
      </p:sp>
      <p:sp>
        <p:nvSpPr>
          <p:cNvPr id="21" name="Прямоугольник с двумя скругленными противолежащими углами 20"/>
          <p:cNvSpPr/>
          <p:nvPr/>
        </p:nvSpPr>
        <p:spPr>
          <a:xfrm>
            <a:off x="6636493" y="1403035"/>
            <a:ext cx="5107027" cy="1678173"/>
          </a:xfrm>
          <a:prstGeom prst="round2DiagRect">
            <a:avLst>
              <a:gd name="adj1" fmla="val 0"/>
              <a:gd name="adj2" fmla="val 38196"/>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p>
        </p:txBody>
      </p:sp>
      <p:sp>
        <p:nvSpPr>
          <p:cNvPr id="22" name="Прямоугольник с двумя скругленными противолежащими углами 21"/>
          <p:cNvSpPr/>
          <p:nvPr/>
        </p:nvSpPr>
        <p:spPr>
          <a:xfrm>
            <a:off x="9927385" y="702990"/>
            <a:ext cx="1816135"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5" name="TextBox 24"/>
          <p:cNvSpPr txBox="1"/>
          <p:nvPr/>
        </p:nvSpPr>
        <p:spPr>
          <a:xfrm>
            <a:off x="9329938" y="702405"/>
            <a:ext cx="316721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2022</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26" name="Прямоугольник с двумя скругленными противолежащими углами 25"/>
          <p:cNvSpPr/>
          <p:nvPr/>
        </p:nvSpPr>
        <p:spPr>
          <a:xfrm rot="10800000">
            <a:off x="8980488" y="3079253"/>
            <a:ext cx="2963358" cy="709304"/>
          </a:xfrm>
          <a:prstGeom prst="round2DiagRect">
            <a:avLst>
              <a:gd name="adj1" fmla="val 0"/>
              <a:gd name="adj2" fmla="val 50000"/>
            </a:avLst>
          </a:prstGeom>
          <a:solidFill>
            <a:schemeClr val="lt1"/>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7" name="TextBox 26"/>
          <p:cNvSpPr txBox="1"/>
          <p:nvPr/>
        </p:nvSpPr>
        <p:spPr>
          <a:xfrm>
            <a:off x="9146739" y="3174800"/>
            <a:ext cx="2612190" cy="523220"/>
          </a:xfrm>
          <a:prstGeom prst="rect">
            <a:avLst/>
          </a:prstGeom>
          <a:noFill/>
        </p:spPr>
        <p:txBody>
          <a:bodyPr wrap="none" rtlCol="0">
            <a:spAutoFit/>
          </a:bodyPr>
          <a:lstStyle/>
          <a:p>
            <a:r>
              <a:rPr lang="ru-RU" sz="2800" b="1" dirty="0" smtClean="0">
                <a:solidFill>
                  <a:srgbClr val="11B15B"/>
                </a:solidFill>
              </a:rPr>
              <a:t>809,44 </a:t>
            </a:r>
            <a:r>
              <a:rPr lang="ru-RU" sz="2800" dirty="0" err="1" smtClean="0"/>
              <a:t>млн.руб</a:t>
            </a:r>
            <a:r>
              <a:rPr lang="ru-RU" sz="2800" dirty="0" smtClean="0"/>
              <a:t>.</a:t>
            </a:r>
            <a:endParaRPr lang="ru-RU" sz="2800" dirty="0"/>
          </a:p>
        </p:txBody>
      </p:sp>
      <p:sp>
        <p:nvSpPr>
          <p:cNvPr id="4" name="TextBox 3"/>
          <p:cNvSpPr txBox="1"/>
          <p:nvPr/>
        </p:nvSpPr>
        <p:spPr>
          <a:xfrm>
            <a:off x="7498472" y="1471201"/>
            <a:ext cx="4158127" cy="1631216"/>
          </a:xfrm>
          <a:prstGeom prst="rect">
            <a:avLst/>
          </a:prstGeom>
          <a:noFill/>
        </p:spPr>
        <p:txBody>
          <a:bodyPr wrap="square" rtlCol="0">
            <a:spAutoFit/>
          </a:bodyPr>
          <a:lstStyle/>
          <a:p>
            <a:r>
              <a:rPr lang="ru-RU" sz="2000" dirty="0" smtClean="0"/>
              <a:t>Бюджету </a:t>
            </a:r>
            <a:r>
              <a:rPr lang="ru-RU" sz="2000" dirty="0"/>
              <a:t>Томской области зачислены дополнительные доходы от операций по управлению остатками средств на едином казначейском </a:t>
            </a:r>
            <a:r>
              <a:rPr lang="ru-RU" sz="2000" dirty="0" smtClean="0"/>
              <a:t>счете</a:t>
            </a:r>
            <a:endParaRPr lang="ru-RU" sz="2000" dirty="0"/>
          </a:p>
        </p:txBody>
      </p:sp>
      <p:pic>
        <p:nvPicPr>
          <p:cNvPr id="28" name="Рисунок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0396" y="1826515"/>
            <a:ext cx="697811" cy="681117"/>
          </a:xfrm>
          <a:prstGeom prst="rect">
            <a:avLst/>
          </a:prstGeom>
        </p:spPr>
      </p:pic>
      <p:pic>
        <p:nvPicPr>
          <p:cNvPr id="6" name="Рисунок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099" y="-4048"/>
            <a:ext cx="549931" cy="606542"/>
          </a:xfrm>
          <a:prstGeom prst="rect">
            <a:avLst/>
          </a:prstGeom>
          <a:solidFill>
            <a:srgbClr val="1B5391"/>
          </a:solidFill>
        </p:spPr>
      </p:pic>
      <p:sp>
        <p:nvSpPr>
          <p:cNvPr id="29" name="Прямоугольник 28"/>
          <p:cNvSpPr/>
          <p:nvPr/>
        </p:nvSpPr>
        <p:spPr>
          <a:xfrm>
            <a:off x="1361988" y="1823232"/>
            <a:ext cx="173863" cy="18573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30" name="Прямоугольник 29"/>
          <p:cNvSpPr/>
          <p:nvPr/>
        </p:nvSpPr>
        <p:spPr>
          <a:xfrm>
            <a:off x="1361988" y="2415318"/>
            <a:ext cx="173863" cy="1857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31" name="TextBox 30"/>
          <p:cNvSpPr txBox="1"/>
          <p:nvPr/>
        </p:nvSpPr>
        <p:spPr>
          <a:xfrm>
            <a:off x="1708733" y="2323521"/>
            <a:ext cx="704039" cy="400110"/>
          </a:xfrm>
          <a:prstGeom prst="rect">
            <a:avLst/>
          </a:prstGeom>
          <a:noFill/>
        </p:spPr>
        <p:txBody>
          <a:bodyPr wrap="none" rtlCol="0">
            <a:spAutoFit/>
          </a:bodyPr>
          <a:lstStyle/>
          <a:p>
            <a:r>
              <a:rPr lang="ru-RU" sz="2000" dirty="0" smtClean="0"/>
              <a:t>2022</a:t>
            </a:r>
            <a:endParaRPr lang="ru-RU" sz="2000" dirty="0"/>
          </a:p>
        </p:txBody>
      </p:sp>
      <p:sp>
        <p:nvSpPr>
          <p:cNvPr id="32" name="TextBox 31"/>
          <p:cNvSpPr txBox="1"/>
          <p:nvPr/>
        </p:nvSpPr>
        <p:spPr>
          <a:xfrm>
            <a:off x="1708732" y="1731435"/>
            <a:ext cx="704039" cy="400110"/>
          </a:xfrm>
          <a:prstGeom prst="rect">
            <a:avLst/>
          </a:prstGeom>
          <a:noFill/>
        </p:spPr>
        <p:txBody>
          <a:bodyPr wrap="none" rtlCol="0">
            <a:spAutoFit/>
          </a:bodyPr>
          <a:lstStyle/>
          <a:p>
            <a:r>
              <a:rPr lang="ru-RU" sz="2000" dirty="0" smtClean="0"/>
              <a:t>2021</a:t>
            </a:r>
            <a:endParaRPr lang="ru-RU" sz="2000" dirty="0"/>
          </a:p>
        </p:txBody>
      </p:sp>
    </p:spTree>
    <p:extLst>
      <p:ext uri="{BB962C8B-B14F-4D97-AF65-F5344CB8AC3E}">
        <p14:creationId xmlns:p14="http://schemas.microsoft.com/office/powerpoint/2010/main" val="1025824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9" name="Диаграмма 8"/>
          <p:cNvGraphicFramePr/>
          <p:nvPr>
            <p:extLst>
              <p:ext uri="{D42A27DB-BD31-4B8C-83A1-F6EECF244321}">
                <p14:modId xmlns:p14="http://schemas.microsoft.com/office/powerpoint/2010/main" val="1510526157"/>
              </p:ext>
            </p:extLst>
          </p:nvPr>
        </p:nvGraphicFramePr>
        <p:xfrm>
          <a:off x="-616579" y="409010"/>
          <a:ext cx="10232882" cy="2735450"/>
        </p:xfrm>
        <a:graphic>
          <a:graphicData uri="http://schemas.openxmlformats.org/drawingml/2006/chart">
            <c:chart xmlns:c="http://schemas.openxmlformats.org/drawingml/2006/chart" xmlns:r="http://schemas.openxmlformats.org/officeDocument/2006/relationships" r:id="rId4"/>
          </a:graphicData>
        </a:graphic>
      </p:graphicFrame>
      <p:sp>
        <p:nvSpPr>
          <p:cNvPr id="27" name="Прямоугольник с двумя скругленными противолежащими углами 26"/>
          <p:cNvSpPr/>
          <p:nvPr/>
        </p:nvSpPr>
        <p:spPr>
          <a:xfrm>
            <a:off x="2312003" y="2186366"/>
            <a:ext cx="1644240"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8" name="Прямоугольник с двумя скругленными противолежащими углами 27"/>
          <p:cNvSpPr/>
          <p:nvPr/>
        </p:nvSpPr>
        <p:spPr>
          <a:xfrm>
            <a:off x="3999170" y="2192220"/>
            <a:ext cx="2742329"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1" name="Прямоугольник с двумя скругленными противолежащими углами 20"/>
          <p:cNvSpPr/>
          <p:nvPr/>
        </p:nvSpPr>
        <p:spPr>
          <a:xfrm>
            <a:off x="419550" y="2907412"/>
            <a:ext cx="5486290" cy="3728337"/>
          </a:xfrm>
          <a:prstGeom prst="round2DiagRect">
            <a:avLst>
              <a:gd name="adj1" fmla="val 0"/>
              <a:gd name="adj2" fmla="val 29271"/>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solidFill>
                <a:prstClr val="black"/>
              </a:solidFill>
            </a:endParaRPr>
          </a:p>
        </p:txBody>
      </p:sp>
      <p:sp>
        <p:nvSpPr>
          <p:cNvPr id="4" name="Номер слайда 3"/>
          <p:cNvSpPr>
            <a:spLocks noGrp="1"/>
          </p:cNvSpPr>
          <p:nvPr>
            <p:ph type="sldNum" sz="quarter" idx="12"/>
          </p:nvPr>
        </p:nvSpPr>
        <p:spPr>
          <a:xfrm>
            <a:off x="9289142" y="6536417"/>
            <a:ext cx="2844800" cy="365125"/>
          </a:xfrm>
        </p:spPr>
        <p:txBody>
          <a:bodyPr/>
          <a:lstStyle/>
          <a:p>
            <a:fld id="{9D3DA0D5-2F35-4376-BC6A-3936B73F2B0B}" type="slidenum">
              <a:rPr lang="ru-RU" sz="1600" b="1" smtClean="0">
                <a:solidFill>
                  <a:srgbClr val="1B5391"/>
                </a:solidFill>
              </a:rPr>
              <a:pPr/>
              <a:t>13</a:t>
            </a:fld>
            <a:endParaRPr lang="ru-RU" sz="1600" b="1" dirty="0">
              <a:solidFill>
                <a:srgbClr val="1B5391"/>
              </a:solidFill>
            </a:endParaRPr>
          </a:p>
        </p:txBody>
      </p:sp>
      <p:sp>
        <p:nvSpPr>
          <p:cNvPr id="5" name="Заголовок 1"/>
          <p:cNvSpPr txBox="1">
            <a:spLocks/>
          </p:cNvSpPr>
          <p:nvPr/>
        </p:nvSpPr>
        <p:spPr>
          <a:xfrm>
            <a:off x="1047039" y="65772"/>
            <a:ext cx="7170056" cy="4902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Расчетные счета</a:t>
            </a:r>
            <a:endParaRPr lang="ru-RU" sz="3200" dirty="0">
              <a:ln w="0"/>
              <a:solidFill>
                <a:srgbClr val="1B5391"/>
              </a:solidFill>
              <a:latin typeface="Arial" panose="020B0604020202020204" pitchFamily="34" charset="0"/>
              <a:cs typeface="Arial" panose="020B0604020202020204" pitchFamily="34" charset="0"/>
            </a:endParaRPr>
          </a:p>
        </p:txBody>
      </p:sp>
      <p:graphicFrame>
        <p:nvGraphicFramePr>
          <p:cNvPr id="18" name="Диаграмма 17"/>
          <p:cNvGraphicFramePr/>
          <p:nvPr>
            <p:extLst>
              <p:ext uri="{D42A27DB-BD31-4B8C-83A1-F6EECF244321}">
                <p14:modId xmlns:p14="http://schemas.microsoft.com/office/powerpoint/2010/main" val="2082025517"/>
              </p:ext>
            </p:extLst>
          </p:nvPr>
        </p:nvGraphicFramePr>
        <p:xfrm>
          <a:off x="494163" y="2634540"/>
          <a:ext cx="5290860" cy="3997604"/>
        </p:xfrm>
        <a:graphic>
          <a:graphicData uri="http://schemas.openxmlformats.org/drawingml/2006/chart">
            <c:chart xmlns:c="http://schemas.openxmlformats.org/drawingml/2006/chart" xmlns:r="http://schemas.openxmlformats.org/officeDocument/2006/relationships" r:id="rId5"/>
          </a:graphicData>
        </a:graphic>
      </p:graphicFrame>
      <p:pic>
        <p:nvPicPr>
          <p:cNvPr id="31" name="Рисунок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39226" y="5293907"/>
            <a:ext cx="659297" cy="465180"/>
          </a:xfrm>
          <a:prstGeom prst="rect">
            <a:avLst/>
          </a:prstGeom>
        </p:spPr>
      </p:pic>
      <p:pic>
        <p:nvPicPr>
          <p:cNvPr id="32" name="Рисунок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862" y="5327721"/>
            <a:ext cx="659297" cy="465180"/>
          </a:xfrm>
          <a:prstGeom prst="rect">
            <a:avLst/>
          </a:prstGeom>
        </p:spPr>
      </p:pic>
      <p:pic>
        <p:nvPicPr>
          <p:cNvPr id="33" name="Рисунок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56010" y="3934525"/>
            <a:ext cx="825728" cy="452596"/>
          </a:xfrm>
          <a:prstGeom prst="rect">
            <a:avLst/>
          </a:prstGeom>
        </p:spPr>
      </p:pic>
      <p:pic>
        <p:nvPicPr>
          <p:cNvPr id="34" name="Рисунок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09030" y="4875125"/>
            <a:ext cx="825728" cy="452596"/>
          </a:xfrm>
          <a:prstGeom prst="rect">
            <a:avLst/>
          </a:prstGeom>
        </p:spPr>
      </p:pic>
      <p:sp>
        <p:nvSpPr>
          <p:cNvPr id="36" name="Прямоугольник с двумя скругленными противолежащими углами 35"/>
          <p:cNvSpPr/>
          <p:nvPr/>
        </p:nvSpPr>
        <p:spPr>
          <a:xfrm>
            <a:off x="6960498" y="1478768"/>
            <a:ext cx="5005890" cy="4911514"/>
          </a:xfrm>
          <a:prstGeom prst="round2DiagRect">
            <a:avLst>
              <a:gd name="adj1" fmla="val 0"/>
              <a:gd name="adj2" fmla="val 16476"/>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solidFill>
                <a:prstClr val="black"/>
              </a:solidFill>
            </a:endParaRPr>
          </a:p>
        </p:txBody>
      </p:sp>
      <p:sp>
        <p:nvSpPr>
          <p:cNvPr id="37" name="Объект 3"/>
          <p:cNvSpPr>
            <a:spLocks noGrp="1"/>
          </p:cNvSpPr>
          <p:nvPr>
            <p:ph sz="half" idx="4294967295"/>
          </p:nvPr>
        </p:nvSpPr>
        <p:spPr>
          <a:xfrm>
            <a:off x="8130856" y="1870005"/>
            <a:ext cx="4143169" cy="1552211"/>
          </a:xfrm>
          <a:prstGeom prst="rect">
            <a:avLst/>
          </a:prstGeom>
        </p:spPr>
        <p:txBody>
          <a:bodyPr>
            <a:noAutofit/>
          </a:bodyPr>
          <a:lstStyle/>
          <a:p>
            <a:pPr marL="0" indent="0">
              <a:buNone/>
            </a:pPr>
            <a:r>
              <a:rPr lang="ru-RU" sz="2400" dirty="0">
                <a:solidFill>
                  <a:srgbClr val="4F81BD">
                    <a:lumMod val="50000"/>
                  </a:srgbClr>
                </a:solidFill>
                <a:sym typeface="Helvetica Neue Medium"/>
              </a:rPr>
              <a:t>Минимизация счетов </a:t>
            </a:r>
            <a:r>
              <a:rPr lang="ru-RU" sz="2400" dirty="0" smtClean="0">
                <a:solidFill>
                  <a:srgbClr val="4F81BD">
                    <a:lumMod val="50000"/>
                  </a:srgbClr>
                </a:solidFill>
                <a:sym typeface="Helvetica Neue Medium"/>
              </a:rPr>
              <a:t/>
            </a:r>
            <a:br>
              <a:rPr lang="ru-RU" sz="2400" dirty="0" smtClean="0">
                <a:solidFill>
                  <a:srgbClr val="4F81BD">
                    <a:lumMod val="50000"/>
                  </a:srgbClr>
                </a:solidFill>
                <a:sym typeface="Helvetica Neue Medium"/>
              </a:rPr>
            </a:br>
            <a:r>
              <a:rPr lang="ru-RU" sz="2400" dirty="0" smtClean="0">
                <a:solidFill>
                  <a:srgbClr val="4F81BD">
                    <a:lumMod val="50000"/>
                  </a:srgbClr>
                </a:solidFill>
                <a:sym typeface="Helvetica Neue Medium"/>
              </a:rPr>
              <a:t>№ </a:t>
            </a:r>
            <a:r>
              <a:rPr lang="ru-RU" sz="2400" dirty="0">
                <a:solidFill>
                  <a:srgbClr val="4F81BD">
                    <a:lumMod val="50000"/>
                  </a:srgbClr>
                </a:solidFill>
                <a:sym typeface="Helvetica Neue Medium"/>
              </a:rPr>
              <a:t>40116 </a:t>
            </a:r>
            <a:r>
              <a:rPr lang="ru-RU" sz="2400" dirty="0" smtClean="0">
                <a:solidFill>
                  <a:srgbClr val="4F81BD">
                    <a:lumMod val="50000"/>
                  </a:srgbClr>
                </a:solidFill>
                <a:sym typeface="Helvetica Neue Medium"/>
              </a:rPr>
              <a:t>и </a:t>
            </a:r>
            <a:r>
              <a:rPr lang="ru-RU" sz="2400" dirty="0">
                <a:solidFill>
                  <a:srgbClr val="4F81BD">
                    <a:lumMod val="50000"/>
                  </a:srgbClr>
                </a:solidFill>
                <a:sym typeface="Helvetica Neue Medium"/>
              </a:rPr>
              <a:t>объемов наличного денежного </a:t>
            </a:r>
            <a:r>
              <a:rPr lang="ru-RU" sz="2400" dirty="0" smtClean="0">
                <a:solidFill>
                  <a:srgbClr val="4F81BD">
                    <a:lumMod val="50000"/>
                  </a:srgbClr>
                </a:solidFill>
                <a:sym typeface="Helvetica Neue Medium"/>
              </a:rPr>
              <a:t>обращения:</a:t>
            </a:r>
          </a:p>
          <a:p>
            <a:endParaRPr lang="ru-RU" sz="2400" dirty="0">
              <a:solidFill>
                <a:srgbClr val="4F81BD">
                  <a:lumMod val="50000"/>
                </a:srgbClr>
              </a:solidFill>
              <a:sym typeface="Helvetica Neue Medium"/>
            </a:endParaRPr>
          </a:p>
        </p:txBody>
      </p:sp>
      <p:sp>
        <p:nvSpPr>
          <p:cNvPr id="38" name="Прямоугольник с двумя скругленными противолежащими углами 37"/>
          <p:cNvSpPr/>
          <p:nvPr/>
        </p:nvSpPr>
        <p:spPr>
          <a:xfrm>
            <a:off x="10017683" y="870210"/>
            <a:ext cx="1671164"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solidFill>
                <a:prstClr val="white"/>
              </a:solidFill>
            </a:endParaRPr>
          </a:p>
        </p:txBody>
      </p:sp>
      <p:sp>
        <p:nvSpPr>
          <p:cNvPr id="39" name="TextBox 38"/>
          <p:cNvSpPr txBox="1"/>
          <p:nvPr/>
        </p:nvSpPr>
        <p:spPr>
          <a:xfrm>
            <a:off x="10105236" y="866442"/>
            <a:ext cx="1583610" cy="830997"/>
          </a:xfrm>
          <a:prstGeom prst="rect">
            <a:avLst/>
          </a:prstGeom>
          <a:noFill/>
        </p:spPr>
        <p:txBody>
          <a:bodyPr wrap="square" rtlCol="0">
            <a:spAutoFit/>
          </a:bodyPr>
          <a:lstStyle/>
          <a:p>
            <a:pPr algn="ctr"/>
            <a:r>
              <a:rPr lang="ru-RU" sz="4800" b="1" dirty="0" smtClean="0">
                <a:ln w="6600">
                  <a:solidFill>
                    <a:srgbClr val="629DD1"/>
                  </a:solidFill>
                  <a:prstDash val="solid"/>
                </a:ln>
                <a:solidFill>
                  <a:srgbClr val="FFFFFF"/>
                </a:solidFill>
                <a:effectLst>
                  <a:outerShdw dist="38100" dir="2700000" algn="tl" rotWithShape="0">
                    <a:srgbClr val="629DD1"/>
                  </a:outerShdw>
                </a:effectLst>
              </a:rPr>
              <a:t>2023</a:t>
            </a:r>
            <a:endParaRPr lang="ru-RU" sz="4800" b="1" dirty="0">
              <a:ln w="6600">
                <a:solidFill>
                  <a:srgbClr val="629DD1"/>
                </a:solidFill>
                <a:prstDash val="solid"/>
              </a:ln>
              <a:solidFill>
                <a:srgbClr val="FFFFFF"/>
              </a:solidFill>
              <a:effectLst>
                <a:outerShdw dist="38100" dir="2700000" algn="tl" rotWithShape="0">
                  <a:srgbClr val="629DD1"/>
                </a:outerShdw>
              </a:effectLst>
            </a:endParaRPr>
          </a:p>
        </p:txBody>
      </p:sp>
      <p:pic>
        <p:nvPicPr>
          <p:cNvPr id="40" name="Рисунок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2470" y="1980204"/>
            <a:ext cx="766414" cy="728500"/>
          </a:xfrm>
          <a:prstGeom prst="rect">
            <a:avLst/>
          </a:prstGeom>
        </p:spPr>
      </p:pic>
      <p:sp>
        <p:nvSpPr>
          <p:cNvPr id="2" name="TextBox 1"/>
          <p:cNvSpPr txBox="1"/>
          <p:nvPr/>
        </p:nvSpPr>
        <p:spPr>
          <a:xfrm>
            <a:off x="7361265" y="3634002"/>
            <a:ext cx="4204355" cy="1938992"/>
          </a:xfrm>
          <a:prstGeom prst="rect">
            <a:avLst/>
          </a:prstGeom>
          <a:noFill/>
        </p:spPr>
        <p:txBody>
          <a:bodyPr wrap="square" rtlCol="0">
            <a:spAutoFit/>
          </a:bodyPr>
          <a:lstStyle/>
          <a:p>
            <a:pPr lvl="0"/>
            <a:r>
              <a:rPr lang="ru-RU" sz="2000" b="1" kern="0" dirty="0">
                <a:solidFill>
                  <a:schemeClr val="accent1">
                    <a:lumMod val="50000"/>
                  </a:schemeClr>
                </a:solidFill>
                <a:latin typeface="Segoe UI Light" panose="020B0502040204020203" pitchFamily="34" charset="0"/>
                <a:sym typeface="Helvetica Neue"/>
              </a:rPr>
              <a:t> </a:t>
            </a:r>
            <a:r>
              <a:rPr lang="ru-RU" sz="2000" b="1" kern="0" dirty="0" smtClean="0">
                <a:solidFill>
                  <a:schemeClr val="accent1">
                    <a:lumMod val="50000"/>
                  </a:schemeClr>
                </a:solidFill>
                <a:latin typeface="Segoe UI Light" panose="020B0502040204020203" pitchFamily="34" charset="0"/>
                <a:sym typeface="Helvetica Neue"/>
              </a:rPr>
              <a:t>- минимизация</a:t>
            </a:r>
            <a:r>
              <a:rPr lang="ru-RU" sz="2000" b="1" kern="0" dirty="0" smtClean="0">
                <a:solidFill>
                  <a:schemeClr val="accent1">
                    <a:lumMod val="75000"/>
                  </a:schemeClr>
                </a:solidFill>
                <a:latin typeface="Segoe UI Light" panose="020B0502040204020203" pitchFamily="34" charset="0"/>
                <a:sym typeface="Helvetica Neue"/>
              </a:rPr>
              <a:t> </a:t>
            </a:r>
            <a:r>
              <a:rPr lang="ru-RU" sz="2000" b="1" kern="0" dirty="0">
                <a:solidFill>
                  <a:srgbClr val="000000"/>
                </a:solidFill>
                <a:latin typeface="Segoe UI Light" panose="020B0502040204020203" pitchFamily="34" charset="0"/>
                <a:sym typeface="Helvetica Neue"/>
              </a:rPr>
              <a:t>наличного денежного </a:t>
            </a:r>
            <a:r>
              <a:rPr lang="ru-RU" sz="2000" b="1" kern="0" dirty="0" smtClean="0">
                <a:solidFill>
                  <a:srgbClr val="000000"/>
                </a:solidFill>
                <a:latin typeface="Segoe UI Light" panose="020B0502040204020203" pitchFamily="34" charset="0"/>
                <a:sym typeface="Helvetica Neue"/>
              </a:rPr>
              <a:t>обращения</a:t>
            </a:r>
          </a:p>
          <a:p>
            <a:endParaRPr lang="ru-RU" sz="2000" b="1" kern="0" dirty="0" smtClean="0">
              <a:solidFill>
                <a:schemeClr val="accent1">
                  <a:lumMod val="50000"/>
                </a:schemeClr>
              </a:solidFill>
              <a:latin typeface="Segoe UI Light" panose="020B0502040204020203" pitchFamily="34" charset="0"/>
              <a:sym typeface="Helvetica Neue"/>
            </a:endParaRPr>
          </a:p>
          <a:p>
            <a:r>
              <a:rPr lang="ru-RU" sz="2000" b="1" kern="0" dirty="0" smtClean="0">
                <a:solidFill>
                  <a:schemeClr val="accent1">
                    <a:lumMod val="50000"/>
                  </a:schemeClr>
                </a:solidFill>
                <a:latin typeface="Segoe UI Light" panose="020B0502040204020203" pitchFamily="34" charset="0"/>
                <a:sym typeface="Helvetica Neue"/>
              </a:rPr>
              <a:t>- централизация </a:t>
            </a:r>
            <a:r>
              <a:rPr lang="ru-RU" sz="2000" b="1" kern="0" dirty="0">
                <a:solidFill>
                  <a:srgbClr val="000000"/>
                </a:solidFill>
                <a:latin typeface="Segoe UI Light" panose="020B0502040204020203" pitchFamily="34" charset="0"/>
                <a:sym typeface="Helvetica Neue"/>
              </a:rPr>
              <a:t>счетов № 40116 :</a:t>
            </a:r>
          </a:p>
          <a:p>
            <a:pPr lvl="0"/>
            <a:endParaRPr lang="ru-RU" sz="2000" b="1" kern="0" dirty="0">
              <a:solidFill>
                <a:srgbClr val="000000"/>
              </a:solidFill>
              <a:latin typeface="Segoe UI Light" panose="020B0502040204020203" pitchFamily="34" charset="0"/>
              <a:sym typeface="Helvetica Neue"/>
            </a:endParaRPr>
          </a:p>
          <a:p>
            <a:endParaRPr lang="ru-RU" sz="2000" dirty="0"/>
          </a:p>
        </p:txBody>
      </p:sp>
      <p:sp>
        <p:nvSpPr>
          <p:cNvPr id="19" name="Заголовок 1"/>
          <p:cNvSpPr txBox="1">
            <a:spLocks/>
          </p:cNvSpPr>
          <p:nvPr/>
        </p:nvSpPr>
        <p:spPr>
          <a:xfrm>
            <a:off x="9089371" y="5140822"/>
            <a:ext cx="684076" cy="246221"/>
          </a:xfrm>
          <a:prstGeom prst="rect">
            <a:avLst/>
          </a:prstGeom>
        </p:spPr>
        <p:txBody>
          <a:bodyPr wrap="square" lIns="0" tIns="0" rIns="0" bIns="0">
            <a:spAutoFit/>
          </a:bodyPr>
          <a:lstStyle>
            <a:lvl1pPr algn="ctr">
              <a:defRPr sz="2400" b="1" i="0">
                <a:solidFill>
                  <a:srgbClr val="11437F"/>
                </a:solidFill>
                <a:latin typeface="Times New Roman" panose="02020603050405020304" pitchFamily="18" charset="0"/>
                <a:ea typeface="+mj-ea"/>
                <a:cs typeface="Times New Roman" panose="02020603050405020304" pitchFamily="18" charset="0"/>
              </a:defRPr>
            </a:lvl1pPr>
          </a:lstStyle>
          <a:p>
            <a:pPr defTabSz="1932281"/>
            <a:r>
              <a:rPr lang="ru-RU" sz="1600" dirty="0">
                <a:latin typeface="Segoe UI Light" panose="020B0502040204020203" pitchFamily="34" charset="0"/>
              </a:rPr>
              <a:t>УФК      </a:t>
            </a:r>
          </a:p>
        </p:txBody>
      </p:sp>
      <p:sp>
        <p:nvSpPr>
          <p:cNvPr id="22" name="Правая фигурная скобка 21"/>
          <p:cNvSpPr/>
          <p:nvPr/>
        </p:nvSpPr>
        <p:spPr>
          <a:xfrm rot="5400000">
            <a:off x="9394170" y="5039221"/>
            <a:ext cx="101600" cy="711200"/>
          </a:xfrm>
          <a:prstGeom prst="rightBrace">
            <a:avLst>
              <a:gd name="adj1" fmla="val 44573"/>
              <a:gd name="adj2" fmla="val 44573"/>
            </a:avLst>
          </a:prstGeom>
          <a:noFill/>
          <a:ln w="25400" cap="flat" cmpd="sng" algn="ctr">
            <a:solidFill>
              <a:schemeClr val="accent1">
                <a:lumMod val="60000"/>
                <a:lumOff val="40000"/>
              </a:schemeClr>
            </a:solidFill>
            <a:prstDash val="solid"/>
            <a:miter lim="800000"/>
          </a:ln>
          <a:effectLst/>
        </p:spPr>
        <p:txBody>
          <a:bodyPr lIns="82193" tIns="41096" rIns="82193" bIns="41096" rtlCol="0" anchor="ctr"/>
          <a:lstStyle/>
          <a:p>
            <a:pPr defTabSz="1733178"/>
            <a:endParaRPr lang="ru-RU" sz="3333">
              <a:solidFill>
                <a:prstClr val="black"/>
              </a:solidFill>
              <a:latin typeface="Calibri" panose="020F0502020204030204"/>
            </a:endParaRPr>
          </a:p>
        </p:txBody>
      </p:sp>
      <p:sp>
        <p:nvSpPr>
          <p:cNvPr id="23" name="Заголовок 1"/>
          <p:cNvSpPr txBox="1">
            <a:spLocks/>
          </p:cNvSpPr>
          <p:nvPr/>
        </p:nvSpPr>
        <p:spPr>
          <a:xfrm>
            <a:off x="8581371" y="5445622"/>
            <a:ext cx="2099556" cy="615553"/>
          </a:xfrm>
          <a:prstGeom prst="rect">
            <a:avLst/>
          </a:prstGeom>
        </p:spPr>
        <p:txBody>
          <a:bodyPr wrap="square" lIns="0" tIns="0" rIns="0" bIns="0">
            <a:spAutoFit/>
          </a:bodyPr>
          <a:lstStyle>
            <a:lvl1pPr algn="ctr">
              <a:defRPr sz="2400" b="1" i="0">
                <a:solidFill>
                  <a:srgbClr val="11437F"/>
                </a:solidFill>
                <a:latin typeface="Times New Roman" panose="02020603050405020304" pitchFamily="18" charset="0"/>
                <a:ea typeface="+mj-ea"/>
                <a:cs typeface="Times New Roman" panose="02020603050405020304" pitchFamily="18" charset="0"/>
              </a:defRPr>
            </a:lvl1pPr>
          </a:lstStyle>
          <a:p>
            <a:pPr algn="just" defTabSz="1932281">
              <a:defRPr/>
            </a:pPr>
            <a:r>
              <a:rPr lang="ru-RU" sz="1600" dirty="0">
                <a:solidFill>
                  <a:srgbClr val="4F81BD">
                    <a:lumMod val="50000"/>
                  </a:srgbClr>
                </a:solidFill>
                <a:latin typeface="Segoe UI Light" panose="020B0502040204020203" pitchFamily="34" charset="0"/>
                <a:sym typeface="Helvetica Neue Light"/>
              </a:rPr>
              <a:t>1</a:t>
            </a:r>
            <a:r>
              <a:rPr lang="ru-RU" dirty="0">
                <a:solidFill>
                  <a:srgbClr val="4F81BD">
                    <a:lumMod val="50000"/>
                  </a:srgbClr>
                </a:solidFill>
                <a:latin typeface="Segoe UI Light" panose="020B0502040204020203" pitchFamily="34" charset="0"/>
                <a:sym typeface="Helvetica Neue Light"/>
              </a:rPr>
              <a:t> </a:t>
            </a:r>
            <a:r>
              <a:rPr lang="ru-RU" sz="1600" dirty="0">
                <a:solidFill>
                  <a:srgbClr val="000000"/>
                </a:solidFill>
                <a:latin typeface="Segoe UI Light" panose="020B0502040204020203" pitchFamily="34" charset="0"/>
                <a:sym typeface="Helvetica Neue Light"/>
              </a:rPr>
              <a:t>счет по чекам </a:t>
            </a:r>
          </a:p>
          <a:p>
            <a:pPr algn="just" defTabSz="1932281">
              <a:defRPr/>
            </a:pPr>
            <a:r>
              <a:rPr lang="ru-RU" sz="1600" dirty="0">
                <a:solidFill>
                  <a:srgbClr val="4F81BD">
                    <a:lumMod val="50000"/>
                  </a:srgbClr>
                </a:solidFill>
                <a:latin typeface="Segoe UI Light" panose="020B0502040204020203" pitchFamily="34" charset="0"/>
              </a:rPr>
              <a:t>1 </a:t>
            </a:r>
            <a:r>
              <a:rPr lang="ru-RU" sz="1600" dirty="0">
                <a:solidFill>
                  <a:srgbClr val="000000"/>
                </a:solidFill>
                <a:latin typeface="Segoe UI Light" panose="020B0502040204020203" pitchFamily="34" charset="0"/>
              </a:rPr>
              <a:t>счет по картам</a:t>
            </a:r>
          </a:p>
        </p:txBody>
      </p:sp>
      <p:cxnSp>
        <p:nvCxnSpPr>
          <p:cNvPr id="24" name="Прямая соединительная линия 23"/>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6" name="Прямоугольник с двумя скругленными противолежащими углами 25"/>
          <p:cNvSpPr/>
          <p:nvPr/>
        </p:nvSpPr>
        <p:spPr>
          <a:xfrm>
            <a:off x="142249" y="2172651"/>
            <a:ext cx="2112509" cy="543833"/>
          </a:xfrm>
          <a:prstGeom prst="round2DiagRect">
            <a:avLst>
              <a:gd name="adj1" fmla="val 0"/>
              <a:gd name="adj2" fmla="val 50000"/>
            </a:avLst>
          </a:prstGeom>
          <a:gradFill>
            <a:gsLst>
              <a:gs pos="0">
                <a:schemeClr val="accent5">
                  <a:tint val="50000"/>
                  <a:satMod val="300000"/>
                  <a:alpha val="96000"/>
                </a:schemeClr>
              </a:gs>
              <a:gs pos="35000">
                <a:schemeClr val="accent5">
                  <a:tint val="37000"/>
                  <a:satMod val="300000"/>
                  <a:alpha val="27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6" name="TextBox 5"/>
          <p:cNvSpPr txBox="1"/>
          <p:nvPr/>
        </p:nvSpPr>
        <p:spPr>
          <a:xfrm>
            <a:off x="83658" y="2223982"/>
            <a:ext cx="2156488" cy="369332"/>
          </a:xfrm>
          <a:prstGeom prst="rect">
            <a:avLst/>
          </a:prstGeom>
          <a:noFill/>
        </p:spPr>
        <p:txBody>
          <a:bodyPr wrap="none" rtlCol="0">
            <a:spAutoFit/>
          </a:bodyPr>
          <a:lstStyle/>
          <a:p>
            <a:r>
              <a:rPr lang="ru-RU" b="1" dirty="0"/>
              <a:t>Отделение г. Томск </a:t>
            </a:r>
          </a:p>
        </p:txBody>
      </p:sp>
      <p:sp>
        <p:nvSpPr>
          <p:cNvPr id="7" name="TextBox 6"/>
          <p:cNvSpPr txBox="1"/>
          <p:nvPr/>
        </p:nvSpPr>
        <p:spPr>
          <a:xfrm>
            <a:off x="2254758" y="2198081"/>
            <a:ext cx="1686872" cy="369332"/>
          </a:xfrm>
          <a:prstGeom prst="rect">
            <a:avLst/>
          </a:prstGeom>
          <a:noFill/>
        </p:spPr>
        <p:txBody>
          <a:bodyPr wrap="none" rtlCol="0">
            <a:spAutoFit/>
          </a:bodyPr>
          <a:lstStyle/>
          <a:p>
            <a:r>
              <a:rPr lang="ru-RU" b="1" dirty="0"/>
              <a:t>ПАО Сбербанк </a:t>
            </a:r>
          </a:p>
        </p:txBody>
      </p:sp>
      <p:sp>
        <p:nvSpPr>
          <p:cNvPr id="8" name="TextBox 7"/>
          <p:cNvSpPr txBox="1"/>
          <p:nvPr/>
        </p:nvSpPr>
        <p:spPr>
          <a:xfrm>
            <a:off x="3976346" y="2241623"/>
            <a:ext cx="2823209" cy="369332"/>
          </a:xfrm>
          <a:prstGeom prst="rect">
            <a:avLst/>
          </a:prstGeom>
          <a:noFill/>
        </p:spPr>
        <p:txBody>
          <a:bodyPr wrap="none" rtlCol="0">
            <a:spAutoFit/>
          </a:bodyPr>
          <a:lstStyle/>
          <a:p>
            <a:r>
              <a:rPr lang="ru-RU" b="1" dirty="0"/>
              <a:t>ПАО Банк Левобережный </a:t>
            </a:r>
          </a:p>
        </p:txBody>
      </p:sp>
      <p:pic>
        <p:nvPicPr>
          <p:cNvPr id="29" name="Рисунок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7111" y="65772"/>
            <a:ext cx="514177" cy="490220"/>
          </a:xfrm>
          <a:prstGeom prst="rect">
            <a:avLst/>
          </a:prstGeom>
          <a:solidFill>
            <a:schemeClr val="accent1"/>
          </a:solidFill>
        </p:spPr>
      </p:pic>
    </p:spTree>
    <p:extLst>
      <p:ext uri="{BB962C8B-B14F-4D97-AF65-F5344CB8AC3E}">
        <p14:creationId xmlns:p14="http://schemas.microsoft.com/office/powerpoint/2010/main" val="231674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Прямоугольник 14"/>
          <p:cNvSpPr/>
          <p:nvPr/>
        </p:nvSpPr>
        <p:spPr>
          <a:xfrm>
            <a:off x="1262741" y="859698"/>
            <a:ext cx="9525002" cy="579656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35" name="Заголовок 1"/>
          <p:cNvSpPr txBox="1">
            <a:spLocks/>
          </p:cNvSpPr>
          <p:nvPr/>
        </p:nvSpPr>
        <p:spPr>
          <a:xfrm>
            <a:off x="987223" y="-58630"/>
            <a:ext cx="10972801" cy="706086"/>
          </a:xfrm>
          <a:prstGeom prst="rect">
            <a:avLst/>
          </a:prstGeom>
        </p:spPr>
        <p:txBody>
          <a:bodyPr vert="horz" lIns="28797" tIns="14398" rIns="28797" bIns="14398" rtlCol="0" anchor="ctr">
            <a:normAutofit/>
          </a:bodyPr>
          <a:lstStyle>
            <a:lvl1pPr algn="ctr" defTabSz="850295" rtl="0" eaLnBrk="1" latinLnBrk="0" hangingPunct="1">
              <a:spcBef>
                <a:spcPct val="0"/>
              </a:spcBef>
              <a:buNone/>
              <a:defRPr sz="4133" kern="1200">
                <a:solidFill>
                  <a:schemeClr val="tx1"/>
                </a:solidFill>
                <a:latin typeface="+mj-lt"/>
                <a:ea typeface="+mj-ea"/>
                <a:cs typeface="+mj-cs"/>
              </a:defRPr>
            </a:lvl1pPr>
          </a:lstStyle>
          <a:p>
            <a:pPr algn="l"/>
            <a:r>
              <a:rPr lang="ru-RU" sz="3200" dirty="0">
                <a:ln w="0"/>
                <a:solidFill>
                  <a:srgbClr val="1B5391"/>
                </a:solidFill>
                <a:latin typeface="Arial" panose="020B0604020202020204" pitchFamily="34" charset="0"/>
                <a:cs typeface="Arial" panose="020B0604020202020204" pitchFamily="34" charset="0"/>
              </a:rPr>
              <a:t>Учёт и отчётность</a:t>
            </a:r>
          </a:p>
        </p:txBody>
      </p:sp>
      <p:sp>
        <p:nvSpPr>
          <p:cNvPr id="20" name="Прямоугольник 19"/>
          <p:cNvSpPr/>
          <p:nvPr/>
        </p:nvSpPr>
        <p:spPr>
          <a:xfrm>
            <a:off x="1772901" y="1345212"/>
            <a:ext cx="8831212" cy="5309327"/>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600"/>
          </a:p>
        </p:txBody>
      </p:sp>
      <p:sp>
        <p:nvSpPr>
          <p:cNvPr id="24" name="Прямоугольник 23"/>
          <p:cNvSpPr/>
          <p:nvPr/>
        </p:nvSpPr>
        <p:spPr>
          <a:xfrm>
            <a:off x="2282960" y="2100861"/>
            <a:ext cx="8136741" cy="45549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25" name="Прямоугольник 24"/>
          <p:cNvSpPr/>
          <p:nvPr/>
        </p:nvSpPr>
        <p:spPr>
          <a:xfrm>
            <a:off x="2793748" y="3504425"/>
            <a:ext cx="7432997" cy="315448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6" name="Прямоугольник 25"/>
          <p:cNvSpPr/>
          <p:nvPr/>
        </p:nvSpPr>
        <p:spPr>
          <a:xfrm>
            <a:off x="3230275" y="5274435"/>
            <a:ext cx="6855475" cy="136071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7" name="TextBox 6"/>
          <p:cNvSpPr txBox="1"/>
          <p:nvPr/>
        </p:nvSpPr>
        <p:spPr>
          <a:xfrm>
            <a:off x="3808358" y="5409629"/>
            <a:ext cx="6935558" cy="1169551"/>
          </a:xfrm>
          <a:prstGeom prst="rect">
            <a:avLst/>
          </a:prstGeom>
          <a:noFill/>
        </p:spPr>
        <p:txBody>
          <a:bodyPr wrap="square" rtlCol="0">
            <a:spAutoFit/>
          </a:bodyPr>
          <a:lstStyle/>
          <a:p>
            <a:pPr>
              <a:spcBef>
                <a:spcPts val="600"/>
              </a:spcBef>
            </a:pPr>
            <a:r>
              <a:rPr lang="ru-RU" sz="2000" b="1" dirty="0" smtClean="0">
                <a:latin typeface="Times New Roman" panose="02020603050405020304" pitchFamily="18" charset="0"/>
                <a:cs typeface="Times New Roman" panose="02020603050405020304" pitchFamily="18" charset="0"/>
              </a:rPr>
              <a:t>18</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Межрегиональное операционное управление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ФК</a:t>
            </a:r>
          </a:p>
          <a:p>
            <a:pPr>
              <a:spcBef>
                <a:spcPts val="600"/>
              </a:spcBef>
            </a:pPr>
            <a:r>
              <a:rPr lang="ru-RU" sz="2000" b="1" dirty="0" smtClean="0">
                <a:latin typeface="Times New Roman" panose="02020603050405020304" pitchFamily="18" charset="0"/>
                <a:cs typeface="Times New Roman" panose="02020603050405020304" pitchFamily="18" charset="0"/>
              </a:rPr>
              <a:t>372</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Финансовые органы для проведения сверки </a:t>
            </a:r>
            <a:endParaRPr lang="ru-RU" dirty="0"/>
          </a:p>
          <a:p>
            <a:pPr>
              <a:spcBef>
                <a:spcPts val="600"/>
              </a:spcBef>
            </a:pPr>
            <a:r>
              <a:rPr lang="ru-RU" sz="2000" b="1" dirty="0" smtClean="0">
                <a:latin typeface="Times New Roman" panose="02020603050405020304" pitchFamily="18" charset="0"/>
                <a:ea typeface="Times New Roman" panose="02020603050405020304" pitchFamily="18" charset="0"/>
                <a:cs typeface="Times New Roman" panose="02020603050405020304" pitchFamily="18" charset="0"/>
              </a:rPr>
              <a:t>6</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 Государственные </a:t>
            </a:r>
            <a:r>
              <a:rPr lang="ru-RU" dirty="0">
                <a:latin typeface="Times New Roman" panose="02020603050405020304" pitchFamily="18" charset="0"/>
                <a:ea typeface="Times New Roman" panose="02020603050405020304" pitchFamily="18" charset="0"/>
                <a:cs typeface="Times New Roman" panose="02020603050405020304" pitchFamily="18" charset="0"/>
              </a:rPr>
              <a:t>внебюджетные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фонды</a:t>
            </a:r>
          </a:p>
        </p:txBody>
      </p:sp>
      <p:sp>
        <p:nvSpPr>
          <p:cNvPr id="13" name="TextBox 12"/>
          <p:cNvSpPr txBox="1"/>
          <p:nvPr/>
        </p:nvSpPr>
        <p:spPr>
          <a:xfrm>
            <a:off x="3230275" y="3550076"/>
            <a:ext cx="6855475" cy="1538883"/>
          </a:xfrm>
          <a:prstGeom prst="rect">
            <a:avLst/>
          </a:prstGeom>
          <a:noFill/>
        </p:spPr>
        <p:txBody>
          <a:bodyPr wrap="square" rtlCol="0">
            <a:spAutoFit/>
          </a:bodyPr>
          <a:lstStyle/>
          <a:p>
            <a:r>
              <a:rPr lang="ru-RU" sz="2000" b="1" dirty="0">
                <a:latin typeface="Times New Roman" panose="02020603050405020304" pitchFamily="18" charset="0"/>
                <a:ea typeface="Times New Roman" panose="02020603050405020304" pitchFamily="18" charset="0"/>
                <a:cs typeface="Times New Roman" panose="02020603050405020304" pitchFamily="18" charset="0"/>
              </a:rPr>
              <a:t>4 </a:t>
            </a:r>
            <a:r>
              <a:rPr lang="ru-RU" dirty="0">
                <a:latin typeface="Times New Roman" panose="02020603050405020304" pitchFamily="18" charset="0"/>
                <a:ea typeface="Times New Roman" panose="02020603050405020304" pitchFamily="18" charset="0"/>
                <a:cs typeface="Times New Roman" panose="02020603050405020304" pitchFamily="18" charset="0"/>
              </a:rPr>
              <a:t>- Межрегиональное операционное управление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Федерального казначейства</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2000" b="1" dirty="0" smtClean="0">
                <a:latin typeface="Times New Roman" panose="02020603050405020304" pitchFamily="18" charset="0"/>
                <a:ea typeface="Times New Roman" panose="02020603050405020304" pitchFamily="18" charset="0"/>
                <a:cs typeface="Times New Roman" panose="02020603050405020304" pitchFamily="18" charset="0"/>
              </a:rPr>
              <a:t>472</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 Получателям средств федерального бюджета, администраторам источников финансирования дефицита федерального бюджета</a:t>
            </a:r>
          </a:p>
        </p:txBody>
      </p:sp>
      <p:sp>
        <p:nvSpPr>
          <p:cNvPr id="14" name="TextBox 13"/>
          <p:cNvSpPr txBox="1"/>
          <p:nvPr/>
        </p:nvSpPr>
        <p:spPr>
          <a:xfrm>
            <a:off x="2649648" y="2199038"/>
            <a:ext cx="8100467" cy="1169551"/>
          </a:xfrm>
          <a:prstGeom prst="rect">
            <a:avLst/>
          </a:prstGeom>
          <a:noFill/>
        </p:spPr>
        <p:txBody>
          <a:bodyPr wrap="square" rtlCol="0">
            <a:spAutoFit/>
          </a:bodyPr>
          <a:lstStyle/>
          <a:p>
            <a:pPr>
              <a:spcBef>
                <a:spcPts val="600"/>
              </a:spcBef>
            </a:pPr>
            <a:r>
              <a:rPr lang="en-US" sz="2000" b="1" dirty="0" smtClean="0">
                <a:latin typeface="Times New Roman" panose="02020603050405020304" pitchFamily="18" charset="0"/>
                <a:cs typeface="Times New Roman" panose="02020603050405020304" pitchFamily="18" charset="0"/>
              </a:rPr>
              <a:t>4</a:t>
            </a:r>
            <a:r>
              <a:rPr lang="ru-RU" sz="2000" b="1" dirty="0" smtClean="0">
                <a:latin typeface="Times New Roman" panose="02020603050405020304" pitchFamily="18" charset="0"/>
                <a:cs typeface="Times New Roman" panose="02020603050405020304" pitchFamily="18" charset="0"/>
              </a:rPr>
              <a:t>57</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Межрегиональное операционное управление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Федерального казначейства</a:t>
            </a:r>
          </a:p>
          <a:p>
            <a:pPr>
              <a:spcBef>
                <a:spcPts val="600"/>
              </a:spcBef>
            </a:pPr>
            <a:r>
              <a:rPr lang="ru-RU" sz="2000" b="1" dirty="0" smtClean="0">
                <a:latin typeface="Times New Roman" panose="02020603050405020304" pitchFamily="18" charset="0"/>
                <a:cs typeface="Times New Roman" panose="02020603050405020304" pitchFamily="18" charset="0"/>
              </a:rPr>
              <a:t>5</a:t>
            </a:r>
            <a:r>
              <a:rPr lang="en-US" sz="2000" b="1" dirty="0" smtClean="0">
                <a:latin typeface="Times New Roman" panose="02020603050405020304" pitchFamily="18" charset="0"/>
                <a:cs typeface="Times New Roman" panose="02020603050405020304" pitchFamily="18" charset="0"/>
              </a:rPr>
              <a:t>2</a:t>
            </a:r>
            <a:r>
              <a:rPr lang="ru-RU" sz="2000" b="1" dirty="0" smtClean="0">
                <a:latin typeface="Times New Roman" panose="02020603050405020304" pitchFamily="18" charset="0"/>
                <a:cs typeface="Times New Roman" panose="02020603050405020304" pitchFamily="18" charset="0"/>
              </a:rPr>
              <a:t>31</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Финансовые органы для проведения сверки </a:t>
            </a:r>
          </a:p>
          <a:p>
            <a:pPr>
              <a:spcBef>
                <a:spcPts val="600"/>
              </a:spcBef>
            </a:pPr>
            <a:r>
              <a:rPr lang="en-US" sz="2000" b="1" dirty="0" smtClean="0">
                <a:latin typeface="Times New Roman" panose="02020603050405020304" pitchFamily="18" charset="0"/>
                <a:ea typeface="Times New Roman" panose="02020603050405020304" pitchFamily="18" charset="0"/>
                <a:cs typeface="Times New Roman" panose="02020603050405020304" pitchFamily="18" charset="0"/>
              </a:rPr>
              <a:t>72</a:t>
            </a:r>
            <a:r>
              <a:rPr lang="ru-RU" sz="20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Государственные </a:t>
            </a:r>
            <a:r>
              <a:rPr lang="ru-RU" dirty="0">
                <a:latin typeface="Times New Roman" panose="02020603050405020304" pitchFamily="18" charset="0"/>
                <a:ea typeface="Times New Roman" panose="02020603050405020304" pitchFamily="18" charset="0"/>
                <a:cs typeface="Times New Roman" panose="02020603050405020304" pitchFamily="18" charset="0"/>
              </a:rPr>
              <a:t>внебюджетные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фонды</a:t>
            </a:r>
          </a:p>
        </p:txBody>
      </p:sp>
      <p:sp>
        <p:nvSpPr>
          <p:cNvPr id="8" name="TextBox 7"/>
          <p:cNvSpPr txBox="1"/>
          <p:nvPr/>
        </p:nvSpPr>
        <p:spPr>
          <a:xfrm rot="16200000">
            <a:off x="2896686" y="5786663"/>
            <a:ext cx="1309960" cy="369332"/>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ru-RU" b="1" dirty="0" smtClean="0"/>
              <a:t>Годовые</a:t>
            </a:r>
            <a:endParaRPr lang="ru-RU" b="1" dirty="0"/>
          </a:p>
        </p:txBody>
      </p:sp>
      <p:sp>
        <p:nvSpPr>
          <p:cNvPr id="16" name="TextBox 15"/>
          <p:cNvSpPr txBox="1"/>
          <p:nvPr/>
        </p:nvSpPr>
        <p:spPr>
          <a:xfrm rot="16200000">
            <a:off x="1463411" y="4884836"/>
            <a:ext cx="3130151" cy="369332"/>
          </a:xfrm>
          <a:prstGeom prst="rect">
            <a:avLst/>
          </a:prstGeom>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b="1" dirty="0" smtClean="0"/>
              <a:t>Квартальные</a:t>
            </a:r>
            <a:endParaRPr lang="ru-RU" b="1" dirty="0"/>
          </a:p>
        </p:txBody>
      </p:sp>
      <p:sp>
        <p:nvSpPr>
          <p:cNvPr id="17" name="TextBox 16"/>
          <p:cNvSpPr txBox="1"/>
          <p:nvPr/>
        </p:nvSpPr>
        <p:spPr>
          <a:xfrm rot="16200000">
            <a:off x="276570" y="4213275"/>
            <a:ext cx="4517960" cy="369332"/>
          </a:xfrm>
          <a:prstGeom prst="rect">
            <a:avLst/>
          </a:prstGeom>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ru-RU" b="1" dirty="0" smtClean="0"/>
              <a:t>Ежемесячные</a:t>
            </a:r>
            <a:endParaRPr lang="ru-RU" b="1" dirty="0"/>
          </a:p>
        </p:txBody>
      </p:sp>
      <p:sp>
        <p:nvSpPr>
          <p:cNvPr id="18" name="TextBox 17"/>
          <p:cNvSpPr txBox="1"/>
          <p:nvPr/>
        </p:nvSpPr>
        <p:spPr>
          <a:xfrm rot="16200000">
            <a:off x="-1395447" y="3567956"/>
            <a:ext cx="5785848" cy="369332"/>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b="1" dirty="0" smtClean="0"/>
              <a:t>Ежедневные</a:t>
            </a:r>
            <a:endParaRPr lang="ru-RU" b="1" dirty="0"/>
          </a:p>
        </p:txBody>
      </p:sp>
      <p:sp>
        <p:nvSpPr>
          <p:cNvPr id="21" name="TextBox 20"/>
          <p:cNvSpPr txBox="1"/>
          <p:nvPr/>
        </p:nvSpPr>
        <p:spPr>
          <a:xfrm rot="16200000">
            <a:off x="-610568" y="3832331"/>
            <a:ext cx="5275085" cy="369332"/>
          </a:xfrm>
          <a:prstGeom prst="rect">
            <a:avLst/>
          </a:prstGeom>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ru-RU" b="1" dirty="0" smtClean="0"/>
              <a:t>Еженедельные</a:t>
            </a:r>
            <a:endParaRPr lang="ru-RU" b="1" dirty="0"/>
          </a:p>
        </p:txBody>
      </p:sp>
      <p:sp>
        <p:nvSpPr>
          <p:cNvPr id="22" name="TextBox 21"/>
          <p:cNvSpPr txBox="1"/>
          <p:nvPr/>
        </p:nvSpPr>
        <p:spPr>
          <a:xfrm>
            <a:off x="2261711" y="1544826"/>
            <a:ext cx="8684771" cy="400110"/>
          </a:xfrm>
          <a:prstGeom prst="rect">
            <a:avLst/>
          </a:prstGeom>
          <a:noFill/>
        </p:spPr>
        <p:txBody>
          <a:bodyPr wrap="square" rtlCol="0">
            <a:spAutoFit/>
          </a:bodyPr>
          <a:lstStyle/>
          <a:p>
            <a:r>
              <a:rPr lang="ru-RU" sz="2000" b="1" dirty="0" smtClean="0">
                <a:latin typeface="Times New Roman" panose="02020603050405020304" pitchFamily="18" charset="0"/>
                <a:cs typeface="Times New Roman" panose="02020603050405020304" pitchFamily="18" charset="0"/>
              </a:rPr>
              <a:t>62</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Межрегиональное операционное управление Федерального казначейства</a:t>
            </a:r>
            <a:endParaRPr lang="ru-RU" dirty="0"/>
          </a:p>
        </p:txBody>
      </p:sp>
      <p:sp>
        <p:nvSpPr>
          <p:cNvPr id="23" name="TextBox 22"/>
          <p:cNvSpPr txBox="1"/>
          <p:nvPr/>
        </p:nvSpPr>
        <p:spPr>
          <a:xfrm>
            <a:off x="1666455" y="922277"/>
            <a:ext cx="9280027" cy="400110"/>
          </a:xfrm>
          <a:prstGeom prst="rect">
            <a:avLst/>
          </a:prstGeom>
          <a:noFill/>
        </p:spPr>
        <p:txBody>
          <a:bodyPr wrap="square" rtlCol="0">
            <a:spAutoFit/>
          </a:bodyPr>
          <a:lstStyle/>
          <a:p>
            <a:r>
              <a:rPr lang="ru-RU" sz="2000" b="1" dirty="0" smtClean="0">
                <a:latin typeface="Times New Roman" panose="02020603050405020304" pitchFamily="18" charset="0"/>
                <a:cs typeface="Times New Roman" panose="02020603050405020304" pitchFamily="18" charset="0"/>
              </a:rPr>
              <a:t>887</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ea typeface="Times New Roman" panose="02020603050405020304" pitchFamily="18" charset="0"/>
                <a:cs typeface="Times New Roman" panose="02020603050405020304" pitchFamily="18" charset="0"/>
              </a:rPr>
              <a:t>Межрегиональное операционное управление Федерального казначейства</a:t>
            </a:r>
            <a:endParaRPr lang="ru-RU" dirty="0"/>
          </a:p>
        </p:txBody>
      </p:sp>
      <p:sp>
        <p:nvSpPr>
          <p:cNvPr id="27" name="Номер слайда 4"/>
          <p:cNvSpPr>
            <a:spLocks noGrp="1"/>
          </p:cNvSpPr>
          <p:nvPr>
            <p:ph type="sldNum" sz="quarter" idx="12"/>
          </p:nvPr>
        </p:nvSpPr>
        <p:spPr>
          <a:xfrm>
            <a:off x="9361722" y="6552029"/>
            <a:ext cx="2844800" cy="365125"/>
          </a:xfrm>
        </p:spPr>
        <p:txBody>
          <a:bodyPr/>
          <a:lstStyle/>
          <a:p>
            <a:r>
              <a:rPr lang="ru-RU" sz="1600" b="1" dirty="0" smtClean="0">
                <a:solidFill>
                  <a:srgbClr val="1B5391"/>
                </a:solidFill>
              </a:rPr>
              <a:t>14</a:t>
            </a:r>
            <a:endParaRPr lang="ru-RU" sz="1600" b="1" dirty="0">
              <a:solidFill>
                <a:srgbClr val="1B5391"/>
              </a:solidFill>
            </a:endParaRPr>
          </a:p>
        </p:txBody>
      </p:sp>
      <p:cxnSp>
        <p:nvCxnSpPr>
          <p:cNvPr id="31" name="Прямая соединительная линия 30"/>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28" name="Рисунок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828" y="-12655"/>
            <a:ext cx="649567" cy="614136"/>
          </a:xfrm>
          <a:prstGeom prst="rect">
            <a:avLst/>
          </a:prstGeom>
          <a:solidFill>
            <a:srgbClr val="1B5391"/>
          </a:solidFill>
        </p:spPr>
      </p:pic>
    </p:spTree>
    <p:extLst>
      <p:ext uri="{BB962C8B-B14F-4D97-AF65-F5344CB8AC3E}">
        <p14:creationId xmlns:p14="http://schemas.microsoft.com/office/powerpoint/2010/main" val="3018261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Прямоугольник с двумя скругленными противолежащими углами 24"/>
          <p:cNvSpPr/>
          <p:nvPr/>
        </p:nvSpPr>
        <p:spPr>
          <a:xfrm>
            <a:off x="6941884" y="1047002"/>
            <a:ext cx="5013236" cy="5425324"/>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7" name="Прямоугольник с двумя скругленными противолежащими углами 26"/>
          <p:cNvSpPr/>
          <p:nvPr/>
        </p:nvSpPr>
        <p:spPr>
          <a:xfrm>
            <a:off x="10472738" y="857401"/>
            <a:ext cx="1551530" cy="611335"/>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sz="1600"/>
          </a:p>
        </p:txBody>
      </p:sp>
      <p:sp>
        <p:nvSpPr>
          <p:cNvPr id="28" name="TextBox 27"/>
          <p:cNvSpPr txBox="1"/>
          <p:nvPr/>
        </p:nvSpPr>
        <p:spPr>
          <a:xfrm>
            <a:off x="10601324" y="749208"/>
            <a:ext cx="1353795" cy="769441"/>
          </a:xfrm>
          <a:prstGeom prst="rect">
            <a:avLst/>
          </a:prstGeom>
          <a:noFill/>
        </p:spPr>
        <p:txBody>
          <a:bodyPr wrap="square" rtlCol="0">
            <a:spAutoFit/>
          </a:bodyPr>
          <a:lstStyle/>
          <a:p>
            <a:pPr algn="ctr"/>
            <a:r>
              <a:rPr lang="ru-RU" sz="44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Номер слайда 3"/>
          <p:cNvSpPr>
            <a:spLocks noGrp="1"/>
          </p:cNvSpPr>
          <p:nvPr>
            <p:ph type="sldNum" sz="quarter" idx="12"/>
          </p:nvPr>
        </p:nvSpPr>
        <p:spPr>
          <a:xfrm>
            <a:off x="9347200" y="6558822"/>
            <a:ext cx="2844800" cy="365125"/>
          </a:xfrm>
        </p:spPr>
        <p:txBody>
          <a:bodyPr/>
          <a:lstStyle/>
          <a:p>
            <a:fld id="{9D3DA0D5-2F35-4376-BC6A-3936B73F2B0B}" type="slidenum">
              <a:rPr lang="ru-RU" sz="1600" b="1" smtClean="0">
                <a:solidFill>
                  <a:srgbClr val="1B5391"/>
                </a:solidFill>
              </a:rPr>
              <a:pPr/>
              <a:t>15</a:t>
            </a:fld>
            <a:endParaRPr lang="ru-RU" sz="1600" b="1" dirty="0">
              <a:solidFill>
                <a:srgbClr val="1B5391"/>
              </a:solidFill>
            </a:endParaRPr>
          </a:p>
        </p:txBody>
      </p:sp>
      <p:sp>
        <p:nvSpPr>
          <p:cNvPr id="24" name="Заголовок 1"/>
          <p:cNvSpPr txBox="1">
            <a:spLocks/>
          </p:cNvSpPr>
          <p:nvPr/>
        </p:nvSpPr>
        <p:spPr>
          <a:xfrm>
            <a:off x="902526" y="47298"/>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a:ln w="0"/>
                <a:solidFill>
                  <a:srgbClr val="1B5391"/>
                </a:solidFill>
                <a:latin typeface="Arial" panose="020B0604020202020204" pitchFamily="34" charset="0"/>
                <a:cs typeface="Arial" panose="020B0604020202020204" pitchFamily="34" charset="0"/>
              </a:rPr>
              <a:t>Передача полномочий ФОИВ</a:t>
            </a:r>
          </a:p>
        </p:txBody>
      </p:sp>
      <p:sp>
        <p:nvSpPr>
          <p:cNvPr id="12" name="TextBox 11"/>
          <p:cNvSpPr txBox="1"/>
          <p:nvPr/>
        </p:nvSpPr>
        <p:spPr>
          <a:xfrm>
            <a:off x="7652828" y="1709492"/>
            <a:ext cx="4371440" cy="3600986"/>
          </a:xfrm>
          <a:prstGeom prst="rect">
            <a:avLst/>
          </a:prstGeom>
          <a:noFill/>
        </p:spPr>
        <p:txBody>
          <a:bodyPr wrap="square" rtlCol="0">
            <a:spAutoFit/>
          </a:bodyPr>
          <a:lstStyle/>
          <a:p>
            <a:pPr marL="622300" lvl="1"/>
            <a:r>
              <a:rPr lang="ru-RU" sz="2000" b="1" dirty="0">
                <a:solidFill>
                  <a:srgbClr val="1B5391"/>
                </a:solidFill>
              </a:rPr>
              <a:t>Реализация </a:t>
            </a:r>
            <a:r>
              <a:rPr lang="ru-RU" sz="2000" b="1" dirty="0" smtClean="0">
                <a:solidFill>
                  <a:srgbClr val="1B5391"/>
                </a:solidFill>
              </a:rPr>
              <a:t/>
            </a:r>
            <a:br>
              <a:rPr lang="ru-RU" sz="2000" b="1" dirty="0" smtClean="0">
                <a:solidFill>
                  <a:srgbClr val="1B5391"/>
                </a:solidFill>
              </a:rPr>
            </a:br>
            <a:r>
              <a:rPr lang="ru-RU" sz="2000" b="1" dirty="0" smtClean="0">
                <a:solidFill>
                  <a:srgbClr val="1B5391"/>
                </a:solidFill>
              </a:rPr>
              <a:t>Приказов Минфина России </a:t>
            </a:r>
            <a:r>
              <a:rPr lang="ru-RU" sz="2000" b="1" dirty="0">
                <a:solidFill>
                  <a:srgbClr val="1B5391"/>
                </a:solidFill>
              </a:rPr>
              <a:t>100н и 157н</a:t>
            </a:r>
          </a:p>
          <a:p>
            <a:endParaRPr lang="ru-RU" sz="2400" dirty="0" smtClean="0"/>
          </a:p>
          <a:p>
            <a:r>
              <a:rPr lang="ru-RU" sz="2400" dirty="0" smtClean="0"/>
              <a:t>переход </a:t>
            </a:r>
            <a:r>
              <a:rPr lang="ru-RU" sz="2400" dirty="0"/>
              <a:t>на применение электронных первичных </a:t>
            </a:r>
            <a:r>
              <a:rPr lang="ru-RU" sz="2400" dirty="0" smtClean="0"/>
              <a:t>документов, </a:t>
            </a:r>
            <a:r>
              <a:rPr lang="ru-RU" sz="2400" dirty="0"/>
              <a:t>что позволит свести к минимуму бумажный документооборот с субъектами централизованного учета</a:t>
            </a:r>
          </a:p>
        </p:txBody>
      </p:sp>
      <p:cxnSp>
        <p:nvCxnSpPr>
          <p:cNvPr id="19" name="Прямая соединительная линия 18"/>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6" name="Диаграмма 15"/>
          <p:cNvGraphicFramePr/>
          <p:nvPr>
            <p:extLst>
              <p:ext uri="{D42A27DB-BD31-4B8C-83A1-F6EECF244321}">
                <p14:modId xmlns:p14="http://schemas.microsoft.com/office/powerpoint/2010/main" val="802962826"/>
              </p:ext>
            </p:extLst>
          </p:nvPr>
        </p:nvGraphicFramePr>
        <p:xfrm>
          <a:off x="352299" y="1012395"/>
          <a:ext cx="6362826" cy="5205221"/>
        </p:xfrm>
        <a:graphic>
          <a:graphicData uri="http://schemas.openxmlformats.org/drawingml/2006/chart">
            <c:chart xmlns:c="http://schemas.openxmlformats.org/drawingml/2006/chart" xmlns:r="http://schemas.openxmlformats.org/officeDocument/2006/relationships" r:id="rId4"/>
          </a:graphicData>
        </a:graphic>
      </p:graphicFrame>
      <p:sp>
        <p:nvSpPr>
          <p:cNvPr id="2" name="Прямоугольник 1"/>
          <p:cNvSpPr/>
          <p:nvPr/>
        </p:nvSpPr>
        <p:spPr>
          <a:xfrm>
            <a:off x="728663" y="2284610"/>
            <a:ext cx="173863" cy="1857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728663" y="2876696"/>
            <a:ext cx="173863" cy="18573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3" name="TextBox 2"/>
          <p:cNvSpPr txBox="1"/>
          <p:nvPr/>
        </p:nvSpPr>
        <p:spPr>
          <a:xfrm>
            <a:off x="1075408" y="2784899"/>
            <a:ext cx="1867884" cy="400110"/>
          </a:xfrm>
          <a:prstGeom prst="rect">
            <a:avLst/>
          </a:prstGeom>
          <a:noFill/>
        </p:spPr>
        <p:txBody>
          <a:bodyPr wrap="none" rtlCol="0">
            <a:spAutoFit/>
          </a:bodyPr>
          <a:lstStyle/>
          <a:p>
            <a:r>
              <a:rPr lang="ru-RU" sz="2000" dirty="0" smtClean="0"/>
              <a:t>Использование</a:t>
            </a:r>
            <a:endParaRPr lang="ru-RU" sz="2000" dirty="0"/>
          </a:p>
        </p:txBody>
      </p:sp>
      <p:sp>
        <p:nvSpPr>
          <p:cNvPr id="21" name="TextBox 20"/>
          <p:cNvSpPr txBox="1"/>
          <p:nvPr/>
        </p:nvSpPr>
        <p:spPr>
          <a:xfrm>
            <a:off x="1075407" y="2192813"/>
            <a:ext cx="1396216" cy="400110"/>
          </a:xfrm>
          <a:prstGeom prst="rect">
            <a:avLst/>
          </a:prstGeom>
          <a:noFill/>
        </p:spPr>
        <p:txBody>
          <a:bodyPr wrap="none" rtlCol="0">
            <a:spAutoFit/>
          </a:bodyPr>
          <a:lstStyle/>
          <a:p>
            <a:r>
              <a:rPr lang="ru-RU" sz="2000" dirty="0" smtClean="0"/>
              <a:t>Внедрение</a:t>
            </a:r>
            <a:endParaRPr lang="ru-RU" sz="2000" dirty="0"/>
          </a:p>
        </p:txBody>
      </p:sp>
      <p:pic>
        <p:nvPicPr>
          <p:cNvPr id="22" name="Рисунок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1138" y="1741380"/>
            <a:ext cx="1332407" cy="1048232"/>
          </a:xfrm>
          <a:prstGeom prst="rect">
            <a:avLst/>
          </a:prstGeom>
        </p:spPr>
      </p:pic>
      <p:pic>
        <p:nvPicPr>
          <p:cNvPr id="23" name="Рисунок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239" y="42241"/>
            <a:ext cx="567355" cy="542598"/>
          </a:xfrm>
          <a:prstGeom prst="rect">
            <a:avLst/>
          </a:prstGeom>
          <a:solidFill>
            <a:srgbClr val="1B5391"/>
          </a:solidFill>
        </p:spPr>
      </p:pic>
    </p:spTree>
    <p:extLst>
      <p:ext uri="{BB962C8B-B14F-4D97-AF65-F5344CB8AC3E}">
        <p14:creationId xmlns:p14="http://schemas.microsoft.com/office/powerpoint/2010/main" val="2259047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347200" y="6571126"/>
            <a:ext cx="2844800" cy="365125"/>
          </a:xfrm>
        </p:spPr>
        <p:txBody>
          <a:bodyPr/>
          <a:lstStyle/>
          <a:p>
            <a:fld id="{9D3DA0D5-2F35-4376-BC6A-3936B73F2B0B}" type="slidenum">
              <a:rPr lang="ru-RU" sz="1600" b="1" smtClean="0">
                <a:solidFill>
                  <a:srgbClr val="1B5391"/>
                </a:solidFill>
              </a:rPr>
              <a:pPr/>
              <a:t>16</a:t>
            </a:fld>
            <a:endParaRPr lang="ru-RU" sz="1600" b="1" dirty="0">
              <a:solidFill>
                <a:srgbClr val="1B5391"/>
              </a:solidFill>
            </a:endParaRPr>
          </a:p>
        </p:txBody>
      </p:sp>
      <p:sp>
        <p:nvSpPr>
          <p:cNvPr id="5" name="Заголовок 1"/>
          <p:cNvSpPr txBox="1">
            <a:spLocks/>
          </p:cNvSpPr>
          <p:nvPr/>
        </p:nvSpPr>
        <p:spPr>
          <a:xfrm>
            <a:off x="896617" y="54447"/>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chemeClr val="accent2">
                    <a:lumMod val="50000"/>
                  </a:schemeClr>
                </a:solidFill>
                <a:latin typeface="Arial" panose="020B0604020202020204" pitchFamily="34" charset="0"/>
                <a:cs typeface="Arial" panose="020B0604020202020204" pitchFamily="34" charset="0"/>
              </a:rPr>
              <a:t>Информационные технологии</a:t>
            </a:r>
            <a:endParaRPr lang="ru-RU" sz="3200" dirty="0">
              <a:ln w="0"/>
              <a:solidFill>
                <a:schemeClr val="accent2">
                  <a:lumMod val="50000"/>
                </a:schemeClr>
              </a:solidFill>
              <a:latin typeface="Arial" panose="020B0604020202020204" pitchFamily="34" charset="0"/>
              <a:cs typeface="Arial" panose="020B0604020202020204" pitchFamily="34" charset="0"/>
            </a:endParaRPr>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395" y="0"/>
            <a:ext cx="639811" cy="635000"/>
          </a:xfrm>
          <a:prstGeom prst="rect">
            <a:avLst/>
          </a:prstGeom>
          <a:solidFill>
            <a:srgbClr val="1B5391"/>
          </a:solidFill>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856" y="4522099"/>
            <a:ext cx="770581" cy="857780"/>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395" y="1787238"/>
            <a:ext cx="877847" cy="947343"/>
          </a:xfrm>
          <a:prstGeom prst="rect">
            <a:avLst/>
          </a:prstGeom>
        </p:spPr>
      </p:pic>
      <p:pic>
        <p:nvPicPr>
          <p:cNvPr id="14" name="Рисунок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81" y="3599932"/>
            <a:ext cx="1003230" cy="689721"/>
          </a:xfrm>
          <a:prstGeom prst="rect">
            <a:avLst/>
          </a:prstGeom>
        </p:spPr>
      </p:pic>
      <p:pic>
        <p:nvPicPr>
          <p:cNvPr id="15" name="Рисунок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280" y="5438157"/>
            <a:ext cx="867841" cy="967757"/>
          </a:xfrm>
          <a:prstGeom prst="rect">
            <a:avLst/>
          </a:prstGeom>
        </p:spPr>
      </p:pic>
      <p:pic>
        <p:nvPicPr>
          <p:cNvPr id="16" name="Рисунок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1308" y="754191"/>
            <a:ext cx="889679" cy="879866"/>
          </a:xfrm>
          <a:prstGeom prst="rect">
            <a:avLst/>
          </a:prstGeom>
        </p:spPr>
      </p:pic>
      <p:sp>
        <p:nvSpPr>
          <p:cNvPr id="17" name="TextBox 16"/>
          <p:cNvSpPr txBox="1"/>
          <p:nvPr/>
        </p:nvSpPr>
        <p:spPr>
          <a:xfrm>
            <a:off x="1091649" y="2224118"/>
            <a:ext cx="901209" cy="338554"/>
          </a:xfrm>
          <a:prstGeom prst="rect">
            <a:avLst/>
          </a:prstGeom>
          <a:noFill/>
        </p:spPr>
        <p:txBody>
          <a:bodyPr wrap="none" rtlCol="0">
            <a:spAutoFit/>
          </a:bodyPr>
          <a:lstStyle/>
          <a:p>
            <a:r>
              <a:rPr lang="ru-RU" sz="1600" dirty="0" smtClean="0"/>
              <a:t>ГИС ЕИС</a:t>
            </a:r>
            <a:endParaRPr lang="ru-RU" sz="1600" dirty="0"/>
          </a:p>
        </p:txBody>
      </p:sp>
      <p:sp>
        <p:nvSpPr>
          <p:cNvPr id="18" name="TextBox 17"/>
          <p:cNvSpPr txBox="1"/>
          <p:nvPr/>
        </p:nvSpPr>
        <p:spPr>
          <a:xfrm>
            <a:off x="1061193" y="3964696"/>
            <a:ext cx="931665" cy="338554"/>
          </a:xfrm>
          <a:prstGeom prst="rect">
            <a:avLst/>
          </a:prstGeom>
          <a:noFill/>
        </p:spPr>
        <p:txBody>
          <a:bodyPr wrap="none" rtlCol="0">
            <a:spAutoFit/>
          </a:bodyPr>
          <a:lstStyle/>
          <a:p>
            <a:r>
              <a:rPr lang="ru-RU" sz="1600" dirty="0" smtClean="0"/>
              <a:t>ГИС ГМУ</a:t>
            </a:r>
            <a:endParaRPr lang="ru-RU" sz="1600" dirty="0"/>
          </a:p>
        </p:txBody>
      </p:sp>
      <p:sp>
        <p:nvSpPr>
          <p:cNvPr id="19" name="TextBox 18"/>
          <p:cNvSpPr txBox="1"/>
          <p:nvPr/>
        </p:nvSpPr>
        <p:spPr>
          <a:xfrm>
            <a:off x="1010987" y="1047112"/>
            <a:ext cx="2020361" cy="584775"/>
          </a:xfrm>
          <a:prstGeom prst="rect">
            <a:avLst/>
          </a:prstGeom>
          <a:noFill/>
        </p:spPr>
        <p:txBody>
          <a:bodyPr wrap="none" rtlCol="0">
            <a:spAutoFit/>
          </a:bodyPr>
          <a:lstStyle/>
          <a:p>
            <a:r>
              <a:rPr lang="ru-RU" sz="1600" dirty="0" smtClean="0"/>
              <a:t>ГИИС ЭЛЕКТРОННЫЙ</a:t>
            </a:r>
            <a:endParaRPr lang="ru-RU" sz="1600" dirty="0"/>
          </a:p>
          <a:p>
            <a:r>
              <a:rPr lang="ru-RU" sz="1600" dirty="0" smtClean="0"/>
              <a:t>БЮДЖЕТ</a:t>
            </a:r>
          </a:p>
        </p:txBody>
      </p:sp>
      <p:sp>
        <p:nvSpPr>
          <p:cNvPr id="20" name="TextBox 19"/>
          <p:cNvSpPr txBox="1"/>
          <p:nvPr/>
        </p:nvSpPr>
        <p:spPr>
          <a:xfrm>
            <a:off x="942928" y="4983047"/>
            <a:ext cx="950901" cy="338554"/>
          </a:xfrm>
          <a:prstGeom prst="rect">
            <a:avLst/>
          </a:prstGeom>
          <a:noFill/>
        </p:spPr>
        <p:txBody>
          <a:bodyPr wrap="none" rtlCol="0">
            <a:spAutoFit/>
          </a:bodyPr>
          <a:lstStyle/>
          <a:p>
            <a:r>
              <a:rPr lang="ru-RU" sz="1600" dirty="0" smtClean="0"/>
              <a:t>ГИС ГМП</a:t>
            </a:r>
            <a:endParaRPr lang="ru-RU" sz="1600" dirty="0"/>
          </a:p>
        </p:txBody>
      </p:sp>
      <p:sp>
        <p:nvSpPr>
          <p:cNvPr id="21" name="TextBox 20"/>
          <p:cNvSpPr txBox="1"/>
          <p:nvPr/>
        </p:nvSpPr>
        <p:spPr>
          <a:xfrm>
            <a:off x="812148" y="5935797"/>
            <a:ext cx="1675074" cy="338554"/>
          </a:xfrm>
          <a:prstGeom prst="rect">
            <a:avLst/>
          </a:prstGeom>
          <a:noFill/>
        </p:spPr>
        <p:txBody>
          <a:bodyPr wrap="none" rtlCol="0">
            <a:spAutoFit/>
          </a:bodyPr>
          <a:lstStyle/>
          <a:p>
            <a:r>
              <a:rPr lang="ru-RU" sz="1600" dirty="0" smtClean="0"/>
              <a:t>ГАС УПРАВЛЕНИЕ</a:t>
            </a:r>
            <a:endParaRPr lang="ru-RU" sz="1600" dirty="0"/>
          </a:p>
        </p:txBody>
      </p:sp>
      <p:pic>
        <p:nvPicPr>
          <p:cNvPr id="6" name="Рисунок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38" y="2754106"/>
            <a:ext cx="1244583" cy="768208"/>
          </a:xfrm>
          <a:prstGeom prst="rect">
            <a:avLst/>
          </a:prstGeom>
        </p:spPr>
      </p:pic>
      <p:sp>
        <p:nvSpPr>
          <p:cNvPr id="22" name="TextBox 21"/>
          <p:cNvSpPr txBox="1"/>
          <p:nvPr/>
        </p:nvSpPr>
        <p:spPr>
          <a:xfrm>
            <a:off x="1120466" y="3158423"/>
            <a:ext cx="740908" cy="338554"/>
          </a:xfrm>
          <a:prstGeom prst="rect">
            <a:avLst/>
          </a:prstGeom>
          <a:noFill/>
        </p:spPr>
        <p:txBody>
          <a:bodyPr wrap="none" rtlCol="0">
            <a:spAutoFit/>
          </a:bodyPr>
          <a:lstStyle/>
          <a:p>
            <a:r>
              <a:rPr lang="ru-RU" sz="1600" dirty="0" smtClean="0"/>
              <a:t>ТОРГИ</a:t>
            </a:r>
            <a:endParaRPr lang="ru-RU" sz="1600" dirty="0"/>
          </a:p>
        </p:txBody>
      </p:sp>
      <p:cxnSp>
        <p:nvCxnSpPr>
          <p:cNvPr id="23" name="Прямая соединительная линия 22"/>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5" name="Прямоугольник с двумя скругленными противолежащими углами 24"/>
          <p:cNvSpPr/>
          <p:nvPr/>
        </p:nvSpPr>
        <p:spPr>
          <a:xfrm>
            <a:off x="7659658" y="916827"/>
            <a:ext cx="4320000" cy="5749454"/>
          </a:xfrm>
          <a:prstGeom prst="round2DiagRect">
            <a:avLst>
              <a:gd name="adj1" fmla="val 0"/>
              <a:gd name="adj2" fmla="val 15568"/>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6" name="Прямоугольник с двумя скругленными противолежащими углами 25"/>
          <p:cNvSpPr/>
          <p:nvPr/>
        </p:nvSpPr>
        <p:spPr>
          <a:xfrm>
            <a:off x="10335426" y="792338"/>
            <a:ext cx="1644232"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7" name="TextBox 26"/>
          <p:cNvSpPr txBox="1"/>
          <p:nvPr/>
        </p:nvSpPr>
        <p:spPr>
          <a:xfrm>
            <a:off x="10454016" y="754191"/>
            <a:ext cx="1436289"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28" name="TextBox 27"/>
          <p:cNvSpPr txBox="1"/>
          <p:nvPr/>
        </p:nvSpPr>
        <p:spPr>
          <a:xfrm>
            <a:off x="7824899" y="1720757"/>
            <a:ext cx="4229802" cy="4801314"/>
          </a:xfrm>
          <a:prstGeom prst="rect">
            <a:avLst/>
          </a:prstGeom>
          <a:noFill/>
        </p:spPr>
        <p:txBody>
          <a:bodyPr wrap="square" rtlCol="0">
            <a:spAutoFit/>
          </a:bodyPr>
          <a:lstStyle/>
          <a:p>
            <a:r>
              <a:rPr lang="ru-RU" b="1" dirty="0" err="1">
                <a:solidFill>
                  <a:srgbClr val="1B5391"/>
                </a:solidFill>
              </a:rPr>
              <a:t>Импортозамещение</a:t>
            </a:r>
            <a:r>
              <a:rPr lang="ru-RU" b="1" dirty="0">
                <a:solidFill>
                  <a:srgbClr val="1B5391"/>
                </a:solidFill>
              </a:rPr>
              <a:t> подсистем ГИИС «Электронный бюджет</a:t>
            </a:r>
            <a:r>
              <a:rPr lang="ru-RU" b="1" dirty="0" smtClean="0">
                <a:solidFill>
                  <a:srgbClr val="1B5391"/>
                </a:solidFill>
              </a:rPr>
              <a:t>»</a:t>
            </a:r>
          </a:p>
          <a:p>
            <a:endParaRPr lang="ru-RU" b="1" dirty="0">
              <a:solidFill>
                <a:srgbClr val="1B5391"/>
              </a:solidFill>
            </a:endParaRPr>
          </a:p>
          <a:p>
            <a:r>
              <a:rPr lang="ru-RU" b="1" dirty="0">
                <a:solidFill>
                  <a:srgbClr val="1B5391"/>
                </a:solidFill>
              </a:rPr>
              <a:t>Развитие ГИИС «Электронный бюджет» и ГАС «Управление» в части создания витрин и </a:t>
            </a:r>
            <a:r>
              <a:rPr lang="ru-RU" b="1" dirty="0" err="1" smtClean="0">
                <a:solidFill>
                  <a:srgbClr val="1B5391"/>
                </a:solidFill>
              </a:rPr>
              <a:t>дашбордов</a:t>
            </a:r>
            <a:endParaRPr lang="ru-RU" b="1" dirty="0" smtClean="0">
              <a:solidFill>
                <a:srgbClr val="1B5391"/>
              </a:solidFill>
            </a:endParaRPr>
          </a:p>
          <a:p>
            <a:endParaRPr lang="ru-RU" b="1" dirty="0">
              <a:solidFill>
                <a:srgbClr val="1B5391"/>
              </a:solidFill>
            </a:endParaRPr>
          </a:p>
          <a:p>
            <a:r>
              <a:rPr lang="ru-RU" b="1" dirty="0">
                <a:solidFill>
                  <a:srgbClr val="1B5391"/>
                </a:solidFill>
              </a:rPr>
              <a:t>Обеспечение применения доверенностей в электронном </a:t>
            </a:r>
            <a:r>
              <a:rPr lang="ru-RU" b="1" dirty="0" smtClean="0">
                <a:solidFill>
                  <a:srgbClr val="1B5391"/>
                </a:solidFill>
              </a:rPr>
              <a:t>виде</a:t>
            </a:r>
          </a:p>
          <a:p>
            <a:endParaRPr lang="ru-RU" b="1" dirty="0" smtClean="0">
              <a:solidFill>
                <a:srgbClr val="1B5391"/>
              </a:solidFill>
            </a:endParaRPr>
          </a:p>
          <a:p>
            <a:r>
              <a:rPr lang="ru-RU" b="1" dirty="0" smtClean="0">
                <a:solidFill>
                  <a:srgbClr val="1B5391"/>
                </a:solidFill>
              </a:rPr>
              <a:t>Миграция </a:t>
            </a:r>
            <a:r>
              <a:rPr lang="ru-RU" b="1" dirty="0">
                <a:solidFill>
                  <a:srgbClr val="1B5391"/>
                </a:solidFill>
              </a:rPr>
              <a:t>данных АСД </a:t>
            </a:r>
            <a:r>
              <a:rPr lang="en-US" b="1" dirty="0" err="1">
                <a:solidFill>
                  <a:srgbClr val="1B5391"/>
                </a:solidFill>
              </a:rPr>
              <a:t>LanDocs</a:t>
            </a:r>
            <a:r>
              <a:rPr lang="ru-RU" b="1" dirty="0">
                <a:solidFill>
                  <a:srgbClr val="1B5391"/>
                </a:solidFill>
              </a:rPr>
              <a:t> в ЦОД</a:t>
            </a:r>
          </a:p>
          <a:p>
            <a:endParaRPr lang="ru-RU" b="1" dirty="0">
              <a:solidFill>
                <a:srgbClr val="1B5391"/>
              </a:solidFill>
            </a:endParaRPr>
          </a:p>
          <a:p>
            <a:r>
              <a:rPr lang="ru-RU" b="1" dirty="0" smtClean="0">
                <a:solidFill>
                  <a:srgbClr val="1B5391"/>
                </a:solidFill>
              </a:rPr>
              <a:t>Размещение </a:t>
            </a:r>
            <a:r>
              <a:rPr lang="ru-RU" b="1" dirty="0">
                <a:solidFill>
                  <a:srgbClr val="1B5391"/>
                </a:solidFill>
              </a:rPr>
              <a:t>резервного стенда </a:t>
            </a:r>
            <a:r>
              <a:rPr lang="en-US" b="1" dirty="0">
                <a:solidFill>
                  <a:srgbClr val="1B5391"/>
                </a:solidFill>
              </a:rPr>
              <a:t/>
            </a:r>
            <a:br>
              <a:rPr lang="en-US" b="1" dirty="0">
                <a:solidFill>
                  <a:srgbClr val="1B5391"/>
                </a:solidFill>
              </a:rPr>
            </a:br>
            <a:r>
              <a:rPr lang="en-US" b="1" dirty="0">
                <a:solidFill>
                  <a:srgbClr val="1B5391"/>
                </a:solidFill>
              </a:rPr>
              <a:t>OEBS </a:t>
            </a:r>
            <a:r>
              <a:rPr lang="ru-RU" b="1" dirty="0">
                <a:solidFill>
                  <a:srgbClr val="1B5391"/>
                </a:solidFill>
              </a:rPr>
              <a:t>«АСФК» для УФК по Иркутской области</a:t>
            </a:r>
          </a:p>
          <a:p>
            <a:endParaRPr lang="ru-RU" b="1" dirty="0">
              <a:solidFill>
                <a:srgbClr val="1B5391"/>
              </a:solidFill>
            </a:endParaRPr>
          </a:p>
          <a:p>
            <a:endParaRPr lang="ru-RU" b="1" dirty="0">
              <a:solidFill>
                <a:srgbClr val="1B5391"/>
              </a:solidFill>
            </a:endParaRPr>
          </a:p>
        </p:txBody>
      </p:sp>
      <p:sp>
        <p:nvSpPr>
          <p:cNvPr id="29" name="Прямоугольник с двумя скругленными противолежащими углами 28"/>
          <p:cNvSpPr/>
          <p:nvPr/>
        </p:nvSpPr>
        <p:spPr>
          <a:xfrm>
            <a:off x="3010121" y="896256"/>
            <a:ext cx="4320000" cy="5674870"/>
          </a:xfrm>
          <a:prstGeom prst="round2DiagRect">
            <a:avLst>
              <a:gd name="adj1" fmla="val 0"/>
              <a:gd name="adj2" fmla="val 15171"/>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 name="TextBox 1"/>
          <p:cNvSpPr txBox="1"/>
          <p:nvPr/>
        </p:nvSpPr>
        <p:spPr>
          <a:xfrm>
            <a:off x="3912265" y="1004584"/>
            <a:ext cx="3672350" cy="923330"/>
          </a:xfrm>
          <a:prstGeom prst="rect">
            <a:avLst/>
          </a:prstGeom>
          <a:noFill/>
        </p:spPr>
        <p:txBody>
          <a:bodyPr wrap="square" rtlCol="0">
            <a:spAutoFit/>
          </a:bodyPr>
          <a:lstStyle/>
          <a:p>
            <a:r>
              <a:rPr lang="ru-RU" b="1" dirty="0" smtClean="0">
                <a:solidFill>
                  <a:srgbClr val="1B5391"/>
                </a:solidFill>
              </a:rPr>
              <a:t>Перевод лицевых счетов из </a:t>
            </a:r>
          </a:p>
          <a:p>
            <a:r>
              <a:rPr lang="ru-RU" b="1" dirty="0" smtClean="0">
                <a:solidFill>
                  <a:srgbClr val="1B5391"/>
                </a:solidFill>
              </a:rPr>
              <a:t>ППО </a:t>
            </a:r>
            <a:r>
              <a:rPr lang="en-US" b="1" dirty="0" smtClean="0">
                <a:solidFill>
                  <a:srgbClr val="1B5391"/>
                </a:solidFill>
              </a:rPr>
              <a:t>AEBS </a:t>
            </a:r>
            <a:r>
              <a:rPr lang="ru-RU" b="1" dirty="0" smtClean="0">
                <a:solidFill>
                  <a:srgbClr val="1B5391"/>
                </a:solidFill>
              </a:rPr>
              <a:t>«АСФК» в </a:t>
            </a:r>
          </a:p>
          <a:p>
            <a:r>
              <a:rPr lang="ru-RU" b="1" dirty="0" smtClean="0">
                <a:solidFill>
                  <a:srgbClr val="1B5391"/>
                </a:solidFill>
              </a:rPr>
              <a:t>ГИИС «Электронный бюджет»</a:t>
            </a:r>
            <a:endParaRPr lang="ru-RU" b="1" dirty="0">
              <a:solidFill>
                <a:srgbClr val="1B5391"/>
              </a:solidFill>
            </a:endParaRPr>
          </a:p>
        </p:txBody>
      </p:sp>
      <p:pic>
        <p:nvPicPr>
          <p:cNvPr id="30" name="Рисунок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52942" y="963250"/>
            <a:ext cx="916475" cy="906367"/>
          </a:xfrm>
          <a:prstGeom prst="rect">
            <a:avLst/>
          </a:prstGeom>
        </p:spPr>
      </p:pic>
      <p:sp>
        <p:nvSpPr>
          <p:cNvPr id="3" name="TextBox 2"/>
          <p:cNvSpPr txBox="1"/>
          <p:nvPr/>
        </p:nvSpPr>
        <p:spPr>
          <a:xfrm>
            <a:off x="3103901" y="1877268"/>
            <a:ext cx="3818854" cy="3139321"/>
          </a:xfrm>
          <a:prstGeom prst="rect">
            <a:avLst/>
          </a:prstGeom>
          <a:noFill/>
        </p:spPr>
        <p:txBody>
          <a:bodyPr wrap="square" rtlCol="0">
            <a:spAutoFit/>
          </a:bodyPr>
          <a:lstStyle/>
          <a:p>
            <a:r>
              <a:rPr lang="ru-RU" dirty="0"/>
              <a:t>Количество лицевых счетов АУ/БУ:</a:t>
            </a:r>
          </a:p>
          <a:p>
            <a:r>
              <a:rPr lang="ru-RU" dirty="0"/>
              <a:t>с кодом «20» - </a:t>
            </a:r>
            <a:r>
              <a:rPr lang="ru-RU" b="1" dirty="0">
                <a:solidFill>
                  <a:srgbClr val="1B5391"/>
                </a:solidFill>
              </a:rPr>
              <a:t>53</a:t>
            </a:r>
          </a:p>
          <a:p>
            <a:r>
              <a:rPr lang="ru-RU" dirty="0"/>
              <a:t>с кодом «21» - </a:t>
            </a:r>
            <a:r>
              <a:rPr lang="ru-RU" b="1" dirty="0">
                <a:solidFill>
                  <a:srgbClr val="1B5391"/>
                </a:solidFill>
              </a:rPr>
              <a:t>47 </a:t>
            </a:r>
          </a:p>
          <a:p>
            <a:r>
              <a:rPr lang="ru-RU" dirty="0" smtClean="0"/>
              <a:t>с </a:t>
            </a:r>
            <a:r>
              <a:rPr lang="ru-RU" dirty="0"/>
              <a:t>кодом «22» - </a:t>
            </a:r>
            <a:r>
              <a:rPr lang="ru-RU" b="1" dirty="0">
                <a:solidFill>
                  <a:srgbClr val="1B5391"/>
                </a:solidFill>
              </a:rPr>
              <a:t>9</a:t>
            </a:r>
          </a:p>
          <a:p>
            <a:r>
              <a:rPr lang="ru-RU" dirty="0"/>
              <a:t>с кодом «30» - </a:t>
            </a:r>
            <a:r>
              <a:rPr lang="ru-RU" b="1" dirty="0">
                <a:solidFill>
                  <a:srgbClr val="1B5391"/>
                </a:solidFill>
              </a:rPr>
              <a:t>5</a:t>
            </a:r>
          </a:p>
          <a:p>
            <a:r>
              <a:rPr lang="ru-RU" dirty="0"/>
              <a:t>с кодом «31» - </a:t>
            </a:r>
            <a:r>
              <a:rPr lang="ru-RU" b="1" dirty="0">
                <a:solidFill>
                  <a:srgbClr val="1B5391"/>
                </a:solidFill>
              </a:rPr>
              <a:t>4</a:t>
            </a:r>
          </a:p>
          <a:p>
            <a:r>
              <a:rPr lang="ru-RU" dirty="0"/>
              <a:t>Количество лицевых счетов ПБС:</a:t>
            </a:r>
          </a:p>
          <a:p>
            <a:r>
              <a:rPr lang="ru-RU" dirty="0"/>
              <a:t>с кодом «03» - </a:t>
            </a:r>
            <a:r>
              <a:rPr lang="ru-RU" b="1" dirty="0">
                <a:solidFill>
                  <a:srgbClr val="1B5391"/>
                </a:solidFill>
              </a:rPr>
              <a:t>79</a:t>
            </a:r>
          </a:p>
          <a:p>
            <a:r>
              <a:rPr lang="ru-RU" dirty="0"/>
              <a:t>с кодом «08» - </a:t>
            </a:r>
            <a:r>
              <a:rPr lang="ru-RU" b="1" dirty="0">
                <a:solidFill>
                  <a:srgbClr val="1B5391"/>
                </a:solidFill>
              </a:rPr>
              <a:t>2</a:t>
            </a:r>
          </a:p>
          <a:p>
            <a:r>
              <a:rPr lang="ru-RU" dirty="0"/>
              <a:t>с кодом «14» - </a:t>
            </a:r>
            <a:r>
              <a:rPr lang="ru-RU" b="1" dirty="0">
                <a:solidFill>
                  <a:srgbClr val="1B5391"/>
                </a:solidFill>
              </a:rPr>
              <a:t>47</a:t>
            </a:r>
          </a:p>
          <a:p>
            <a:endParaRPr lang="ru-RU" dirty="0"/>
          </a:p>
        </p:txBody>
      </p:sp>
      <p:sp>
        <p:nvSpPr>
          <p:cNvPr id="31" name="TextBox 30"/>
          <p:cNvSpPr txBox="1"/>
          <p:nvPr/>
        </p:nvSpPr>
        <p:spPr>
          <a:xfrm>
            <a:off x="3066154" y="4693423"/>
            <a:ext cx="3800334" cy="646331"/>
          </a:xfrm>
          <a:prstGeom prst="rect">
            <a:avLst/>
          </a:prstGeom>
          <a:noFill/>
        </p:spPr>
        <p:txBody>
          <a:bodyPr wrap="square" rtlCol="0">
            <a:spAutoFit/>
          </a:bodyPr>
          <a:lstStyle/>
          <a:p>
            <a:r>
              <a:rPr lang="ru-RU" b="1" dirty="0" smtClean="0">
                <a:solidFill>
                  <a:srgbClr val="1B5391"/>
                </a:solidFill>
              </a:rPr>
              <a:t>Миграция исполнительных документов – 122</a:t>
            </a:r>
            <a:endParaRPr lang="ru-RU" b="1" dirty="0">
              <a:solidFill>
                <a:srgbClr val="1B5391"/>
              </a:solidFill>
            </a:endParaRPr>
          </a:p>
        </p:txBody>
      </p:sp>
      <p:sp>
        <p:nvSpPr>
          <p:cNvPr id="32" name="TextBox 31"/>
          <p:cNvSpPr txBox="1"/>
          <p:nvPr/>
        </p:nvSpPr>
        <p:spPr>
          <a:xfrm>
            <a:off x="3031348" y="5401442"/>
            <a:ext cx="4236697" cy="369332"/>
          </a:xfrm>
          <a:prstGeom prst="rect">
            <a:avLst/>
          </a:prstGeom>
          <a:noFill/>
        </p:spPr>
        <p:txBody>
          <a:bodyPr wrap="square" rtlCol="0">
            <a:spAutoFit/>
          </a:bodyPr>
          <a:lstStyle/>
          <a:p>
            <a:r>
              <a:rPr lang="ru-RU" b="1" dirty="0" smtClean="0">
                <a:solidFill>
                  <a:srgbClr val="1B5391"/>
                </a:solidFill>
              </a:rPr>
              <a:t>Миграция системы </a:t>
            </a:r>
            <a:r>
              <a:rPr lang="ru-RU" b="1" dirty="0">
                <a:solidFill>
                  <a:srgbClr val="1B5391"/>
                </a:solidFill>
              </a:rPr>
              <a:t>КУБ на ПОИБ СОБИ</a:t>
            </a:r>
          </a:p>
        </p:txBody>
      </p:sp>
      <p:sp>
        <p:nvSpPr>
          <p:cNvPr id="33" name="TextBox 32"/>
          <p:cNvSpPr txBox="1"/>
          <p:nvPr/>
        </p:nvSpPr>
        <p:spPr>
          <a:xfrm>
            <a:off x="3066154" y="5905019"/>
            <a:ext cx="4236697" cy="369332"/>
          </a:xfrm>
          <a:prstGeom prst="rect">
            <a:avLst/>
          </a:prstGeom>
          <a:noFill/>
        </p:spPr>
        <p:txBody>
          <a:bodyPr wrap="square" rtlCol="0">
            <a:spAutoFit/>
          </a:bodyPr>
          <a:lstStyle/>
          <a:p>
            <a:r>
              <a:rPr lang="ru-RU" b="1" dirty="0" smtClean="0">
                <a:solidFill>
                  <a:srgbClr val="1B5391"/>
                </a:solidFill>
              </a:rPr>
              <a:t>Ведение ведомственного портала</a:t>
            </a:r>
            <a:endParaRPr lang="ru-RU" b="1" dirty="0">
              <a:solidFill>
                <a:srgbClr val="1B5391"/>
              </a:solidFill>
            </a:endParaRPr>
          </a:p>
        </p:txBody>
      </p:sp>
      <p:pic>
        <p:nvPicPr>
          <p:cNvPr id="11" name="Рисунок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92192" y="5741242"/>
            <a:ext cx="1279728" cy="829884"/>
          </a:xfrm>
          <a:prstGeom prst="rect">
            <a:avLst/>
          </a:prstGeom>
        </p:spPr>
      </p:pic>
      <p:pic>
        <p:nvPicPr>
          <p:cNvPr id="9" name="Рисунок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30724" y="924557"/>
            <a:ext cx="1033319" cy="829884"/>
          </a:xfrm>
          <a:prstGeom prst="rect">
            <a:avLst/>
          </a:prstGeom>
        </p:spPr>
      </p:pic>
    </p:spTree>
    <p:extLst>
      <p:ext uri="{BB962C8B-B14F-4D97-AF65-F5344CB8AC3E}">
        <p14:creationId xmlns:p14="http://schemas.microsoft.com/office/powerpoint/2010/main" val="883925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a:xfrm>
            <a:off x="9315681" y="6539388"/>
            <a:ext cx="2844800" cy="365125"/>
          </a:xfrm>
        </p:spPr>
        <p:txBody>
          <a:bodyPr/>
          <a:lstStyle/>
          <a:p>
            <a:fld id="{9D3DA0D5-2F35-4376-BC6A-3936B73F2B0B}" type="slidenum">
              <a:rPr lang="ru-RU" sz="1600" b="1" smtClean="0">
                <a:solidFill>
                  <a:srgbClr val="1B5391"/>
                </a:solidFill>
              </a:rPr>
              <a:pPr/>
              <a:t>17</a:t>
            </a:fld>
            <a:endParaRPr lang="ru-RU" sz="1600" b="1" dirty="0">
              <a:solidFill>
                <a:srgbClr val="1B5391"/>
              </a:solidFill>
            </a:endParaRPr>
          </a:p>
        </p:txBody>
      </p:sp>
      <p:sp>
        <p:nvSpPr>
          <p:cNvPr id="9"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0" name="Заголовок 1"/>
          <p:cNvSpPr txBox="1">
            <a:spLocks/>
          </p:cNvSpPr>
          <p:nvPr/>
        </p:nvSpPr>
        <p:spPr>
          <a:xfrm>
            <a:off x="734833" y="26961"/>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Информационные системы</a:t>
            </a:r>
            <a:endParaRPr lang="ru-RU" sz="3200" dirty="0">
              <a:ln w="0"/>
              <a:solidFill>
                <a:srgbClr val="1B5391"/>
              </a:solidFill>
              <a:latin typeface="Arial" panose="020B0604020202020204" pitchFamily="34" charset="0"/>
              <a:cs typeface="Arial" panose="020B0604020202020204" pitchFamily="34" charset="0"/>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585" y="69101"/>
            <a:ext cx="457143" cy="508873"/>
          </a:xfrm>
          <a:prstGeom prst="rect">
            <a:avLst/>
          </a:prstGeom>
        </p:spPr>
      </p:pic>
      <p:sp>
        <p:nvSpPr>
          <p:cNvPr id="13" name="Прямоугольник с двумя скругленными противолежащими углами 12"/>
          <p:cNvSpPr/>
          <p:nvPr/>
        </p:nvSpPr>
        <p:spPr>
          <a:xfrm>
            <a:off x="188268" y="784015"/>
            <a:ext cx="11733227" cy="1262500"/>
          </a:xfrm>
          <a:prstGeom prst="round2DiagRect">
            <a:avLst>
              <a:gd name="adj1" fmla="val 0"/>
              <a:gd name="adj2" fmla="val 28907"/>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cxnSp>
        <p:nvCxnSpPr>
          <p:cNvPr id="19" name="Прямая соединительная линия 18"/>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20" name="Прямоугольник с двумя скругленными противолежащими углами 19"/>
          <p:cNvSpPr/>
          <p:nvPr/>
        </p:nvSpPr>
        <p:spPr>
          <a:xfrm>
            <a:off x="229386" y="2254733"/>
            <a:ext cx="11733227" cy="1262500"/>
          </a:xfrm>
          <a:prstGeom prst="round2DiagRect">
            <a:avLst>
              <a:gd name="adj1" fmla="val 0"/>
              <a:gd name="adj2" fmla="val 28907"/>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1" name="Прямоугольник с двумя скругленными противолежащими углами 20"/>
          <p:cNvSpPr/>
          <p:nvPr/>
        </p:nvSpPr>
        <p:spPr>
          <a:xfrm>
            <a:off x="229385" y="3806170"/>
            <a:ext cx="11733227" cy="1262500"/>
          </a:xfrm>
          <a:prstGeom prst="round2DiagRect">
            <a:avLst>
              <a:gd name="adj1" fmla="val 0"/>
              <a:gd name="adj2" fmla="val 28907"/>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2" name="Прямоугольник с двумя скругленными противолежащими углами 21"/>
          <p:cNvSpPr/>
          <p:nvPr/>
        </p:nvSpPr>
        <p:spPr>
          <a:xfrm>
            <a:off x="229385" y="5357607"/>
            <a:ext cx="11733227" cy="1262500"/>
          </a:xfrm>
          <a:prstGeom prst="round2DiagRect">
            <a:avLst>
              <a:gd name="adj1" fmla="val 0"/>
              <a:gd name="adj2" fmla="val 28907"/>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3" name="Прямоугольник с двумя скругленными противолежащими углами 22"/>
          <p:cNvSpPr/>
          <p:nvPr/>
        </p:nvSpPr>
        <p:spPr>
          <a:xfrm flipH="1">
            <a:off x="188267" y="663258"/>
            <a:ext cx="1785674" cy="1390252"/>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24" name="TextBox 23"/>
          <p:cNvSpPr txBox="1"/>
          <p:nvPr/>
        </p:nvSpPr>
        <p:spPr>
          <a:xfrm>
            <a:off x="821061" y="679773"/>
            <a:ext cx="1152881" cy="400110"/>
          </a:xfrm>
          <a:prstGeom prst="rect">
            <a:avLst/>
          </a:prstGeom>
          <a:noFill/>
        </p:spPr>
        <p:txBody>
          <a:bodyPr wrap="none" rtlCol="0">
            <a:spAutoFit/>
          </a:bodyPr>
          <a:lstStyle/>
          <a:p>
            <a:pPr algn="ctr"/>
            <a:r>
              <a:rPr lang="ru-RU" sz="2000" b="1" dirty="0" smtClean="0">
                <a:solidFill>
                  <a:schemeClr val="tx2"/>
                </a:solidFill>
              </a:rPr>
              <a:t>ГИС ГМП</a:t>
            </a:r>
            <a:endParaRPr lang="ru-RU" sz="2000" b="1" dirty="0">
              <a:solidFill>
                <a:schemeClr val="tx2"/>
              </a:solidFill>
            </a:endParaRPr>
          </a:p>
        </p:txBody>
      </p:sp>
      <p:sp>
        <p:nvSpPr>
          <p:cNvPr id="25" name="Прямоугольник с двумя скругленными противолежащими углами 24"/>
          <p:cNvSpPr/>
          <p:nvPr/>
        </p:nvSpPr>
        <p:spPr>
          <a:xfrm flipH="1">
            <a:off x="229383" y="2150757"/>
            <a:ext cx="1785675" cy="1366475"/>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26" name="TextBox 25"/>
          <p:cNvSpPr txBox="1"/>
          <p:nvPr/>
        </p:nvSpPr>
        <p:spPr>
          <a:xfrm>
            <a:off x="1204152" y="2122455"/>
            <a:ext cx="750526" cy="400110"/>
          </a:xfrm>
          <a:prstGeom prst="rect">
            <a:avLst/>
          </a:prstGeom>
          <a:noFill/>
        </p:spPr>
        <p:txBody>
          <a:bodyPr wrap="none" rtlCol="0">
            <a:spAutoFit/>
          </a:bodyPr>
          <a:lstStyle/>
          <a:p>
            <a:pPr algn="ctr"/>
            <a:r>
              <a:rPr lang="ru-RU" sz="2000" b="1" dirty="0" smtClean="0">
                <a:solidFill>
                  <a:schemeClr val="tx2"/>
                </a:solidFill>
              </a:rPr>
              <a:t>ЕПБС</a:t>
            </a:r>
            <a:endParaRPr lang="ru-RU" sz="2000" b="1" dirty="0">
              <a:solidFill>
                <a:schemeClr val="tx2"/>
              </a:solidFill>
            </a:endParaRPr>
          </a:p>
        </p:txBody>
      </p:sp>
      <p:pic>
        <p:nvPicPr>
          <p:cNvPr id="29" name="Рисунок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28" y="1029502"/>
            <a:ext cx="770581" cy="857780"/>
          </a:xfrm>
          <a:prstGeom prst="rect">
            <a:avLst/>
          </a:prstGeom>
        </p:spPr>
      </p:pic>
      <p:pic>
        <p:nvPicPr>
          <p:cNvPr id="30" name="Рисунок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178" y="2412686"/>
            <a:ext cx="889679" cy="879866"/>
          </a:xfrm>
          <a:prstGeom prst="rect">
            <a:avLst/>
          </a:prstGeom>
        </p:spPr>
      </p:pic>
      <p:sp>
        <p:nvSpPr>
          <p:cNvPr id="31" name="Прямоугольник с двумя скругленными противолежащими углами 30"/>
          <p:cNvSpPr/>
          <p:nvPr/>
        </p:nvSpPr>
        <p:spPr>
          <a:xfrm flipH="1">
            <a:off x="230701" y="3707566"/>
            <a:ext cx="1785675" cy="1366475"/>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32" name="TextBox 31"/>
          <p:cNvSpPr txBox="1"/>
          <p:nvPr/>
        </p:nvSpPr>
        <p:spPr>
          <a:xfrm>
            <a:off x="1230413" y="3679264"/>
            <a:ext cx="700641" cy="400110"/>
          </a:xfrm>
          <a:prstGeom prst="rect">
            <a:avLst/>
          </a:prstGeom>
          <a:noFill/>
        </p:spPr>
        <p:txBody>
          <a:bodyPr wrap="none" rtlCol="0">
            <a:spAutoFit/>
          </a:bodyPr>
          <a:lstStyle/>
          <a:p>
            <a:pPr algn="ctr"/>
            <a:r>
              <a:rPr lang="ru-RU" sz="2000" b="1" dirty="0" smtClean="0">
                <a:solidFill>
                  <a:schemeClr val="tx2"/>
                </a:solidFill>
              </a:rPr>
              <a:t>ГАСУ</a:t>
            </a:r>
            <a:endParaRPr lang="ru-RU" sz="2000" b="1" dirty="0">
              <a:solidFill>
                <a:schemeClr val="tx2"/>
              </a:solidFill>
            </a:endParaRPr>
          </a:p>
        </p:txBody>
      </p:sp>
      <p:pic>
        <p:nvPicPr>
          <p:cNvPr id="33" name="Рисунок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8299" y="3953541"/>
            <a:ext cx="867841" cy="967757"/>
          </a:xfrm>
          <a:prstGeom prst="rect">
            <a:avLst/>
          </a:prstGeom>
        </p:spPr>
      </p:pic>
      <p:sp>
        <p:nvSpPr>
          <p:cNvPr id="34" name="Прямоугольник с двумя скругленными противолежащими углами 33"/>
          <p:cNvSpPr/>
          <p:nvPr/>
        </p:nvSpPr>
        <p:spPr>
          <a:xfrm flipH="1">
            <a:off x="236328" y="5251687"/>
            <a:ext cx="1785675" cy="1366475"/>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pic>
        <p:nvPicPr>
          <p:cNvPr id="6" name="Рисунок 5"/>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2637" r="95801">
                        <a14:foregroundMark x1="2637" y1="29306" x2="2637" y2="29306"/>
                      </a14:backgroundRemoval>
                    </a14:imgEffect>
                  </a14:imgLayer>
                </a14:imgProps>
              </a:ext>
              <a:ext uri="{28A0092B-C50C-407E-A947-70E740481C1C}">
                <a14:useLocalDpi xmlns:a14="http://schemas.microsoft.com/office/drawing/2010/main" val="0"/>
              </a:ext>
            </a:extLst>
          </a:blip>
          <a:stretch>
            <a:fillRect/>
          </a:stretch>
        </p:blipFill>
        <p:spPr>
          <a:xfrm>
            <a:off x="228849" y="5672442"/>
            <a:ext cx="1661496" cy="725282"/>
          </a:xfrm>
          <a:prstGeom prst="rect">
            <a:avLst/>
          </a:prstGeom>
        </p:spPr>
      </p:pic>
      <p:sp>
        <p:nvSpPr>
          <p:cNvPr id="37" name="TextBox 36"/>
          <p:cNvSpPr txBox="1"/>
          <p:nvPr/>
        </p:nvSpPr>
        <p:spPr>
          <a:xfrm>
            <a:off x="380140" y="5306159"/>
            <a:ext cx="1740798" cy="400110"/>
          </a:xfrm>
          <a:prstGeom prst="rect">
            <a:avLst/>
          </a:prstGeom>
          <a:noFill/>
        </p:spPr>
        <p:txBody>
          <a:bodyPr wrap="none" rtlCol="0">
            <a:spAutoFit/>
          </a:bodyPr>
          <a:lstStyle/>
          <a:p>
            <a:pPr algn="r"/>
            <a:r>
              <a:rPr lang="ru-RU" sz="2000" b="1" dirty="0" smtClean="0">
                <a:solidFill>
                  <a:schemeClr val="tx2"/>
                </a:solidFill>
              </a:rPr>
              <a:t>НАЦПРОЕКТЫ</a:t>
            </a:r>
            <a:endParaRPr lang="ru-RU" sz="2000" b="1" dirty="0">
              <a:solidFill>
                <a:schemeClr val="tx2"/>
              </a:solidFill>
            </a:endParaRPr>
          </a:p>
        </p:txBody>
      </p:sp>
      <p:pic>
        <p:nvPicPr>
          <p:cNvPr id="38" name="Рисунок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656" y="5548924"/>
            <a:ext cx="889679" cy="879866"/>
          </a:xfrm>
          <a:prstGeom prst="rect">
            <a:avLst/>
          </a:prstGeom>
        </p:spPr>
      </p:pic>
      <p:sp>
        <p:nvSpPr>
          <p:cNvPr id="12" name="Объект 11"/>
          <p:cNvSpPr>
            <a:spLocks noGrp="1"/>
          </p:cNvSpPr>
          <p:nvPr>
            <p:ph idx="1"/>
          </p:nvPr>
        </p:nvSpPr>
        <p:spPr>
          <a:xfrm>
            <a:off x="2147274" y="867118"/>
            <a:ext cx="9551240" cy="1150126"/>
          </a:xfrm>
        </p:spPr>
        <p:txBody>
          <a:bodyPr>
            <a:noAutofit/>
          </a:bodyPr>
          <a:lstStyle/>
          <a:p>
            <a:pPr marL="0" indent="0">
              <a:buNone/>
            </a:pPr>
            <a:r>
              <a:rPr lang="ru-RU" sz="2800" b="1" dirty="0" smtClean="0">
                <a:solidFill>
                  <a:srgbClr val="C00000"/>
                </a:solidFill>
              </a:rPr>
              <a:t>283</a:t>
            </a:r>
            <a:r>
              <a:rPr lang="ru-RU" sz="2000" dirty="0" smtClean="0"/>
              <a:t> участника </a:t>
            </a:r>
            <a:r>
              <a:rPr lang="ru-RU" sz="2000" dirty="0"/>
              <a:t>регионального уровня с полномочиями администратора </a:t>
            </a:r>
            <a:r>
              <a:rPr lang="ru-RU" sz="2000" dirty="0" smtClean="0"/>
              <a:t>начислений</a:t>
            </a:r>
          </a:p>
          <a:p>
            <a:pPr marL="0" indent="0">
              <a:buNone/>
            </a:pPr>
            <a:r>
              <a:rPr lang="ru-RU" sz="2000" dirty="0" smtClean="0"/>
              <a:t>Рейтинг Томской области на 01.01.2023 </a:t>
            </a:r>
            <a:r>
              <a:rPr lang="ru-RU" sz="2000" dirty="0"/>
              <a:t>- </a:t>
            </a:r>
            <a:r>
              <a:rPr lang="ru-RU" sz="2800" b="1" dirty="0" smtClean="0">
                <a:solidFill>
                  <a:srgbClr val="C00000"/>
                </a:solidFill>
              </a:rPr>
              <a:t>77,76%</a:t>
            </a:r>
            <a:endParaRPr lang="ru-RU" sz="2000" b="1" dirty="0">
              <a:solidFill>
                <a:srgbClr val="C00000"/>
              </a:solidFill>
            </a:endParaRPr>
          </a:p>
          <a:p>
            <a:endParaRPr lang="ru-RU" sz="1800" dirty="0"/>
          </a:p>
        </p:txBody>
      </p:sp>
      <p:sp>
        <p:nvSpPr>
          <p:cNvPr id="39" name="Объект 11"/>
          <p:cNvSpPr txBox="1">
            <a:spLocks/>
          </p:cNvSpPr>
          <p:nvPr/>
        </p:nvSpPr>
        <p:spPr>
          <a:xfrm>
            <a:off x="2093831" y="2322510"/>
            <a:ext cx="9551240" cy="11501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u-RU" sz="2000" dirty="0" smtClean="0"/>
              <a:t>Мониторинг размещения </a:t>
            </a:r>
            <a:r>
              <a:rPr lang="ru-RU" sz="2000" dirty="0"/>
              <a:t>сведений на ЕПБС финансовым органом субъекта, органом управления территориальным государственным внебюджетным фондом, финансовыми органами муниципальных образований Томской области</a:t>
            </a:r>
          </a:p>
        </p:txBody>
      </p:sp>
      <p:sp>
        <p:nvSpPr>
          <p:cNvPr id="40" name="Объект 11"/>
          <p:cNvSpPr txBox="1">
            <a:spLocks/>
          </p:cNvSpPr>
          <p:nvPr/>
        </p:nvSpPr>
        <p:spPr>
          <a:xfrm>
            <a:off x="2093831" y="3893124"/>
            <a:ext cx="9551240" cy="11501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u-RU" sz="2000" dirty="0" smtClean="0"/>
              <a:t>Мониторинг </a:t>
            </a:r>
            <a:r>
              <a:rPr lang="ru-RU" sz="2000" dirty="0"/>
              <a:t>полноты и своевременности размещения ответственными органами субъекта и муниципальных образований сведений на </a:t>
            </a:r>
            <a:r>
              <a:rPr lang="ru-RU" sz="2000" dirty="0" smtClean="0"/>
              <a:t>ГАСУ. </a:t>
            </a:r>
            <a:r>
              <a:rPr lang="ru-RU" sz="2000" dirty="0"/>
              <a:t>П</a:t>
            </a:r>
            <a:r>
              <a:rPr lang="ru-RU" sz="2000" dirty="0" smtClean="0"/>
              <a:t>роцент размещения </a:t>
            </a:r>
            <a:r>
              <a:rPr lang="ru-RU" sz="2000" dirty="0"/>
              <a:t>на ГАСУ информации по Томской </a:t>
            </a:r>
            <a:r>
              <a:rPr lang="ru-RU" sz="2000" dirty="0" smtClean="0"/>
              <a:t>области – </a:t>
            </a:r>
            <a:r>
              <a:rPr lang="ru-RU" sz="2800" b="1" dirty="0">
                <a:solidFill>
                  <a:srgbClr val="C00000"/>
                </a:solidFill>
              </a:rPr>
              <a:t>98-100%</a:t>
            </a:r>
          </a:p>
        </p:txBody>
      </p:sp>
      <p:sp>
        <p:nvSpPr>
          <p:cNvPr id="41" name="Объект 11"/>
          <p:cNvSpPr txBox="1">
            <a:spLocks/>
          </p:cNvSpPr>
          <p:nvPr/>
        </p:nvSpPr>
        <p:spPr>
          <a:xfrm>
            <a:off x="2085029" y="5413794"/>
            <a:ext cx="9551240" cy="11501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ru-RU" sz="2000" dirty="0"/>
              <a:t>Мониторинг размещения информации в ГИИС </a:t>
            </a:r>
            <a:r>
              <a:rPr lang="ru-RU" sz="2000" dirty="0" smtClean="0"/>
              <a:t>«Электронный бюджет» исполнения </a:t>
            </a:r>
            <a:r>
              <a:rPr lang="ru-RU" sz="2000" dirty="0"/>
              <a:t>национальных проектов. В 2022 году осуществлялся мониторинг 8 национальных проектов, реализуемых на территории Томской области</a:t>
            </a:r>
          </a:p>
        </p:txBody>
      </p:sp>
    </p:spTree>
    <p:extLst>
      <p:ext uri="{BB962C8B-B14F-4D97-AF65-F5344CB8AC3E}">
        <p14:creationId xmlns:p14="http://schemas.microsoft.com/office/powerpoint/2010/main" val="20094092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Прямоугольник с двумя скругленными противолежащими углами 23"/>
          <p:cNvSpPr/>
          <p:nvPr/>
        </p:nvSpPr>
        <p:spPr>
          <a:xfrm>
            <a:off x="5489058" y="1458393"/>
            <a:ext cx="6420137" cy="4550522"/>
          </a:xfrm>
          <a:prstGeom prst="round2DiagRect">
            <a:avLst>
              <a:gd name="adj1" fmla="val 0"/>
              <a:gd name="adj2" fmla="val 26057"/>
            </a:avLst>
          </a:prstGeom>
        </p:spPr>
        <p:style>
          <a:lnRef idx="2">
            <a:schemeClr val="accent1"/>
          </a:lnRef>
          <a:fillRef idx="1">
            <a:schemeClr val="lt1"/>
          </a:fillRef>
          <a:effectRef idx="0">
            <a:schemeClr val="accent1"/>
          </a:effectRef>
          <a:fontRef idx="minor">
            <a:schemeClr val="dk1"/>
          </a:fontRef>
        </p:style>
        <p:txBody>
          <a:bodyPr rtlCol="0" anchor="ctr"/>
          <a:lstStyle/>
          <a:p>
            <a:endParaRPr lang="ru-RU" sz="2400" dirty="0"/>
          </a:p>
        </p:txBody>
      </p:sp>
      <p:sp>
        <p:nvSpPr>
          <p:cNvPr id="16" name="Заголовок 1"/>
          <p:cNvSpPr txBox="1">
            <a:spLocks/>
          </p:cNvSpPr>
          <p:nvPr/>
        </p:nvSpPr>
        <p:spPr>
          <a:xfrm>
            <a:off x="788662" y="0"/>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chemeClr val="accent2">
                    <a:lumMod val="50000"/>
                  </a:schemeClr>
                </a:solidFill>
                <a:latin typeface="Arial" panose="020B0604020202020204" pitchFamily="34" charset="0"/>
                <a:cs typeface="Arial" panose="020B0604020202020204" pitchFamily="34" charset="0"/>
              </a:rPr>
              <a:t>Удостоверяющий центр</a:t>
            </a:r>
            <a:endParaRPr lang="ru-RU" sz="3200" dirty="0">
              <a:ln w="0"/>
              <a:solidFill>
                <a:schemeClr val="accent2">
                  <a:lumMod val="50000"/>
                </a:schemeClr>
              </a:solidFill>
              <a:latin typeface="Arial" panose="020B0604020202020204" pitchFamily="34" charset="0"/>
              <a:cs typeface="Arial" panose="020B0604020202020204" pitchFamily="34" charset="0"/>
            </a:endParaRPr>
          </a:p>
        </p:txBody>
      </p:sp>
      <p:sp>
        <p:nvSpPr>
          <p:cNvPr id="19" name="Прямоугольник с двумя скругленными противолежащими углами 18"/>
          <p:cNvSpPr/>
          <p:nvPr/>
        </p:nvSpPr>
        <p:spPr>
          <a:xfrm>
            <a:off x="10238031" y="954243"/>
            <a:ext cx="1671164" cy="657541"/>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0" name="TextBox 19"/>
          <p:cNvSpPr txBox="1"/>
          <p:nvPr/>
        </p:nvSpPr>
        <p:spPr>
          <a:xfrm>
            <a:off x="10238031" y="849782"/>
            <a:ext cx="1583610"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7" name="Номер слайда 4"/>
          <p:cNvSpPr>
            <a:spLocks noGrp="1"/>
          </p:cNvSpPr>
          <p:nvPr>
            <p:ph type="sldNum" sz="quarter" idx="12"/>
          </p:nvPr>
        </p:nvSpPr>
        <p:spPr>
          <a:xfrm>
            <a:off x="9361722" y="6552029"/>
            <a:ext cx="2844800" cy="365125"/>
          </a:xfrm>
        </p:spPr>
        <p:txBody>
          <a:bodyPr/>
          <a:lstStyle/>
          <a:p>
            <a:r>
              <a:rPr lang="ru-RU" sz="1600" b="1" dirty="0" smtClean="0">
                <a:solidFill>
                  <a:srgbClr val="1B5391"/>
                </a:solidFill>
              </a:rPr>
              <a:t>18</a:t>
            </a:r>
            <a:endParaRPr lang="ru-RU" sz="1600" b="1" dirty="0">
              <a:solidFill>
                <a:srgbClr val="1B5391"/>
              </a:solidFill>
            </a:endParaRPr>
          </a:p>
        </p:txBody>
      </p:sp>
      <p:graphicFrame>
        <p:nvGraphicFramePr>
          <p:cNvPr id="34" name="Диаграмма 33"/>
          <p:cNvGraphicFramePr>
            <a:graphicFrameLocks/>
          </p:cNvGraphicFramePr>
          <p:nvPr>
            <p:extLst>
              <p:ext uri="{D42A27DB-BD31-4B8C-83A1-F6EECF244321}">
                <p14:modId xmlns:p14="http://schemas.microsoft.com/office/powerpoint/2010/main" val="1709258113"/>
              </p:ext>
            </p:extLst>
          </p:nvPr>
        </p:nvGraphicFramePr>
        <p:xfrm>
          <a:off x="152400" y="940264"/>
          <a:ext cx="5328002" cy="552733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6883013" y="2154898"/>
            <a:ext cx="5227608" cy="3170099"/>
          </a:xfrm>
          <a:prstGeom prst="rect">
            <a:avLst/>
          </a:prstGeom>
          <a:noFill/>
        </p:spPr>
        <p:txBody>
          <a:bodyPr wrap="square" rtlCol="0">
            <a:spAutoFit/>
          </a:bodyPr>
          <a:lstStyle/>
          <a:p>
            <a:r>
              <a:rPr lang="ru-RU" sz="2000" dirty="0" smtClean="0"/>
              <a:t>Создание специализированного центра по обработке запросов, для подтверждения которых не требуется личный визит</a:t>
            </a:r>
          </a:p>
          <a:p>
            <a:endParaRPr lang="ru-RU" sz="2000" dirty="0" smtClean="0"/>
          </a:p>
          <a:p>
            <a:r>
              <a:rPr lang="ru-RU" sz="2000" dirty="0" smtClean="0"/>
              <a:t>Внедрение механизма «онлайн записи» для клиентов при первичном получении ЭЦП</a:t>
            </a:r>
          </a:p>
          <a:p>
            <a:endParaRPr lang="ru-RU" sz="2000" dirty="0"/>
          </a:p>
          <a:p>
            <a:r>
              <a:rPr lang="ru-RU" sz="2000" dirty="0"/>
              <a:t>Обновление оборудования </a:t>
            </a:r>
            <a:r>
              <a:rPr lang="ru-RU" sz="2000" dirty="0" smtClean="0"/>
              <a:t/>
            </a:r>
            <a:br>
              <a:rPr lang="ru-RU" sz="2000" dirty="0" smtClean="0"/>
            </a:br>
            <a:r>
              <a:rPr lang="ru-RU" sz="2000" dirty="0" smtClean="0"/>
              <a:t>АПКШ </a:t>
            </a:r>
            <a:r>
              <a:rPr lang="ru-RU" sz="2000" dirty="0"/>
              <a:t>«Континент» в Территориальных отделах УФК по </a:t>
            </a:r>
            <a:r>
              <a:rPr lang="ru-RU" sz="2000" dirty="0" smtClean="0"/>
              <a:t>Томской</a:t>
            </a:r>
          </a:p>
        </p:txBody>
      </p:sp>
      <p:cxnSp>
        <p:nvCxnSpPr>
          <p:cNvPr id="38" name="Прямая соединительная линия 37"/>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677064" y="2155764"/>
            <a:ext cx="1143280" cy="882321"/>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66572" y="3238102"/>
            <a:ext cx="991103" cy="991103"/>
          </a:xfrm>
          <a:prstGeom prst="rect">
            <a:avLst/>
          </a:prstGeom>
        </p:spPr>
      </p:pic>
      <p:pic>
        <p:nvPicPr>
          <p:cNvPr id="7" name="Рисунок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2934" y="4452463"/>
            <a:ext cx="1199061" cy="672517"/>
          </a:xfrm>
          <a:prstGeom prst="rect">
            <a:avLst/>
          </a:prstGeom>
        </p:spPr>
      </p:pic>
      <p:pic>
        <p:nvPicPr>
          <p:cNvPr id="14" name="Рисунок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5909" y="38100"/>
            <a:ext cx="532753" cy="499455"/>
          </a:xfrm>
          <a:prstGeom prst="rect">
            <a:avLst/>
          </a:prstGeom>
          <a:solidFill>
            <a:schemeClr val="accent1"/>
          </a:solidFill>
        </p:spPr>
      </p:pic>
    </p:spTree>
    <p:extLst>
      <p:ext uri="{BB962C8B-B14F-4D97-AF65-F5344CB8AC3E}">
        <p14:creationId xmlns:p14="http://schemas.microsoft.com/office/powerpoint/2010/main" val="42647041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Прямоугольник с двумя скругленными противолежащими углами 21"/>
          <p:cNvSpPr/>
          <p:nvPr/>
        </p:nvSpPr>
        <p:spPr>
          <a:xfrm>
            <a:off x="184731" y="3409076"/>
            <a:ext cx="7667413" cy="1341694"/>
          </a:xfrm>
          <a:prstGeom prst="round2DiagRect">
            <a:avLst>
              <a:gd name="adj1" fmla="val 0"/>
              <a:gd name="adj2" fmla="val 40266"/>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1" name="Прямоугольник с двумя скругленными противолежащими углами 20"/>
          <p:cNvSpPr/>
          <p:nvPr/>
        </p:nvSpPr>
        <p:spPr>
          <a:xfrm>
            <a:off x="184732" y="1299097"/>
            <a:ext cx="7648394" cy="1868715"/>
          </a:xfrm>
          <a:prstGeom prst="round2DiagRect">
            <a:avLst>
              <a:gd name="adj1" fmla="val 0"/>
              <a:gd name="adj2" fmla="val 28907"/>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 name="TextBox 1"/>
          <p:cNvSpPr txBox="1"/>
          <p:nvPr/>
        </p:nvSpPr>
        <p:spPr>
          <a:xfrm>
            <a:off x="-2256928" y="-3051720"/>
            <a:ext cx="184731" cy="369332"/>
          </a:xfrm>
          <a:prstGeom prst="rect">
            <a:avLst/>
          </a:prstGeom>
          <a:noFill/>
        </p:spPr>
        <p:txBody>
          <a:bodyPr wrap="none" rtlCol="0">
            <a:spAutoFit/>
          </a:bodyPr>
          <a:lstStyle/>
          <a:p>
            <a:endParaRPr lang="ru-RU" dirty="0"/>
          </a:p>
        </p:txBody>
      </p:sp>
      <p:sp>
        <p:nvSpPr>
          <p:cNvPr id="5" name="Номер слайда 4"/>
          <p:cNvSpPr>
            <a:spLocks noGrp="1"/>
          </p:cNvSpPr>
          <p:nvPr>
            <p:ph type="sldNum" sz="quarter" idx="12"/>
          </p:nvPr>
        </p:nvSpPr>
        <p:spPr>
          <a:xfrm>
            <a:off x="9361722" y="6552029"/>
            <a:ext cx="2844800" cy="365125"/>
          </a:xfrm>
        </p:spPr>
        <p:txBody>
          <a:bodyPr/>
          <a:lstStyle/>
          <a:p>
            <a:fld id="{9D3DA0D5-2F35-4376-BC6A-3936B73F2B0B}" type="slidenum">
              <a:rPr lang="ru-RU" sz="1600" b="1" smtClean="0">
                <a:solidFill>
                  <a:srgbClr val="1B5391"/>
                </a:solidFill>
              </a:rPr>
              <a:pPr/>
              <a:t>19</a:t>
            </a:fld>
            <a:endParaRPr lang="ru-RU" sz="1600" b="1" dirty="0">
              <a:solidFill>
                <a:srgbClr val="1B5391"/>
              </a:solidFill>
            </a:endParaRPr>
          </a:p>
        </p:txBody>
      </p:sp>
      <p:sp>
        <p:nvSpPr>
          <p:cNvPr id="16" name="Rectangle 2"/>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sz="2800"/>
          </a:p>
        </p:txBody>
      </p:sp>
      <p:sp>
        <p:nvSpPr>
          <p:cNvPr id="17" name="Заголовок 1"/>
          <p:cNvSpPr txBox="1">
            <a:spLocks/>
          </p:cNvSpPr>
          <p:nvPr/>
        </p:nvSpPr>
        <p:spPr>
          <a:xfrm>
            <a:off x="1064996" y="2810"/>
            <a:ext cx="11645954"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Контроль в финансово-бюджетной сфере</a:t>
            </a:r>
            <a:endParaRPr lang="ru-RU" sz="3200" dirty="0">
              <a:ln w="0"/>
              <a:solidFill>
                <a:srgbClr val="1B5391"/>
              </a:solidFill>
              <a:latin typeface="Arial" panose="020B0604020202020204" pitchFamily="34" charset="0"/>
              <a:cs typeface="Arial" panose="020B0604020202020204" pitchFamily="34" charset="0"/>
            </a:endParaRPr>
          </a:p>
        </p:txBody>
      </p:sp>
      <p:sp>
        <p:nvSpPr>
          <p:cNvPr id="8" name="TextBox 7"/>
          <p:cNvSpPr txBox="1"/>
          <p:nvPr/>
        </p:nvSpPr>
        <p:spPr>
          <a:xfrm>
            <a:off x="476878" y="1338420"/>
            <a:ext cx="7302779" cy="1631216"/>
          </a:xfrm>
          <a:prstGeom prst="rect">
            <a:avLst/>
          </a:prstGeom>
          <a:noFill/>
        </p:spPr>
        <p:txBody>
          <a:bodyPr wrap="square" rtlCol="0">
            <a:spAutoFit/>
          </a:bodyPr>
          <a:lstStyle/>
          <a:p>
            <a:r>
              <a:rPr lang="ru-RU" sz="2000" b="1" dirty="0" smtClean="0"/>
              <a:t>Проведено</a:t>
            </a:r>
            <a:r>
              <a:rPr lang="ru-RU" sz="2000" b="1" dirty="0" smtClean="0">
                <a:solidFill>
                  <a:srgbClr val="FF0000"/>
                </a:solidFill>
              </a:rPr>
              <a:t> 31 </a:t>
            </a:r>
            <a:r>
              <a:rPr lang="ru-RU" sz="2000" b="1" dirty="0" smtClean="0"/>
              <a:t>контрольных мероприятий</a:t>
            </a:r>
          </a:p>
          <a:p>
            <a:pPr marL="285750" indent="-285750">
              <a:buFontTx/>
              <a:buChar char="-"/>
            </a:pPr>
            <a:r>
              <a:rPr lang="ru-RU" sz="2000" dirty="0" smtClean="0"/>
              <a:t>Плановые – </a:t>
            </a:r>
            <a:r>
              <a:rPr lang="ru-RU" sz="2000" dirty="0" smtClean="0">
                <a:solidFill>
                  <a:srgbClr val="FF0000"/>
                </a:solidFill>
              </a:rPr>
              <a:t>19</a:t>
            </a:r>
          </a:p>
          <a:p>
            <a:pPr marL="285750" indent="-285750">
              <a:buFontTx/>
              <a:buChar char="-"/>
            </a:pPr>
            <a:r>
              <a:rPr lang="ru-RU" sz="2000" dirty="0" smtClean="0"/>
              <a:t>Внеплановые </a:t>
            </a:r>
            <a:r>
              <a:rPr lang="ru-RU" sz="2000" dirty="0"/>
              <a:t>– </a:t>
            </a:r>
            <a:r>
              <a:rPr lang="ru-RU" sz="2000" dirty="0" smtClean="0">
                <a:solidFill>
                  <a:srgbClr val="FF0000"/>
                </a:solidFill>
              </a:rPr>
              <a:t>12 </a:t>
            </a:r>
            <a:endParaRPr lang="ru-RU" sz="2000" dirty="0">
              <a:solidFill>
                <a:srgbClr val="FF0000"/>
              </a:solidFill>
            </a:endParaRPr>
          </a:p>
          <a:p>
            <a:r>
              <a:rPr lang="ru-RU" sz="2000" b="1" dirty="0"/>
              <a:t>Общая сумма проверенных средств составила </a:t>
            </a:r>
            <a:r>
              <a:rPr lang="ru-RU" sz="2000" b="1" dirty="0">
                <a:solidFill>
                  <a:srgbClr val="FF0000"/>
                </a:solidFill>
              </a:rPr>
              <a:t>5,7</a:t>
            </a:r>
            <a:r>
              <a:rPr lang="ru-RU" sz="2000" b="1" dirty="0"/>
              <a:t> млрд. рублей</a:t>
            </a:r>
            <a:r>
              <a:rPr lang="ru-RU" sz="2000" dirty="0"/>
              <a:t>, из них</a:t>
            </a:r>
            <a:r>
              <a:rPr lang="ru-RU" sz="2000" dirty="0" smtClean="0"/>
              <a:t>: Национальные проекты – </a:t>
            </a:r>
            <a:r>
              <a:rPr lang="ru-RU" sz="2000" dirty="0">
                <a:solidFill>
                  <a:srgbClr val="FF0000"/>
                </a:solidFill>
              </a:rPr>
              <a:t>4,1</a:t>
            </a:r>
            <a:r>
              <a:rPr lang="ru-RU" sz="2000" dirty="0" smtClean="0"/>
              <a:t> млрд. рублей</a:t>
            </a:r>
            <a:endParaRPr lang="ru-RU" sz="2000" dirty="0"/>
          </a:p>
        </p:txBody>
      </p:sp>
      <p:sp>
        <p:nvSpPr>
          <p:cNvPr id="11" name="TextBox 10"/>
          <p:cNvSpPr txBox="1"/>
          <p:nvPr/>
        </p:nvSpPr>
        <p:spPr>
          <a:xfrm>
            <a:off x="349070" y="3474604"/>
            <a:ext cx="7309789" cy="1631216"/>
          </a:xfrm>
          <a:prstGeom prst="rect">
            <a:avLst/>
          </a:prstGeom>
          <a:noFill/>
        </p:spPr>
        <p:txBody>
          <a:bodyPr wrap="square" rtlCol="0">
            <a:spAutoFit/>
          </a:bodyPr>
          <a:lstStyle/>
          <a:p>
            <a:r>
              <a:rPr lang="ru-RU" sz="2000" b="1" dirty="0"/>
              <a:t>Выявлено нарушений бюджетного законодательства на общую сумму </a:t>
            </a:r>
            <a:r>
              <a:rPr lang="ru-RU" sz="2000" b="1" dirty="0" smtClean="0">
                <a:solidFill>
                  <a:srgbClr val="FF0000"/>
                </a:solidFill>
              </a:rPr>
              <a:t>67,7</a:t>
            </a:r>
            <a:r>
              <a:rPr lang="ru-RU" sz="2000" b="1" dirty="0" smtClean="0"/>
              <a:t> </a:t>
            </a:r>
            <a:r>
              <a:rPr lang="ru-RU" sz="2000" b="1" dirty="0"/>
              <a:t>млн. </a:t>
            </a:r>
            <a:r>
              <a:rPr lang="ru-RU" sz="2000" b="1" dirty="0" smtClean="0"/>
              <a:t>рублей,</a:t>
            </a:r>
            <a:r>
              <a:rPr lang="ru-RU" sz="2000" dirty="0" smtClean="0"/>
              <a:t> </a:t>
            </a:r>
            <a:r>
              <a:rPr lang="ru-RU" sz="2000" dirty="0"/>
              <a:t>из них:</a:t>
            </a:r>
          </a:p>
          <a:p>
            <a:r>
              <a:rPr lang="ru-RU" sz="2000" dirty="0"/>
              <a:t> Национальные проекты – </a:t>
            </a:r>
            <a:r>
              <a:rPr lang="ru-RU" sz="2000" dirty="0" smtClean="0">
                <a:solidFill>
                  <a:srgbClr val="FF0000"/>
                </a:solidFill>
              </a:rPr>
              <a:t>65,3</a:t>
            </a:r>
            <a:r>
              <a:rPr lang="ru-RU" sz="2000" dirty="0" smtClean="0"/>
              <a:t> млн. </a:t>
            </a:r>
            <a:r>
              <a:rPr lang="ru-RU" sz="2000" dirty="0"/>
              <a:t>рублей</a:t>
            </a:r>
          </a:p>
          <a:p>
            <a:endParaRPr lang="ru-RU" sz="2000" b="1" dirty="0" smtClean="0"/>
          </a:p>
          <a:p>
            <a:endParaRPr lang="ru-RU" sz="2000" b="1" dirty="0" smtClean="0"/>
          </a:p>
        </p:txBody>
      </p:sp>
      <p:sp>
        <p:nvSpPr>
          <p:cNvPr id="31" name="Прямоугольник с двумя скругленными противолежащими углами 30"/>
          <p:cNvSpPr/>
          <p:nvPr/>
        </p:nvSpPr>
        <p:spPr>
          <a:xfrm>
            <a:off x="1064996" y="988650"/>
            <a:ext cx="6787148" cy="432000"/>
          </a:xfrm>
          <a:prstGeom prst="round2DiagRect">
            <a:avLst>
              <a:gd name="adj1" fmla="val 50000"/>
              <a:gd name="adj2" fmla="val 0"/>
            </a:avLst>
          </a:prstGeom>
          <a:solidFill>
            <a:srgbClr val="4193D7"/>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2" name="TextBox 31"/>
          <p:cNvSpPr txBox="1"/>
          <p:nvPr/>
        </p:nvSpPr>
        <p:spPr>
          <a:xfrm>
            <a:off x="1352233" y="895578"/>
            <a:ext cx="6499911" cy="523220"/>
          </a:xfrm>
          <a:prstGeom prst="rect">
            <a:avLst/>
          </a:prstGeom>
          <a:noFill/>
        </p:spPr>
        <p:txBody>
          <a:bodyPr wrap="square" rtlCol="0">
            <a:spAutoFit/>
          </a:bodyPr>
          <a:lstStyle/>
          <a:p>
            <a:pPr algn="ctr"/>
            <a:r>
              <a:rPr lang="ru-RU" sz="2800" dirty="0">
                <a:ln w="0"/>
                <a:solidFill>
                  <a:schemeClr val="bg1"/>
                </a:solidFill>
                <a:latin typeface="Arial" panose="020B0604020202020204" pitchFamily="34" charset="0"/>
                <a:ea typeface="+mj-ea"/>
                <a:cs typeface="Arial" panose="020B0604020202020204" pitchFamily="34" charset="0"/>
              </a:rPr>
              <a:t>Контрольные мероприятия</a:t>
            </a:r>
          </a:p>
        </p:txBody>
      </p:sp>
      <p:sp>
        <p:nvSpPr>
          <p:cNvPr id="18" name="Прямоугольник с двумя скругленными противолежащими углами 17"/>
          <p:cNvSpPr/>
          <p:nvPr/>
        </p:nvSpPr>
        <p:spPr>
          <a:xfrm>
            <a:off x="1064996" y="2913634"/>
            <a:ext cx="6787148" cy="432000"/>
          </a:xfrm>
          <a:prstGeom prst="round2DiagRect">
            <a:avLst>
              <a:gd name="adj1" fmla="val 50000"/>
              <a:gd name="adj2" fmla="val 0"/>
            </a:avLst>
          </a:prstGeom>
          <a:solidFill>
            <a:srgbClr val="4193D7"/>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19" name="TextBox 18"/>
          <p:cNvSpPr txBox="1"/>
          <p:nvPr/>
        </p:nvSpPr>
        <p:spPr>
          <a:xfrm>
            <a:off x="184731" y="2854842"/>
            <a:ext cx="8547677" cy="432000"/>
          </a:xfrm>
          <a:prstGeom prst="rect">
            <a:avLst/>
          </a:prstGeom>
          <a:noFill/>
        </p:spPr>
        <p:txBody>
          <a:bodyPr wrap="square" rtlCol="0">
            <a:spAutoFit/>
          </a:bodyPr>
          <a:lstStyle/>
          <a:p>
            <a:pPr algn="ctr"/>
            <a:r>
              <a:rPr lang="ru-RU" sz="2800" dirty="0" smtClean="0">
                <a:ln w="0"/>
                <a:solidFill>
                  <a:schemeClr val="bg1"/>
                </a:solidFill>
                <a:latin typeface="Arial" panose="020B0604020202020204" pitchFamily="34" charset="0"/>
                <a:ea typeface="+mj-ea"/>
                <a:cs typeface="Arial" panose="020B0604020202020204" pitchFamily="34" charset="0"/>
              </a:rPr>
              <a:t>Выявленные нарушения</a:t>
            </a:r>
            <a:endParaRPr lang="ru-RU" sz="2800" dirty="0">
              <a:ln w="0"/>
              <a:solidFill>
                <a:schemeClr val="bg1"/>
              </a:solidFill>
              <a:latin typeface="Arial" panose="020B0604020202020204" pitchFamily="34" charset="0"/>
              <a:ea typeface="+mj-ea"/>
              <a:cs typeface="Arial" panose="020B0604020202020204" pitchFamily="34" charset="0"/>
            </a:endParaRPr>
          </a:p>
        </p:txBody>
      </p:sp>
      <p:sp>
        <p:nvSpPr>
          <p:cNvPr id="20" name="Прямоугольник с двумя скругленными противолежащими углами 19"/>
          <p:cNvSpPr/>
          <p:nvPr/>
        </p:nvSpPr>
        <p:spPr>
          <a:xfrm>
            <a:off x="184731" y="5111842"/>
            <a:ext cx="7638469" cy="1746158"/>
          </a:xfrm>
          <a:prstGeom prst="round2DiagRect">
            <a:avLst>
              <a:gd name="adj1" fmla="val 0"/>
              <a:gd name="adj2" fmla="val 40266"/>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3" name="TextBox 22"/>
          <p:cNvSpPr txBox="1"/>
          <p:nvPr/>
        </p:nvSpPr>
        <p:spPr>
          <a:xfrm>
            <a:off x="436138" y="5123886"/>
            <a:ext cx="7343520" cy="1631216"/>
          </a:xfrm>
          <a:prstGeom prst="rect">
            <a:avLst/>
          </a:prstGeom>
          <a:noFill/>
        </p:spPr>
        <p:txBody>
          <a:bodyPr wrap="square" rtlCol="0">
            <a:spAutoFit/>
          </a:bodyPr>
          <a:lstStyle/>
          <a:p>
            <a:r>
              <a:rPr lang="ru-RU" sz="2000" b="1" dirty="0" smtClean="0">
                <a:solidFill>
                  <a:srgbClr val="FF0000"/>
                </a:solidFill>
              </a:rPr>
              <a:t>- 25</a:t>
            </a:r>
            <a:r>
              <a:rPr lang="ru-RU" sz="2000" b="1" i="1" dirty="0" smtClean="0"/>
              <a:t> </a:t>
            </a:r>
            <a:r>
              <a:rPr lang="ru-RU" sz="2000" b="1" dirty="0" smtClean="0"/>
              <a:t>представлений</a:t>
            </a:r>
          </a:p>
          <a:p>
            <a:r>
              <a:rPr lang="ru-RU" sz="2000" b="1" dirty="0" smtClean="0">
                <a:solidFill>
                  <a:srgbClr val="FF0000"/>
                </a:solidFill>
              </a:rPr>
              <a:t>- 5</a:t>
            </a:r>
            <a:r>
              <a:rPr lang="ru-RU" sz="2000" b="1" dirty="0" smtClean="0"/>
              <a:t> </a:t>
            </a:r>
            <a:r>
              <a:rPr lang="ru-RU" sz="2000" b="1" dirty="0"/>
              <a:t>информационных писем</a:t>
            </a:r>
            <a:endParaRPr lang="ru-RU" sz="2000" b="1" dirty="0" smtClean="0"/>
          </a:p>
          <a:p>
            <a:r>
              <a:rPr lang="ru-RU" sz="2000" b="1" dirty="0" smtClean="0">
                <a:solidFill>
                  <a:srgbClr val="FF0000"/>
                </a:solidFill>
              </a:rPr>
              <a:t>- 2</a:t>
            </a:r>
            <a:r>
              <a:rPr lang="ru-RU" sz="2000" dirty="0" smtClean="0"/>
              <a:t> </a:t>
            </a:r>
            <a:r>
              <a:rPr lang="ru-RU" sz="2000" b="1" dirty="0" smtClean="0"/>
              <a:t>заключения</a:t>
            </a:r>
          </a:p>
          <a:p>
            <a:r>
              <a:rPr lang="ru-RU" sz="2000" b="1" dirty="0" smtClean="0">
                <a:solidFill>
                  <a:srgbClr val="FF0000"/>
                </a:solidFill>
              </a:rPr>
              <a:t>- </a:t>
            </a:r>
            <a:r>
              <a:rPr lang="ru-RU" sz="2000" b="1" dirty="0" smtClean="0"/>
              <a:t>материалы </a:t>
            </a:r>
            <a:r>
              <a:rPr lang="ru-RU" sz="2000" b="1" dirty="0"/>
              <a:t>и </a:t>
            </a:r>
            <a:r>
              <a:rPr lang="ru-RU" sz="2000" b="1" dirty="0" smtClean="0"/>
              <a:t>информация </a:t>
            </a:r>
            <a:r>
              <a:rPr lang="ru-RU" sz="2000" dirty="0" smtClean="0"/>
              <a:t>в органы прокуратуры, правоохранительных органов в </a:t>
            </a:r>
            <a:r>
              <a:rPr lang="ru-RU" sz="2000" dirty="0"/>
              <a:t>адрес УФАС по Томской области </a:t>
            </a:r>
            <a:endParaRPr lang="ru-RU" sz="2000" b="1" dirty="0"/>
          </a:p>
        </p:txBody>
      </p:sp>
      <p:sp>
        <p:nvSpPr>
          <p:cNvPr id="24" name="Прямоугольник с двумя скругленными противолежащими углами 23"/>
          <p:cNvSpPr/>
          <p:nvPr/>
        </p:nvSpPr>
        <p:spPr>
          <a:xfrm>
            <a:off x="1080504" y="4769988"/>
            <a:ext cx="6787148" cy="432000"/>
          </a:xfrm>
          <a:prstGeom prst="round2DiagRect">
            <a:avLst>
              <a:gd name="adj1" fmla="val 50000"/>
              <a:gd name="adj2" fmla="val 0"/>
            </a:avLst>
          </a:prstGeom>
          <a:solidFill>
            <a:srgbClr val="4193D7"/>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5" name="TextBox 24"/>
          <p:cNvSpPr txBox="1"/>
          <p:nvPr/>
        </p:nvSpPr>
        <p:spPr>
          <a:xfrm>
            <a:off x="480390" y="4708327"/>
            <a:ext cx="8025163" cy="523220"/>
          </a:xfrm>
          <a:prstGeom prst="rect">
            <a:avLst/>
          </a:prstGeom>
          <a:noFill/>
        </p:spPr>
        <p:txBody>
          <a:bodyPr wrap="square" rtlCol="0">
            <a:spAutoFit/>
          </a:bodyPr>
          <a:lstStyle/>
          <a:p>
            <a:pPr algn="ctr"/>
            <a:r>
              <a:rPr lang="ru-RU" sz="2800" dirty="0" smtClean="0">
                <a:ln w="0"/>
                <a:solidFill>
                  <a:schemeClr val="bg1"/>
                </a:solidFill>
                <a:latin typeface="Arial" panose="020B0604020202020204" pitchFamily="34" charset="0"/>
                <a:ea typeface="+mj-ea"/>
                <a:cs typeface="Arial" panose="020B0604020202020204" pitchFamily="34" charset="0"/>
              </a:rPr>
              <a:t>Результаты контрольных мероприятий</a:t>
            </a:r>
            <a:endParaRPr lang="ru-RU" sz="2800" dirty="0">
              <a:ln w="0"/>
              <a:solidFill>
                <a:schemeClr val="bg1"/>
              </a:solidFill>
              <a:latin typeface="Arial" panose="020B0604020202020204" pitchFamily="34" charset="0"/>
              <a:ea typeface="+mj-ea"/>
              <a:cs typeface="Arial" panose="020B0604020202020204" pitchFamily="34" charset="0"/>
            </a:endParaRPr>
          </a:p>
        </p:txBody>
      </p:sp>
      <p:sp>
        <p:nvSpPr>
          <p:cNvPr id="26" name="Прямоугольник с двумя скругленными противолежащими углами 25"/>
          <p:cNvSpPr/>
          <p:nvPr/>
        </p:nvSpPr>
        <p:spPr>
          <a:xfrm>
            <a:off x="7833125" y="1299097"/>
            <a:ext cx="4177735" cy="5235398"/>
          </a:xfrm>
          <a:prstGeom prst="round2DiagRect">
            <a:avLst>
              <a:gd name="adj1" fmla="val 0"/>
              <a:gd name="adj2" fmla="val 2967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7" name="Прямоугольник с двумя скругленными противолежащими углами 26"/>
          <p:cNvSpPr/>
          <p:nvPr/>
        </p:nvSpPr>
        <p:spPr>
          <a:xfrm>
            <a:off x="10419499" y="713980"/>
            <a:ext cx="1680714"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8" name="TextBox 27"/>
          <p:cNvSpPr txBox="1"/>
          <p:nvPr/>
        </p:nvSpPr>
        <p:spPr>
          <a:xfrm>
            <a:off x="10542703" y="675833"/>
            <a:ext cx="1468157"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TextBox 3"/>
          <p:cNvSpPr txBox="1"/>
          <p:nvPr/>
        </p:nvSpPr>
        <p:spPr>
          <a:xfrm>
            <a:off x="8379772" y="3003134"/>
            <a:ext cx="3730009" cy="3170099"/>
          </a:xfrm>
          <a:prstGeom prst="rect">
            <a:avLst/>
          </a:prstGeom>
          <a:noFill/>
        </p:spPr>
        <p:txBody>
          <a:bodyPr wrap="square" rtlCol="0">
            <a:spAutoFit/>
          </a:bodyPr>
          <a:lstStyle/>
          <a:p>
            <a:r>
              <a:rPr lang="ru-RU" sz="2000" dirty="0" smtClean="0"/>
              <a:t> </a:t>
            </a:r>
          </a:p>
          <a:p>
            <a:pPr lvl="1"/>
            <a:r>
              <a:rPr lang="ru-RU" sz="2000" dirty="0" smtClean="0"/>
              <a:t>реализована </a:t>
            </a:r>
            <a:r>
              <a:rPr lang="ru-RU" sz="2000" dirty="0"/>
              <a:t>возможность занесения и обработки персональных данных, </a:t>
            </a:r>
            <a:r>
              <a:rPr lang="ru-RU" sz="2000" dirty="0" smtClean="0"/>
              <a:t/>
            </a:r>
            <a:br>
              <a:rPr lang="ru-RU" sz="2000" dirty="0" smtClean="0"/>
            </a:br>
            <a:r>
              <a:rPr lang="ru-RU" sz="2000" dirty="0" smtClean="0"/>
              <a:t>с </a:t>
            </a:r>
            <a:r>
              <a:rPr lang="ru-RU" sz="2000" dirty="0"/>
              <a:t>пометкой </a:t>
            </a:r>
            <a:r>
              <a:rPr lang="ru-RU" sz="2000" dirty="0" smtClean="0"/>
              <a:t/>
            </a:r>
            <a:br>
              <a:rPr lang="ru-RU" sz="2000" dirty="0" smtClean="0"/>
            </a:br>
            <a:r>
              <a:rPr lang="ru-RU" sz="2000" dirty="0" smtClean="0"/>
              <a:t>«</a:t>
            </a:r>
            <a:r>
              <a:rPr lang="ru-RU" sz="2000" dirty="0"/>
              <a:t>Для служебного </a:t>
            </a:r>
            <a:r>
              <a:rPr lang="ru-RU" sz="2000" dirty="0" smtClean="0"/>
              <a:t>пользования»</a:t>
            </a:r>
          </a:p>
          <a:p>
            <a:pPr lvl="1"/>
            <a:endParaRPr lang="ru-RU" sz="2000" dirty="0"/>
          </a:p>
          <a:p>
            <a:pPr lvl="1"/>
            <a:r>
              <a:rPr lang="ru-RU" sz="2000" dirty="0" smtClean="0"/>
              <a:t>Реализовано формирование отчетности</a:t>
            </a:r>
          </a:p>
        </p:txBody>
      </p:sp>
      <p:cxnSp>
        <p:nvCxnSpPr>
          <p:cNvPr id="30" name="Прямая соединительная линия 29"/>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33" name="Рисунок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6821" y="1934759"/>
            <a:ext cx="812744" cy="803780"/>
          </a:xfrm>
          <a:prstGeom prst="rect">
            <a:avLst/>
          </a:prstGeom>
        </p:spPr>
      </p:pic>
      <p:sp>
        <p:nvSpPr>
          <p:cNvPr id="7" name="Прямоугольник 6"/>
          <p:cNvSpPr/>
          <p:nvPr/>
        </p:nvSpPr>
        <p:spPr>
          <a:xfrm>
            <a:off x="8570135" y="1561342"/>
            <a:ext cx="3440725" cy="1569660"/>
          </a:xfrm>
          <a:prstGeom prst="rect">
            <a:avLst/>
          </a:prstGeom>
        </p:spPr>
        <p:txBody>
          <a:bodyPr wrap="square">
            <a:spAutoFit/>
          </a:bodyPr>
          <a:lstStyle/>
          <a:p>
            <a:r>
              <a:rPr lang="ru-RU" sz="2400" b="1" dirty="0">
                <a:solidFill>
                  <a:srgbClr val="1B5391"/>
                </a:solidFill>
              </a:rPr>
              <a:t>в подсистеме финансового контроля ГИИС «Электронный бюджет»</a:t>
            </a: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169186">
            <a:off x="8014081" y="3817195"/>
            <a:ext cx="840889" cy="840889"/>
          </a:xfrm>
          <a:prstGeom prst="rect">
            <a:avLst/>
          </a:prstGeom>
        </p:spPr>
      </p:pic>
      <p:pic>
        <p:nvPicPr>
          <p:cNvPr id="34" name="Рисунок 33"/>
          <p:cNvPicPr>
            <a:picLocks noChangeAspect="1"/>
          </p:cNvPicPr>
          <p:nvPr/>
        </p:nvPicPr>
        <p:blipFill>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997466" y="5313327"/>
            <a:ext cx="783080" cy="740367"/>
          </a:xfrm>
          <a:prstGeom prst="rect">
            <a:avLst/>
          </a:prstGeom>
        </p:spPr>
      </p:pic>
      <p:pic>
        <p:nvPicPr>
          <p:cNvPr id="29" name="Рисунок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083" y="94795"/>
            <a:ext cx="720108" cy="445359"/>
          </a:xfrm>
          <a:prstGeom prst="rect">
            <a:avLst/>
          </a:prstGeom>
          <a:solidFill>
            <a:schemeClr val="accent1"/>
          </a:solidFill>
        </p:spPr>
      </p:pic>
      <p:pic>
        <p:nvPicPr>
          <p:cNvPr id="35" name="Рисунок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776" y="33518"/>
            <a:ext cx="609356" cy="551322"/>
          </a:xfrm>
          <a:prstGeom prst="rect">
            <a:avLst/>
          </a:prstGeom>
        </p:spPr>
      </p:pic>
    </p:spTree>
    <p:extLst>
      <p:ext uri="{BB962C8B-B14F-4D97-AF65-F5344CB8AC3E}">
        <p14:creationId xmlns:p14="http://schemas.microsoft.com/office/powerpoint/2010/main" val="27421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Прямоугольник с двумя скругленными противолежащими углами 20"/>
          <p:cNvSpPr/>
          <p:nvPr/>
        </p:nvSpPr>
        <p:spPr>
          <a:xfrm>
            <a:off x="184732" y="1203847"/>
            <a:ext cx="7380175" cy="3626569"/>
          </a:xfrm>
          <a:prstGeom prst="round2DiagRect">
            <a:avLst>
              <a:gd name="adj1" fmla="val 0"/>
              <a:gd name="adj2" fmla="val 15410"/>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 name="TextBox 1"/>
          <p:cNvSpPr txBox="1"/>
          <p:nvPr/>
        </p:nvSpPr>
        <p:spPr>
          <a:xfrm>
            <a:off x="-2256928" y="-3051720"/>
            <a:ext cx="184731" cy="369332"/>
          </a:xfrm>
          <a:prstGeom prst="rect">
            <a:avLst/>
          </a:prstGeom>
          <a:noFill/>
        </p:spPr>
        <p:txBody>
          <a:bodyPr wrap="none" rtlCol="0">
            <a:spAutoFit/>
          </a:bodyPr>
          <a:lstStyle/>
          <a:p>
            <a:endParaRPr lang="ru-RU" dirty="0"/>
          </a:p>
        </p:txBody>
      </p:sp>
      <p:sp>
        <p:nvSpPr>
          <p:cNvPr id="5" name="Номер слайда 4"/>
          <p:cNvSpPr>
            <a:spLocks noGrp="1"/>
          </p:cNvSpPr>
          <p:nvPr>
            <p:ph type="sldNum" sz="quarter" idx="12"/>
          </p:nvPr>
        </p:nvSpPr>
        <p:spPr>
          <a:xfrm>
            <a:off x="9361722" y="6552029"/>
            <a:ext cx="2844800" cy="365125"/>
          </a:xfrm>
        </p:spPr>
        <p:txBody>
          <a:bodyPr/>
          <a:lstStyle/>
          <a:p>
            <a:fld id="{9D3DA0D5-2F35-4376-BC6A-3936B73F2B0B}" type="slidenum">
              <a:rPr lang="ru-RU" sz="1600" b="1" smtClean="0">
                <a:solidFill>
                  <a:srgbClr val="1B5391"/>
                </a:solidFill>
              </a:rPr>
              <a:pPr/>
              <a:t>20</a:t>
            </a:fld>
            <a:endParaRPr lang="ru-RU" sz="1600" b="1" dirty="0">
              <a:solidFill>
                <a:srgbClr val="1B5391"/>
              </a:solidFill>
            </a:endParaRPr>
          </a:p>
        </p:txBody>
      </p:sp>
      <p:sp>
        <p:nvSpPr>
          <p:cNvPr id="16" name="Rectangle 2"/>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sz="2800"/>
          </a:p>
        </p:txBody>
      </p:sp>
      <p:sp>
        <p:nvSpPr>
          <p:cNvPr id="17" name="Заголовок 1"/>
          <p:cNvSpPr txBox="1">
            <a:spLocks/>
          </p:cNvSpPr>
          <p:nvPr/>
        </p:nvSpPr>
        <p:spPr>
          <a:xfrm>
            <a:off x="1064996" y="2810"/>
            <a:ext cx="11645954"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Контроль в финансово-бюджетной сфере</a:t>
            </a:r>
            <a:endParaRPr lang="ru-RU" sz="3200" dirty="0">
              <a:ln w="0"/>
              <a:solidFill>
                <a:srgbClr val="1B5391"/>
              </a:solidFill>
              <a:latin typeface="Arial" panose="020B0604020202020204" pitchFamily="34" charset="0"/>
              <a:cs typeface="Arial" panose="020B0604020202020204" pitchFamily="34" charset="0"/>
            </a:endParaRPr>
          </a:p>
        </p:txBody>
      </p:sp>
      <p:sp>
        <p:nvSpPr>
          <p:cNvPr id="31" name="Прямоугольник с двумя скругленными противолежащими углами 30"/>
          <p:cNvSpPr/>
          <p:nvPr/>
        </p:nvSpPr>
        <p:spPr>
          <a:xfrm>
            <a:off x="533463" y="742998"/>
            <a:ext cx="7280644" cy="556100"/>
          </a:xfrm>
          <a:prstGeom prst="round2DiagRect">
            <a:avLst>
              <a:gd name="adj1" fmla="val 50000"/>
              <a:gd name="adj2" fmla="val 0"/>
            </a:avLst>
          </a:prstGeom>
          <a:solidFill>
            <a:srgbClr val="4193D7"/>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2" name="TextBox 31"/>
          <p:cNvSpPr txBox="1"/>
          <p:nvPr/>
        </p:nvSpPr>
        <p:spPr>
          <a:xfrm>
            <a:off x="1059890" y="697084"/>
            <a:ext cx="6499911" cy="646331"/>
          </a:xfrm>
          <a:prstGeom prst="rect">
            <a:avLst/>
          </a:prstGeom>
          <a:noFill/>
        </p:spPr>
        <p:txBody>
          <a:bodyPr wrap="square" rtlCol="0">
            <a:spAutoFit/>
          </a:bodyPr>
          <a:lstStyle/>
          <a:p>
            <a:pPr algn="ctr"/>
            <a:r>
              <a:rPr lang="ru-RU" dirty="0">
                <a:ln w="0"/>
                <a:solidFill>
                  <a:schemeClr val="bg1"/>
                </a:solidFill>
                <a:latin typeface="Arial" panose="020B0604020202020204" pitchFamily="34" charset="0"/>
                <a:ea typeface="+mj-ea"/>
                <a:cs typeface="Arial" panose="020B0604020202020204" pitchFamily="34" charset="0"/>
              </a:rPr>
              <a:t>Реализация полномочий по рассмотрению</a:t>
            </a:r>
            <a:br>
              <a:rPr lang="ru-RU" dirty="0">
                <a:ln w="0"/>
                <a:solidFill>
                  <a:schemeClr val="bg1"/>
                </a:solidFill>
                <a:latin typeface="Arial" panose="020B0604020202020204" pitchFamily="34" charset="0"/>
                <a:ea typeface="+mj-ea"/>
                <a:cs typeface="Arial" panose="020B0604020202020204" pitchFamily="34" charset="0"/>
              </a:rPr>
            </a:br>
            <a:r>
              <a:rPr lang="ru-RU" dirty="0">
                <a:ln w="0"/>
                <a:solidFill>
                  <a:schemeClr val="bg1"/>
                </a:solidFill>
                <a:latin typeface="Arial" panose="020B0604020202020204" pitchFamily="34" charset="0"/>
                <a:ea typeface="+mj-ea"/>
                <a:cs typeface="Arial" panose="020B0604020202020204" pitchFamily="34" charset="0"/>
              </a:rPr>
              <a:t>дел об административных </a:t>
            </a:r>
            <a:r>
              <a:rPr lang="ru-RU" dirty="0" smtClean="0">
                <a:ln w="0"/>
                <a:solidFill>
                  <a:schemeClr val="bg1"/>
                </a:solidFill>
                <a:latin typeface="Arial" panose="020B0604020202020204" pitchFamily="34" charset="0"/>
                <a:ea typeface="+mj-ea"/>
                <a:cs typeface="Arial" panose="020B0604020202020204" pitchFamily="34" charset="0"/>
              </a:rPr>
              <a:t>правонарушениях в 2022  </a:t>
            </a:r>
            <a:endParaRPr lang="ru-RU" dirty="0">
              <a:ln w="0"/>
              <a:solidFill>
                <a:schemeClr val="bg1"/>
              </a:solidFill>
              <a:latin typeface="Arial" panose="020B0604020202020204" pitchFamily="34" charset="0"/>
              <a:ea typeface="+mj-ea"/>
              <a:cs typeface="Arial" panose="020B0604020202020204" pitchFamily="34" charset="0"/>
            </a:endParaRPr>
          </a:p>
        </p:txBody>
      </p:sp>
      <p:sp>
        <p:nvSpPr>
          <p:cNvPr id="23" name="TextBox 22"/>
          <p:cNvSpPr txBox="1"/>
          <p:nvPr/>
        </p:nvSpPr>
        <p:spPr>
          <a:xfrm>
            <a:off x="273712" y="1275509"/>
            <a:ext cx="7582848" cy="3477875"/>
          </a:xfrm>
          <a:prstGeom prst="rect">
            <a:avLst/>
          </a:prstGeom>
          <a:noFill/>
        </p:spPr>
        <p:txBody>
          <a:bodyPr wrap="square" rtlCol="0">
            <a:spAutoFit/>
          </a:bodyPr>
          <a:lstStyle/>
          <a:p>
            <a:r>
              <a:rPr lang="ru-RU" sz="2000" b="1" dirty="0" smtClean="0">
                <a:solidFill>
                  <a:srgbClr val="FF0000"/>
                </a:solidFill>
              </a:rPr>
              <a:t>34 </a:t>
            </a:r>
            <a:r>
              <a:rPr lang="ru-RU" sz="2000" b="1" dirty="0"/>
              <a:t>протокола об административных правонарушениях </a:t>
            </a:r>
          </a:p>
          <a:p>
            <a:r>
              <a:rPr lang="ru-RU" sz="2000" b="1" dirty="0">
                <a:solidFill>
                  <a:srgbClr val="FF0000"/>
                </a:solidFill>
              </a:rPr>
              <a:t>3</a:t>
            </a:r>
            <a:r>
              <a:rPr lang="ru-RU" sz="2000" dirty="0" smtClean="0"/>
              <a:t> </a:t>
            </a:r>
            <a:r>
              <a:rPr lang="ru-RU" sz="2000" b="1" dirty="0"/>
              <a:t>постановления о наложении штрафов в сумме </a:t>
            </a:r>
            <a:r>
              <a:rPr lang="ru-RU" sz="2000" b="1" dirty="0">
                <a:solidFill>
                  <a:srgbClr val="11B15B"/>
                </a:solidFill>
              </a:rPr>
              <a:t>50,00</a:t>
            </a:r>
            <a:r>
              <a:rPr lang="ru-RU" sz="2000" dirty="0"/>
              <a:t> </a:t>
            </a:r>
            <a:r>
              <a:rPr lang="ru-RU" sz="2000" b="1" dirty="0"/>
              <a:t>тыс. </a:t>
            </a:r>
            <a:r>
              <a:rPr lang="ru-RU" sz="2000" b="1" dirty="0" smtClean="0"/>
              <a:t>руб.</a:t>
            </a:r>
            <a:r>
              <a:rPr lang="ru-RU" sz="2000" dirty="0" smtClean="0"/>
              <a:t> </a:t>
            </a:r>
            <a:r>
              <a:rPr lang="ru-RU" sz="2000" dirty="0"/>
              <a:t>(оплачено в 2022 году – 30,00 тыс. рублей</a:t>
            </a:r>
            <a:r>
              <a:rPr lang="ru-RU" sz="2000" dirty="0" smtClean="0"/>
              <a:t>)</a:t>
            </a:r>
            <a:endParaRPr lang="ru-RU" sz="2000" dirty="0"/>
          </a:p>
          <a:p>
            <a:r>
              <a:rPr lang="ru-RU" sz="2000" b="1" dirty="0" smtClean="0">
                <a:solidFill>
                  <a:srgbClr val="FF0000"/>
                </a:solidFill>
              </a:rPr>
              <a:t>13</a:t>
            </a:r>
            <a:r>
              <a:rPr lang="ru-RU" sz="2000" b="1" dirty="0" smtClean="0"/>
              <a:t> </a:t>
            </a:r>
            <a:r>
              <a:rPr lang="ru-RU" sz="2000" b="1" dirty="0"/>
              <a:t>постановлений о назначении </a:t>
            </a:r>
            <a:r>
              <a:rPr lang="ru-RU" sz="2000" b="1" dirty="0" smtClean="0"/>
              <a:t>предупреждения</a:t>
            </a:r>
            <a:endParaRPr lang="ru-RU" sz="2000" b="1" dirty="0"/>
          </a:p>
          <a:p>
            <a:r>
              <a:rPr lang="ru-RU" sz="2000" b="1" dirty="0" smtClean="0">
                <a:solidFill>
                  <a:srgbClr val="FF0000"/>
                </a:solidFill>
              </a:rPr>
              <a:t>1</a:t>
            </a:r>
            <a:r>
              <a:rPr lang="ru-RU" sz="2000" b="1" dirty="0" smtClean="0"/>
              <a:t> </a:t>
            </a:r>
            <a:r>
              <a:rPr lang="ru-RU" sz="2000" b="1" dirty="0"/>
              <a:t>постановление о прекращении производства по делу об </a:t>
            </a:r>
            <a:r>
              <a:rPr lang="ru-RU" sz="2000" b="1" dirty="0" smtClean="0"/>
              <a:t>АП </a:t>
            </a:r>
            <a:endParaRPr lang="ru-RU" sz="2000" b="1" dirty="0"/>
          </a:p>
          <a:p>
            <a:r>
              <a:rPr lang="ru-RU" sz="2000" b="1" dirty="0" smtClean="0">
                <a:solidFill>
                  <a:srgbClr val="FF0000"/>
                </a:solidFill>
              </a:rPr>
              <a:t>2</a:t>
            </a:r>
            <a:r>
              <a:rPr lang="ru-RU" sz="2000" b="1" dirty="0" smtClean="0"/>
              <a:t> </a:t>
            </a:r>
            <a:r>
              <a:rPr lang="ru-RU" sz="2000" b="1" dirty="0"/>
              <a:t>протокола об АП направлены в УФАС по Томской области </a:t>
            </a:r>
            <a:r>
              <a:rPr lang="ru-RU" sz="2000" b="1" dirty="0" smtClean="0"/>
              <a:t/>
            </a:r>
            <a:br>
              <a:rPr lang="ru-RU" sz="2000" b="1" dirty="0" smtClean="0"/>
            </a:br>
            <a:r>
              <a:rPr lang="ru-RU" sz="2000" dirty="0" smtClean="0"/>
              <a:t>(</a:t>
            </a:r>
            <a:r>
              <a:rPr lang="ru-RU" sz="2000" dirty="0"/>
              <a:t>сумма наложенных штрафов – 220 тыс. </a:t>
            </a:r>
            <a:r>
              <a:rPr lang="ru-RU" sz="2000" dirty="0" smtClean="0"/>
              <a:t>руб.</a:t>
            </a:r>
          </a:p>
          <a:p>
            <a:r>
              <a:rPr lang="ru-RU" sz="2000" dirty="0" smtClean="0"/>
              <a:t>не </a:t>
            </a:r>
            <a:r>
              <a:rPr lang="ru-RU" sz="2000" dirty="0"/>
              <a:t>вступили в законную силу, обжалование в судебном порядке</a:t>
            </a:r>
            <a:r>
              <a:rPr lang="ru-RU" sz="2000" dirty="0" smtClean="0"/>
              <a:t>)</a:t>
            </a:r>
            <a:endParaRPr lang="ru-RU" sz="2000" dirty="0"/>
          </a:p>
          <a:p>
            <a:r>
              <a:rPr lang="ru-RU" sz="2000" b="1" dirty="0" smtClean="0">
                <a:solidFill>
                  <a:srgbClr val="FF0000"/>
                </a:solidFill>
              </a:rPr>
              <a:t>4</a:t>
            </a:r>
            <a:r>
              <a:rPr lang="ru-RU" sz="2000" b="1" dirty="0" smtClean="0"/>
              <a:t> </a:t>
            </a:r>
            <a:r>
              <a:rPr lang="ru-RU" sz="2000" b="1" dirty="0"/>
              <a:t>протокола об АП направлены в Мировые судебные участки г. Томска </a:t>
            </a:r>
            <a:r>
              <a:rPr lang="ru-RU" sz="2000" dirty="0"/>
              <a:t>(вынесены судебные постановления о назначении административного наказания в виде предупреждения</a:t>
            </a:r>
            <a:r>
              <a:rPr lang="ru-RU" sz="2000" dirty="0" smtClean="0"/>
              <a:t>).</a:t>
            </a:r>
            <a:endParaRPr lang="ru-RU" sz="2000" dirty="0"/>
          </a:p>
        </p:txBody>
      </p:sp>
      <p:sp>
        <p:nvSpPr>
          <p:cNvPr id="26" name="Прямоугольник с двумя скругленными противолежащими углами 25"/>
          <p:cNvSpPr/>
          <p:nvPr/>
        </p:nvSpPr>
        <p:spPr>
          <a:xfrm>
            <a:off x="7833125" y="1299097"/>
            <a:ext cx="4177735" cy="5235398"/>
          </a:xfrm>
          <a:prstGeom prst="round2DiagRect">
            <a:avLst>
              <a:gd name="adj1" fmla="val 0"/>
              <a:gd name="adj2" fmla="val 29673"/>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27" name="Прямоугольник с двумя скругленными противолежащими углами 26"/>
          <p:cNvSpPr/>
          <p:nvPr/>
        </p:nvSpPr>
        <p:spPr>
          <a:xfrm>
            <a:off x="10419499" y="713980"/>
            <a:ext cx="1680714"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8" name="TextBox 27"/>
          <p:cNvSpPr txBox="1"/>
          <p:nvPr/>
        </p:nvSpPr>
        <p:spPr>
          <a:xfrm>
            <a:off x="10542703" y="675833"/>
            <a:ext cx="1468157"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4" name="TextBox 3"/>
          <p:cNvSpPr txBox="1"/>
          <p:nvPr/>
        </p:nvSpPr>
        <p:spPr>
          <a:xfrm>
            <a:off x="8379772" y="3003134"/>
            <a:ext cx="3730009" cy="3170099"/>
          </a:xfrm>
          <a:prstGeom prst="rect">
            <a:avLst/>
          </a:prstGeom>
          <a:noFill/>
        </p:spPr>
        <p:txBody>
          <a:bodyPr wrap="square" rtlCol="0">
            <a:spAutoFit/>
          </a:bodyPr>
          <a:lstStyle/>
          <a:p>
            <a:r>
              <a:rPr lang="ru-RU" sz="2000" dirty="0" smtClean="0"/>
              <a:t> </a:t>
            </a:r>
          </a:p>
          <a:p>
            <a:pPr lvl="1"/>
            <a:r>
              <a:rPr lang="ru-RU" sz="2000" dirty="0" smtClean="0"/>
              <a:t>реализована </a:t>
            </a:r>
            <a:r>
              <a:rPr lang="ru-RU" sz="2000" dirty="0"/>
              <a:t>возможность занесения и обработки персональных данных, </a:t>
            </a:r>
            <a:r>
              <a:rPr lang="ru-RU" sz="2000" dirty="0" smtClean="0"/>
              <a:t/>
            </a:r>
            <a:br>
              <a:rPr lang="ru-RU" sz="2000" dirty="0" smtClean="0"/>
            </a:br>
            <a:r>
              <a:rPr lang="ru-RU" sz="2000" dirty="0" smtClean="0"/>
              <a:t>с </a:t>
            </a:r>
            <a:r>
              <a:rPr lang="ru-RU" sz="2000" dirty="0"/>
              <a:t>пометкой </a:t>
            </a:r>
            <a:r>
              <a:rPr lang="ru-RU" sz="2000" dirty="0" smtClean="0"/>
              <a:t/>
            </a:r>
            <a:br>
              <a:rPr lang="ru-RU" sz="2000" dirty="0" smtClean="0"/>
            </a:br>
            <a:r>
              <a:rPr lang="ru-RU" sz="2000" dirty="0" smtClean="0"/>
              <a:t>«</a:t>
            </a:r>
            <a:r>
              <a:rPr lang="ru-RU" sz="2000" dirty="0"/>
              <a:t>Для служебного </a:t>
            </a:r>
            <a:r>
              <a:rPr lang="ru-RU" sz="2000" dirty="0" smtClean="0"/>
              <a:t>пользования»</a:t>
            </a:r>
          </a:p>
          <a:p>
            <a:pPr lvl="1"/>
            <a:endParaRPr lang="ru-RU" sz="2000" dirty="0"/>
          </a:p>
          <a:p>
            <a:pPr lvl="1"/>
            <a:r>
              <a:rPr lang="ru-RU" sz="2000" dirty="0" smtClean="0"/>
              <a:t>Реализовано формирование отчетности</a:t>
            </a:r>
          </a:p>
        </p:txBody>
      </p:sp>
      <p:cxnSp>
        <p:nvCxnSpPr>
          <p:cNvPr id="30" name="Прямая соединительная линия 29"/>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33" name="Рисунок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6821" y="1934759"/>
            <a:ext cx="812744" cy="803780"/>
          </a:xfrm>
          <a:prstGeom prst="rect">
            <a:avLst/>
          </a:prstGeom>
        </p:spPr>
      </p:pic>
      <p:sp>
        <p:nvSpPr>
          <p:cNvPr id="7" name="Прямоугольник 6"/>
          <p:cNvSpPr/>
          <p:nvPr/>
        </p:nvSpPr>
        <p:spPr>
          <a:xfrm>
            <a:off x="8570135" y="1561342"/>
            <a:ext cx="3440725" cy="1569660"/>
          </a:xfrm>
          <a:prstGeom prst="rect">
            <a:avLst/>
          </a:prstGeom>
        </p:spPr>
        <p:txBody>
          <a:bodyPr wrap="square">
            <a:spAutoFit/>
          </a:bodyPr>
          <a:lstStyle/>
          <a:p>
            <a:r>
              <a:rPr lang="ru-RU" sz="2400" b="1" dirty="0">
                <a:solidFill>
                  <a:srgbClr val="1B5391"/>
                </a:solidFill>
              </a:rPr>
              <a:t>В</a:t>
            </a:r>
            <a:r>
              <a:rPr lang="ru-RU" sz="2400" b="1" dirty="0" smtClean="0">
                <a:solidFill>
                  <a:srgbClr val="1B5391"/>
                </a:solidFill>
              </a:rPr>
              <a:t> </a:t>
            </a:r>
            <a:r>
              <a:rPr lang="ru-RU" sz="2400" b="1" dirty="0">
                <a:solidFill>
                  <a:srgbClr val="1B5391"/>
                </a:solidFill>
              </a:rPr>
              <a:t>подсистеме финансового контроля ГИИС «Электронный бюджет</a:t>
            </a:r>
            <a:r>
              <a:rPr lang="ru-RU" sz="2400" b="1" dirty="0" smtClean="0">
                <a:solidFill>
                  <a:srgbClr val="1B5391"/>
                </a:solidFill>
              </a:rPr>
              <a:t>»:</a:t>
            </a:r>
            <a:endParaRPr lang="ru-RU" sz="2400" b="1" dirty="0">
              <a:solidFill>
                <a:srgbClr val="1B5391"/>
              </a:solidFill>
            </a:endParaRP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169186">
            <a:off x="8014081" y="3817195"/>
            <a:ext cx="840889" cy="840889"/>
          </a:xfrm>
          <a:prstGeom prst="rect">
            <a:avLst/>
          </a:prstGeom>
        </p:spPr>
      </p:pic>
      <p:pic>
        <p:nvPicPr>
          <p:cNvPr id="34" name="Рисунок 33"/>
          <p:cNvPicPr>
            <a:picLocks noChangeAspect="1"/>
          </p:cNvPicPr>
          <p:nvPr/>
        </p:nvPicPr>
        <p:blipFill>
          <a:blip r:embed="rId6" cstate="print">
            <a:duotone>
              <a:prstClr val="black"/>
              <a:schemeClr val="accent3">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997466" y="5313327"/>
            <a:ext cx="783080" cy="740367"/>
          </a:xfrm>
          <a:prstGeom prst="rect">
            <a:avLst/>
          </a:prstGeom>
        </p:spPr>
      </p:pic>
      <p:pic>
        <p:nvPicPr>
          <p:cNvPr id="29" name="Рисунок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083" y="94795"/>
            <a:ext cx="720108" cy="445359"/>
          </a:xfrm>
          <a:prstGeom prst="rect">
            <a:avLst/>
          </a:prstGeom>
          <a:solidFill>
            <a:schemeClr val="accent1"/>
          </a:solidFill>
        </p:spPr>
      </p:pic>
      <p:sp>
        <p:nvSpPr>
          <p:cNvPr id="36" name="Прямоугольник с двумя скругленными противолежащими углами 35"/>
          <p:cNvSpPr/>
          <p:nvPr/>
        </p:nvSpPr>
        <p:spPr>
          <a:xfrm>
            <a:off x="179626" y="5246432"/>
            <a:ext cx="7380175" cy="1611568"/>
          </a:xfrm>
          <a:prstGeom prst="round2DiagRect">
            <a:avLst>
              <a:gd name="adj1" fmla="val 0"/>
              <a:gd name="adj2" fmla="val 31739"/>
            </a:avLst>
          </a:prstGeom>
          <a:ln>
            <a:solidFill>
              <a:srgbClr val="4193D7"/>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7" name="Прямоугольник с двумя скругленными противолежащими углами 36"/>
          <p:cNvSpPr/>
          <p:nvPr/>
        </p:nvSpPr>
        <p:spPr>
          <a:xfrm>
            <a:off x="463128" y="4690091"/>
            <a:ext cx="7280644" cy="595537"/>
          </a:xfrm>
          <a:prstGeom prst="round2DiagRect">
            <a:avLst>
              <a:gd name="adj1" fmla="val 50000"/>
              <a:gd name="adj2" fmla="val 0"/>
            </a:avLst>
          </a:prstGeom>
          <a:solidFill>
            <a:srgbClr val="4193D7"/>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39" name="TextBox 38"/>
          <p:cNvSpPr txBox="1"/>
          <p:nvPr/>
        </p:nvSpPr>
        <p:spPr>
          <a:xfrm>
            <a:off x="325265" y="5246432"/>
            <a:ext cx="7582848" cy="1631216"/>
          </a:xfrm>
          <a:prstGeom prst="rect">
            <a:avLst/>
          </a:prstGeom>
          <a:noFill/>
        </p:spPr>
        <p:txBody>
          <a:bodyPr wrap="square" rtlCol="0">
            <a:spAutoFit/>
          </a:bodyPr>
          <a:lstStyle/>
          <a:p>
            <a:r>
              <a:rPr lang="ru-RU" sz="2000" b="1" dirty="0">
                <a:solidFill>
                  <a:srgbClr val="FF0000"/>
                </a:solidFill>
              </a:rPr>
              <a:t>4</a:t>
            </a:r>
            <a:r>
              <a:rPr lang="ru-RU" sz="2000" b="1" dirty="0"/>
              <a:t> протокола об административных правонарушениях </a:t>
            </a:r>
          </a:p>
          <a:p>
            <a:r>
              <a:rPr lang="ru-RU" sz="2000" b="1" dirty="0" smtClean="0">
                <a:solidFill>
                  <a:srgbClr val="FF0000"/>
                </a:solidFill>
              </a:rPr>
              <a:t>3</a:t>
            </a:r>
            <a:r>
              <a:rPr lang="ru-RU" sz="2000" b="1" dirty="0" smtClean="0"/>
              <a:t> </a:t>
            </a:r>
            <a:r>
              <a:rPr lang="ru-RU" sz="2000" b="1" dirty="0"/>
              <a:t>постановления о назначении </a:t>
            </a:r>
            <a:r>
              <a:rPr lang="ru-RU" sz="2000" b="1" dirty="0" smtClean="0"/>
              <a:t>предупреждения</a:t>
            </a:r>
            <a:endParaRPr lang="ru-RU" sz="2000" b="1" dirty="0"/>
          </a:p>
          <a:p>
            <a:r>
              <a:rPr lang="ru-RU" sz="2000" b="1" dirty="0" smtClean="0">
                <a:solidFill>
                  <a:srgbClr val="FF0000"/>
                </a:solidFill>
              </a:rPr>
              <a:t>1</a:t>
            </a:r>
            <a:r>
              <a:rPr lang="ru-RU" sz="2000" b="1" dirty="0" smtClean="0"/>
              <a:t> </a:t>
            </a:r>
            <a:r>
              <a:rPr lang="ru-RU" sz="2000" b="1" dirty="0"/>
              <a:t>постановление о наложении штрафа </a:t>
            </a:r>
            <a:r>
              <a:rPr lang="ru-RU" sz="2000" dirty="0"/>
              <a:t>(на сумму 10,00 тыс</a:t>
            </a:r>
            <a:r>
              <a:rPr lang="ru-RU" sz="2000" dirty="0" smtClean="0"/>
              <a:t>.)</a:t>
            </a:r>
            <a:endParaRPr lang="ru-RU" sz="2000" dirty="0"/>
          </a:p>
          <a:p>
            <a:r>
              <a:rPr lang="ru-RU" sz="2000" b="1" dirty="0" smtClean="0">
                <a:solidFill>
                  <a:srgbClr val="FF0000"/>
                </a:solidFill>
              </a:rPr>
              <a:t>1</a:t>
            </a:r>
            <a:r>
              <a:rPr lang="ru-RU" sz="2000" b="1" dirty="0" smtClean="0"/>
              <a:t> </a:t>
            </a:r>
            <a:r>
              <a:rPr lang="ru-RU" sz="2000" b="1" dirty="0"/>
              <a:t>постановление о назначении предупреждения </a:t>
            </a:r>
            <a:r>
              <a:rPr lang="ru-RU" sz="2000" b="1" dirty="0" smtClean="0"/>
              <a:t/>
            </a:r>
            <a:br>
              <a:rPr lang="ru-RU" sz="2000" b="1" dirty="0" smtClean="0"/>
            </a:br>
            <a:r>
              <a:rPr lang="ru-RU" sz="2000" dirty="0" smtClean="0"/>
              <a:t>по </a:t>
            </a:r>
            <a:r>
              <a:rPr lang="ru-RU" sz="2000" dirty="0"/>
              <a:t>протоколу, составленному в 2022 году</a:t>
            </a:r>
            <a:r>
              <a:rPr lang="ru-RU" sz="2000" dirty="0" smtClean="0"/>
              <a:t>.</a:t>
            </a:r>
            <a:endParaRPr lang="ru-RU" sz="2000" dirty="0"/>
          </a:p>
        </p:txBody>
      </p:sp>
      <p:sp>
        <p:nvSpPr>
          <p:cNvPr id="40" name="TextBox 39"/>
          <p:cNvSpPr txBox="1"/>
          <p:nvPr/>
        </p:nvSpPr>
        <p:spPr>
          <a:xfrm>
            <a:off x="1142880" y="4639297"/>
            <a:ext cx="6499911" cy="646331"/>
          </a:xfrm>
          <a:prstGeom prst="rect">
            <a:avLst/>
          </a:prstGeom>
          <a:noFill/>
        </p:spPr>
        <p:txBody>
          <a:bodyPr wrap="square" rtlCol="0">
            <a:spAutoFit/>
          </a:bodyPr>
          <a:lstStyle/>
          <a:p>
            <a:pPr algn="ctr"/>
            <a:r>
              <a:rPr lang="ru-RU" dirty="0">
                <a:ln w="0"/>
                <a:solidFill>
                  <a:schemeClr val="bg1"/>
                </a:solidFill>
                <a:latin typeface="Arial" panose="020B0604020202020204" pitchFamily="34" charset="0"/>
                <a:ea typeface="+mj-ea"/>
                <a:cs typeface="Arial" panose="020B0604020202020204" pitchFamily="34" charset="0"/>
              </a:rPr>
              <a:t>Реализация полномочий по рассмотрению</a:t>
            </a:r>
            <a:br>
              <a:rPr lang="ru-RU" dirty="0">
                <a:ln w="0"/>
                <a:solidFill>
                  <a:schemeClr val="bg1"/>
                </a:solidFill>
                <a:latin typeface="Arial" panose="020B0604020202020204" pitchFamily="34" charset="0"/>
                <a:ea typeface="+mj-ea"/>
                <a:cs typeface="Arial" panose="020B0604020202020204" pitchFamily="34" charset="0"/>
              </a:rPr>
            </a:br>
            <a:r>
              <a:rPr lang="ru-RU" dirty="0">
                <a:ln w="0"/>
                <a:solidFill>
                  <a:schemeClr val="bg1"/>
                </a:solidFill>
                <a:latin typeface="Arial" panose="020B0604020202020204" pitchFamily="34" charset="0"/>
                <a:ea typeface="+mj-ea"/>
                <a:cs typeface="Arial" panose="020B0604020202020204" pitchFamily="34" charset="0"/>
              </a:rPr>
              <a:t>дел об административных </a:t>
            </a:r>
            <a:r>
              <a:rPr lang="ru-RU" dirty="0" smtClean="0">
                <a:ln w="0"/>
                <a:solidFill>
                  <a:schemeClr val="bg1"/>
                </a:solidFill>
                <a:latin typeface="Arial" panose="020B0604020202020204" pitchFamily="34" charset="0"/>
                <a:ea typeface="+mj-ea"/>
                <a:cs typeface="Arial" panose="020B0604020202020204" pitchFamily="34" charset="0"/>
              </a:rPr>
              <a:t>правонарушениях в 2023 </a:t>
            </a:r>
            <a:endParaRPr lang="ru-RU" dirty="0">
              <a:ln w="0"/>
              <a:solidFill>
                <a:schemeClr val="bg1"/>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979060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Прямоугольник с двумя скругленными противолежащими углами 14"/>
          <p:cNvSpPr/>
          <p:nvPr/>
        </p:nvSpPr>
        <p:spPr>
          <a:xfrm>
            <a:off x="317500" y="3829050"/>
            <a:ext cx="5492750" cy="2734087"/>
          </a:xfrm>
          <a:prstGeom prst="round2DiagRect">
            <a:avLst>
              <a:gd name="adj1" fmla="val 0"/>
              <a:gd name="adj2" fmla="val 26846"/>
            </a:avLst>
          </a:prstGeom>
          <a:ln>
            <a:solidFill>
              <a:srgbClr val="4193D7"/>
            </a:solidFill>
          </a:ln>
          <a:effectLst>
            <a:outerShdw blurRad="254000" dist="38100" dir="8100000" algn="tr"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 name="Rectangle 14"/>
          <p:cNvSpPr>
            <a:spLocks noChangeArrowheads="1"/>
          </p:cNvSpPr>
          <p:nvPr/>
        </p:nvSpPr>
        <p:spPr bwMode="auto">
          <a:xfrm>
            <a:off x="0" y="450166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3" name="Номер слайда 2"/>
          <p:cNvSpPr>
            <a:spLocks noGrp="1"/>
          </p:cNvSpPr>
          <p:nvPr>
            <p:ph type="sldNum" sz="quarter" idx="12"/>
          </p:nvPr>
        </p:nvSpPr>
        <p:spPr>
          <a:xfrm>
            <a:off x="9315681" y="6563137"/>
            <a:ext cx="2844800" cy="365125"/>
          </a:xfrm>
        </p:spPr>
        <p:txBody>
          <a:bodyPr/>
          <a:lstStyle/>
          <a:p>
            <a:fld id="{9D3DA0D5-2F35-4376-BC6A-3936B73F2B0B}" type="slidenum">
              <a:rPr lang="ru-RU" sz="1600" b="1" smtClean="0">
                <a:solidFill>
                  <a:srgbClr val="1B5391"/>
                </a:solidFill>
              </a:rPr>
              <a:pPr/>
              <a:t>21</a:t>
            </a:fld>
            <a:endParaRPr lang="ru-RU" sz="1600" b="1" dirty="0">
              <a:solidFill>
                <a:srgbClr val="1B5391"/>
              </a:solidFill>
            </a:endParaRPr>
          </a:p>
        </p:txBody>
      </p:sp>
      <p:sp>
        <p:nvSpPr>
          <p:cNvPr id="1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3" name="Заголовок 1"/>
          <p:cNvSpPr txBox="1">
            <a:spLocks/>
          </p:cNvSpPr>
          <p:nvPr/>
        </p:nvSpPr>
        <p:spPr>
          <a:xfrm>
            <a:off x="771364" y="43415"/>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Правовое обеспечение</a:t>
            </a:r>
            <a:endParaRPr lang="ru-RU" sz="3200" dirty="0">
              <a:ln w="0"/>
              <a:solidFill>
                <a:srgbClr val="1B5391"/>
              </a:solidFill>
              <a:latin typeface="Arial" panose="020B0604020202020204" pitchFamily="34" charset="0"/>
              <a:cs typeface="Arial" panose="020B0604020202020204" pitchFamily="34" charset="0"/>
            </a:endParaRPr>
          </a:p>
        </p:txBody>
      </p:sp>
      <p:sp>
        <p:nvSpPr>
          <p:cNvPr id="16" name="Прямоугольник с двумя скругленными противолежащими углами 15"/>
          <p:cNvSpPr/>
          <p:nvPr/>
        </p:nvSpPr>
        <p:spPr>
          <a:xfrm flipH="1">
            <a:off x="317500" y="841487"/>
            <a:ext cx="11621182" cy="2587514"/>
          </a:xfrm>
          <a:prstGeom prst="round2DiagRect">
            <a:avLst>
              <a:gd name="adj1" fmla="val 0"/>
              <a:gd name="adj2" fmla="val 26599"/>
            </a:avLst>
          </a:prstGeom>
          <a:ln>
            <a:solidFill>
              <a:srgbClr val="4193D7"/>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cxnSp>
        <p:nvCxnSpPr>
          <p:cNvPr id="18" name="Прямая соединительная линия 17"/>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9" name="TextBox 15"/>
          <p:cNvSpPr txBox="1"/>
          <p:nvPr/>
        </p:nvSpPr>
        <p:spPr>
          <a:xfrm>
            <a:off x="716132" y="1064091"/>
            <a:ext cx="8599549" cy="523220"/>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800" dirty="0" smtClean="0"/>
              <a:t>Предъявлено </a:t>
            </a:r>
            <a:r>
              <a:rPr lang="ru-RU" sz="2800" b="1" dirty="0" smtClean="0">
                <a:solidFill>
                  <a:srgbClr val="1B5391"/>
                </a:solidFill>
              </a:rPr>
              <a:t>106 </a:t>
            </a:r>
            <a:r>
              <a:rPr lang="ru-RU" sz="2800" dirty="0" smtClean="0"/>
              <a:t>исков на сумму </a:t>
            </a:r>
            <a:r>
              <a:rPr lang="ru-RU" sz="2800" b="1" dirty="0">
                <a:solidFill>
                  <a:srgbClr val="1B5391"/>
                </a:solidFill>
              </a:rPr>
              <a:t>263,2</a:t>
            </a:r>
            <a:r>
              <a:rPr lang="ru-RU" sz="2800" dirty="0"/>
              <a:t> </a:t>
            </a:r>
            <a:r>
              <a:rPr lang="ru-RU" sz="2800" dirty="0" smtClean="0"/>
              <a:t>млн. руб.</a:t>
            </a:r>
          </a:p>
        </p:txBody>
      </p:sp>
      <p:sp>
        <p:nvSpPr>
          <p:cNvPr id="10" name="TextBox 16"/>
          <p:cNvSpPr txBox="1"/>
          <p:nvPr/>
        </p:nvSpPr>
        <p:spPr>
          <a:xfrm>
            <a:off x="716132" y="2107343"/>
            <a:ext cx="7609712" cy="523220"/>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800" dirty="0" smtClean="0"/>
              <a:t>Удовлетворено </a:t>
            </a:r>
            <a:r>
              <a:rPr lang="ru-RU" sz="2800" b="1" dirty="0" smtClean="0"/>
              <a:t>25</a:t>
            </a:r>
            <a:r>
              <a:rPr lang="ru-RU" sz="2800" dirty="0" smtClean="0"/>
              <a:t> исков на сумму </a:t>
            </a:r>
            <a:r>
              <a:rPr lang="ru-RU" sz="2800" b="1" dirty="0" smtClean="0">
                <a:solidFill>
                  <a:srgbClr val="C00000"/>
                </a:solidFill>
              </a:rPr>
              <a:t>15,3</a:t>
            </a:r>
            <a:r>
              <a:rPr lang="ru-RU" sz="2800" dirty="0" smtClean="0"/>
              <a:t> млн. руб.</a:t>
            </a:r>
            <a:endParaRPr lang="ru-RU" sz="2800" dirty="0"/>
          </a:p>
        </p:txBody>
      </p:sp>
      <p:sp>
        <p:nvSpPr>
          <p:cNvPr id="11" name="TextBox 25"/>
          <p:cNvSpPr txBox="1"/>
          <p:nvPr/>
        </p:nvSpPr>
        <p:spPr>
          <a:xfrm>
            <a:off x="716132" y="2521399"/>
            <a:ext cx="8653010" cy="646331"/>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800" dirty="0"/>
              <a:t>Отказано </a:t>
            </a:r>
            <a:r>
              <a:rPr lang="ru-RU" sz="2800" b="1" dirty="0"/>
              <a:t>33</a:t>
            </a:r>
            <a:r>
              <a:rPr lang="ru-RU" sz="3600" b="1" dirty="0" smtClean="0">
                <a:solidFill>
                  <a:srgbClr val="00B050"/>
                </a:solidFill>
                <a:latin typeface="+mj-lt"/>
                <a:ea typeface="FangSong" panose="02010609060101010101" pitchFamily="49" charset="-122"/>
              </a:rPr>
              <a:t> </a:t>
            </a:r>
            <a:r>
              <a:rPr lang="ru-RU" sz="2800" dirty="0"/>
              <a:t>иска</a:t>
            </a:r>
            <a:r>
              <a:rPr lang="ru-RU" sz="3600" b="1" dirty="0" smtClean="0">
                <a:solidFill>
                  <a:srgbClr val="00B050"/>
                </a:solidFill>
                <a:latin typeface="+mj-lt"/>
                <a:ea typeface="FangSong" panose="02010609060101010101" pitchFamily="49" charset="-122"/>
              </a:rPr>
              <a:t> 61,3</a:t>
            </a:r>
            <a:r>
              <a:rPr lang="ru-RU" sz="2800" dirty="0" smtClean="0"/>
              <a:t> млн. руб. сохранено в казне РФ</a:t>
            </a:r>
            <a:endParaRPr lang="ru-RU" sz="2800" dirty="0"/>
          </a:p>
        </p:txBody>
      </p:sp>
      <p:sp>
        <p:nvSpPr>
          <p:cNvPr id="19" name="TextBox 15"/>
          <p:cNvSpPr txBox="1"/>
          <p:nvPr/>
        </p:nvSpPr>
        <p:spPr>
          <a:xfrm>
            <a:off x="716132" y="1613774"/>
            <a:ext cx="9113668" cy="523220"/>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2800" dirty="0" smtClean="0"/>
              <a:t>Рассмотрено </a:t>
            </a:r>
            <a:r>
              <a:rPr lang="ru-RU" sz="2800" b="1" dirty="0" smtClean="0">
                <a:solidFill>
                  <a:srgbClr val="1B5391"/>
                </a:solidFill>
              </a:rPr>
              <a:t>79 </a:t>
            </a:r>
            <a:r>
              <a:rPr lang="ru-RU" sz="2800" dirty="0" smtClean="0"/>
              <a:t>исков на сумму </a:t>
            </a:r>
            <a:r>
              <a:rPr lang="ru-RU" sz="2800" b="1" dirty="0" smtClean="0">
                <a:solidFill>
                  <a:srgbClr val="1B5391"/>
                </a:solidFill>
              </a:rPr>
              <a:t>76,6</a:t>
            </a:r>
            <a:r>
              <a:rPr lang="ru-RU" sz="2800" dirty="0" smtClean="0"/>
              <a:t> млн. руб.</a:t>
            </a:r>
          </a:p>
        </p:txBody>
      </p:sp>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00" y="3733800"/>
            <a:ext cx="647932" cy="700542"/>
          </a:xfrm>
          <a:prstGeom prst="rect">
            <a:avLst/>
          </a:prstGeom>
        </p:spPr>
      </p:pic>
      <p:sp>
        <p:nvSpPr>
          <p:cNvPr id="2" name="TextBox 1"/>
          <p:cNvSpPr txBox="1"/>
          <p:nvPr/>
        </p:nvSpPr>
        <p:spPr>
          <a:xfrm>
            <a:off x="590762" y="4422377"/>
            <a:ext cx="4946226" cy="1631216"/>
          </a:xfrm>
          <a:prstGeom prst="rect">
            <a:avLst/>
          </a:prstGeom>
          <a:noFill/>
        </p:spPr>
        <p:txBody>
          <a:bodyPr wrap="square" rtlCol="0">
            <a:spAutoFit/>
          </a:bodyPr>
          <a:lstStyle/>
          <a:p>
            <a:r>
              <a:rPr lang="ru-RU" sz="2000" dirty="0" smtClean="0"/>
              <a:t>Участие в пилотном проекте </a:t>
            </a:r>
            <a:r>
              <a:rPr lang="ru-RU" sz="2000" dirty="0"/>
              <a:t>реализации основного мероприятия Стратегической карты Казначейства России на 2022 год </a:t>
            </a:r>
            <a:r>
              <a:rPr lang="ru-RU" sz="2000" dirty="0" smtClean="0"/>
              <a:t/>
            </a:r>
            <a:br>
              <a:rPr lang="ru-RU" sz="2000" dirty="0" smtClean="0"/>
            </a:br>
            <a:r>
              <a:rPr lang="ru-RU" sz="2000" dirty="0" smtClean="0"/>
              <a:t>№ </a:t>
            </a:r>
            <a:r>
              <a:rPr lang="ru-RU" sz="2000" dirty="0"/>
              <a:t>1.27 «Определены способы передачи электронных сообщений для взыскателя»</a:t>
            </a:r>
          </a:p>
        </p:txBody>
      </p:sp>
      <p:sp>
        <p:nvSpPr>
          <p:cNvPr id="23" name="Прямоугольник с двумя скругленными противолежащими углами 22"/>
          <p:cNvSpPr/>
          <p:nvPr/>
        </p:nvSpPr>
        <p:spPr>
          <a:xfrm>
            <a:off x="6223000" y="3813406"/>
            <a:ext cx="5492750" cy="2734087"/>
          </a:xfrm>
          <a:prstGeom prst="round2DiagRect">
            <a:avLst>
              <a:gd name="adj1" fmla="val 0"/>
              <a:gd name="adj2" fmla="val 26846"/>
            </a:avLst>
          </a:prstGeom>
          <a:ln>
            <a:solidFill>
              <a:srgbClr val="4193D7"/>
            </a:solidFill>
          </a:ln>
          <a:effectLst>
            <a:outerShdw blurRad="254000" dist="38100" dir="8100000" algn="tr"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25" name="TextBox 24"/>
          <p:cNvSpPr txBox="1"/>
          <p:nvPr/>
        </p:nvSpPr>
        <p:spPr>
          <a:xfrm>
            <a:off x="6636843" y="4335915"/>
            <a:ext cx="5190373" cy="2246769"/>
          </a:xfrm>
          <a:prstGeom prst="rect">
            <a:avLst/>
          </a:prstGeom>
          <a:noFill/>
        </p:spPr>
        <p:txBody>
          <a:bodyPr wrap="square" rtlCol="0">
            <a:spAutoFit/>
          </a:bodyPr>
          <a:lstStyle/>
          <a:p>
            <a:pPr>
              <a:defRPr/>
            </a:pPr>
            <a:r>
              <a:rPr lang="ru-RU" sz="2000" dirty="0" smtClean="0"/>
              <a:t>Осуществление </a:t>
            </a:r>
            <a:r>
              <a:rPr lang="ru-RU" sz="2000" dirty="0"/>
              <a:t>подготовки к рассмотрению </a:t>
            </a:r>
            <a:r>
              <a:rPr lang="ru-RU" sz="2000" dirty="0" smtClean="0"/>
              <a:t>жалоб </a:t>
            </a:r>
            <a:r>
              <a:rPr lang="ru-RU" sz="2000" dirty="0"/>
              <a:t>на действия (бездействие) должностных лиц Управления в рамках контрольных мероприятий в финансово-бюджетной сфере и подготовка заключений по ним.</a:t>
            </a:r>
          </a:p>
          <a:p>
            <a:endParaRPr lang="ru-RU" sz="2000" dirty="0"/>
          </a:p>
        </p:txBody>
      </p:sp>
      <p:sp>
        <p:nvSpPr>
          <p:cNvPr id="26" name="Прямоугольник с двумя скругленными противолежащими углами 25"/>
          <p:cNvSpPr/>
          <p:nvPr/>
        </p:nvSpPr>
        <p:spPr>
          <a:xfrm>
            <a:off x="10347321" y="3398647"/>
            <a:ext cx="1680714"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27" name="TextBox 26"/>
          <p:cNvSpPr txBox="1"/>
          <p:nvPr/>
        </p:nvSpPr>
        <p:spPr>
          <a:xfrm>
            <a:off x="10470525" y="3360500"/>
            <a:ext cx="1468157"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28" name="Рисунок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1818" y="3709546"/>
            <a:ext cx="828394" cy="730392"/>
          </a:xfrm>
          <a:prstGeom prst="rect">
            <a:avLst/>
          </a:prstGeom>
        </p:spPr>
      </p:pic>
      <p:pic>
        <p:nvPicPr>
          <p:cNvPr id="21" name="Рисунок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776" y="33518"/>
            <a:ext cx="609356" cy="551322"/>
          </a:xfrm>
          <a:prstGeom prst="rect">
            <a:avLst/>
          </a:prstGeom>
          <a:solidFill>
            <a:schemeClr val="accent1"/>
          </a:solidFill>
        </p:spPr>
      </p:pic>
    </p:spTree>
    <p:extLst>
      <p:ext uri="{BB962C8B-B14F-4D97-AF65-F5344CB8AC3E}">
        <p14:creationId xmlns:p14="http://schemas.microsoft.com/office/powerpoint/2010/main" val="539201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332686" y="6536417"/>
            <a:ext cx="2844800" cy="365125"/>
          </a:xfrm>
        </p:spPr>
        <p:txBody>
          <a:bodyPr/>
          <a:lstStyle/>
          <a:p>
            <a:fld id="{9D3DA0D5-2F35-4376-BC6A-3936B73F2B0B}" type="slidenum">
              <a:rPr lang="ru-RU" sz="1600" b="1" smtClean="0">
                <a:solidFill>
                  <a:srgbClr val="1B5391"/>
                </a:solidFill>
              </a:rPr>
              <a:pPr/>
              <a:t>22</a:t>
            </a:fld>
            <a:endParaRPr lang="ru-RU" sz="1600" b="1" dirty="0">
              <a:solidFill>
                <a:srgbClr val="1B5391"/>
              </a:solidFill>
            </a:endParaRPr>
          </a:p>
        </p:txBody>
      </p:sp>
      <p:sp>
        <p:nvSpPr>
          <p:cNvPr id="5" name="Заголовок 1"/>
          <p:cNvSpPr txBox="1">
            <a:spLocks/>
          </p:cNvSpPr>
          <p:nvPr/>
        </p:nvSpPr>
        <p:spPr>
          <a:xfrm>
            <a:off x="1018107" y="77432"/>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Хозяйственное обеспечение</a:t>
            </a:r>
            <a:endParaRPr lang="ru-RU" sz="3200" dirty="0">
              <a:ln w="0"/>
              <a:solidFill>
                <a:srgbClr val="1B5391"/>
              </a:solidFill>
              <a:latin typeface="Arial" panose="020B0604020202020204" pitchFamily="34" charset="0"/>
              <a:cs typeface="Arial" panose="020B0604020202020204" pitchFamily="34" charset="0"/>
            </a:endParaRP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828" y="0"/>
            <a:ext cx="571105" cy="571105"/>
          </a:xfrm>
          <a:prstGeom prst="rect">
            <a:avLst/>
          </a:prstGeom>
          <a:solidFill>
            <a:schemeClr val="accent1"/>
          </a:solidFill>
        </p:spPr>
      </p:pic>
      <p:sp>
        <p:nvSpPr>
          <p:cNvPr id="13" name="Прямоугольник с двумя скругленными противолежащими углами 12"/>
          <p:cNvSpPr/>
          <p:nvPr/>
        </p:nvSpPr>
        <p:spPr>
          <a:xfrm>
            <a:off x="188686" y="989565"/>
            <a:ext cx="5760000" cy="5385453"/>
          </a:xfrm>
          <a:prstGeom prst="round2DiagRect">
            <a:avLst>
              <a:gd name="adj1" fmla="val 0"/>
              <a:gd name="adj2" fmla="val 16198"/>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4" name="Прямоугольник с двумя скругленными противолежащими углами 13"/>
          <p:cNvSpPr/>
          <p:nvPr/>
        </p:nvSpPr>
        <p:spPr>
          <a:xfrm>
            <a:off x="4428572" y="702091"/>
            <a:ext cx="1680714" cy="806241"/>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15" name="TextBox 14"/>
          <p:cNvSpPr txBox="1"/>
          <p:nvPr/>
        </p:nvSpPr>
        <p:spPr>
          <a:xfrm>
            <a:off x="4551776" y="640358"/>
            <a:ext cx="1468157"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2022</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6" name="TextBox 15"/>
          <p:cNvSpPr txBox="1"/>
          <p:nvPr/>
        </p:nvSpPr>
        <p:spPr>
          <a:xfrm>
            <a:off x="1037632" y="1577253"/>
            <a:ext cx="4863647" cy="923330"/>
          </a:xfrm>
          <a:prstGeom prst="rect">
            <a:avLst/>
          </a:prstGeom>
          <a:noFill/>
        </p:spPr>
        <p:txBody>
          <a:bodyPr wrap="square" rtlCol="0">
            <a:spAutoFit/>
          </a:bodyPr>
          <a:lstStyle/>
          <a:p>
            <a:pPr>
              <a:spcBef>
                <a:spcPts val="1800"/>
              </a:spcBef>
            </a:pPr>
            <a:r>
              <a:rPr lang="ru-RU" b="1" dirty="0" smtClean="0">
                <a:solidFill>
                  <a:srgbClr val="1B5391"/>
                </a:solidFill>
              </a:rPr>
              <a:t>Капитальный ремонт </a:t>
            </a:r>
            <a:r>
              <a:rPr lang="ru-RU" b="1" dirty="0">
                <a:solidFill>
                  <a:srgbClr val="1B5391"/>
                </a:solidFill>
              </a:rPr>
              <a:t>крыши и фасада здания УФК по Томской области, расположенного по адресу: г. Томск, пр. Фрунзе, д. </a:t>
            </a:r>
            <a:r>
              <a:rPr lang="ru-RU" b="1" dirty="0" smtClean="0">
                <a:solidFill>
                  <a:srgbClr val="1B5391"/>
                </a:solidFill>
              </a:rPr>
              <a:t>22</a:t>
            </a:r>
            <a:endParaRPr lang="ru-RU" b="1" dirty="0">
              <a:solidFill>
                <a:srgbClr val="1B5391"/>
              </a:solidFill>
            </a:endParaRPr>
          </a:p>
        </p:txBody>
      </p:sp>
      <p:pic>
        <p:nvPicPr>
          <p:cNvPr id="23" name="Рисунок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232" y="1553890"/>
            <a:ext cx="914400" cy="914400"/>
          </a:xfrm>
          <a:prstGeom prst="rect">
            <a:avLst/>
          </a:prstGeom>
        </p:spPr>
      </p:pic>
      <p:sp>
        <p:nvSpPr>
          <p:cNvPr id="2" name="TextBox 1"/>
          <p:cNvSpPr txBox="1"/>
          <p:nvPr/>
        </p:nvSpPr>
        <p:spPr>
          <a:xfrm>
            <a:off x="358898" y="2612036"/>
            <a:ext cx="5435056" cy="3170099"/>
          </a:xfrm>
          <a:prstGeom prst="rect">
            <a:avLst/>
          </a:prstGeom>
          <a:noFill/>
        </p:spPr>
        <p:txBody>
          <a:bodyPr wrap="square" rtlCol="0">
            <a:spAutoFit/>
          </a:bodyPr>
          <a:lstStyle/>
          <a:p>
            <a:r>
              <a:rPr lang="ru-RU" sz="2000" dirty="0"/>
              <a:t>- Капитальный ремонт крыши </a:t>
            </a:r>
            <a:r>
              <a:rPr lang="ru-RU" sz="2000" dirty="0" smtClean="0"/>
              <a:t/>
            </a:r>
            <a:br>
              <a:rPr lang="ru-RU" sz="2000" dirty="0" smtClean="0"/>
            </a:br>
            <a:r>
              <a:rPr lang="ru-RU" sz="2000" dirty="0" smtClean="0"/>
              <a:t>(</a:t>
            </a:r>
            <a:r>
              <a:rPr lang="ru-RU" sz="2000" dirty="0"/>
              <a:t>утепление перекрытий, устройство водосливных каналов, гидроизоляция кровли, устройство </a:t>
            </a:r>
            <a:r>
              <a:rPr lang="ru-RU" sz="2000" dirty="0" err="1"/>
              <a:t>молниезащиты</a:t>
            </a:r>
            <a:r>
              <a:rPr lang="ru-RU" sz="2000" dirty="0"/>
              <a:t>).</a:t>
            </a:r>
          </a:p>
          <a:p>
            <a:r>
              <a:rPr lang="ru-RU" sz="2000" dirty="0"/>
              <a:t>- Утепление и облицовка наружных стен здания с использованием современного материала </a:t>
            </a:r>
            <a:r>
              <a:rPr lang="ru-RU" sz="2000" dirty="0" err="1"/>
              <a:t>алюкобонд</a:t>
            </a:r>
            <a:r>
              <a:rPr lang="ru-RU" sz="2000" dirty="0"/>
              <a:t>.</a:t>
            </a:r>
          </a:p>
          <a:p>
            <a:r>
              <a:rPr lang="ru-RU" sz="2000" dirty="0"/>
              <a:t>- работы по благоустройству прилегающей территории </a:t>
            </a:r>
          </a:p>
          <a:p>
            <a:endParaRPr lang="ru-RU" sz="2000" dirty="0"/>
          </a:p>
        </p:txBody>
      </p:sp>
      <p:sp>
        <p:nvSpPr>
          <p:cNvPr id="29" name="TextBox 28"/>
          <p:cNvSpPr txBox="1"/>
          <p:nvPr/>
        </p:nvSpPr>
        <p:spPr>
          <a:xfrm>
            <a:off x="400242" y="5607944"/>
            <a:ext cx="5647495" cy="461665"/>
          </a:xfrm>
          <a:prstGeom prst="rect">
            <a:avLst/>
          </a:prstGeom>
          <a:noFill/>
        </p:spPr>
        <p:txBody>
          <a:bodyPr wrap="square" rtlCol="0">
            <a:spAutoFit/>
          </a:bodyPr>
          <a:lstStyle/>
          <a:p>
            <a:pPr>
              <a:spcBef>
                <a:spcPts val="1800"/>
              </a:spcBef>
            </a:pPr>
            <a:r>
              <a:rPr lang="ru-RU" sz="2400" b="1" dirty="0">
                <a:solidFill>
                  <a:srgbClr val="1B5391"/>
                </a:solidFill>
              </a:rPr>
              <a:t>Стоимость </a:t>
            </a:r>
            <a:r>
              <a:rPr lang="ru-RU" sz="2400" b="1" dirty="0" smtClean="0">
                <a:solidFill>
                  <a:srgbClr val="1B5391"/>
                </a:solidFill>
              </a:rPr>
              <a:t>составила</a:t>
            </a:r>
            <a:r>
              <a:rPr lang="ru-RU" sz="2400" b="1" dirty="0">
                <a:solidFill>
                  <a:srgbClr val="1B5391"/>
                </a:solidFill>
              </a:rPr>
              <a:t>: </a:t>
            </a:r>
            <a:r>
              <a:rPr lang="ru-RU" sz="2400" b="1" dirty="0">
                <a:solidFill>
                  <a:srgbClr val="11B15B"/>
                </a:solidFill>
              </a:rPr>
              <a:t>25 228 752,74 </a:t>
            </a:r>
            <a:r>
              <a:rPr lang="ru-RU" sz="2400" b="1" dirty="0">
                <a:solidFill>
                  <a:srgbClr val="1B5391"/>
                </a:solidFill>
              </a:rPr>
              <a:t>руб</a:t>
            </a:r>
            <a:r>
              <a:rPr lang="ru-RU" sz="2400" b="1" dirty="0" smtClean="0">
                <a:solidFill>
                  <a:srgbClr val="1B5391"/>
                </a:solidFill>
              </a:rPr>
              <a:t>.</a:t>
            </a:r>
            <a:endParaRPr lang="ru-RU" sz="2400" b="1" dirty="0">
              <a:solidFill>
                <a:srgbClr val="1B5391"/>
              </a:solidFill>
            </a:endParaRPr>
          </a:p>
        </p:txBody>
      </p:sp>
      <p:cxnSp>
        <p:nvCxnSpPr>
          <p:cNvPr id="31" name="Прямая соединительная линия 30"/>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p:cNvPicPr>
            <a:picLocks noChangeAspect="1"/>
          </p:cNvPicPr>
          <p:nvPr/>
        </p:nvPicPr>
        <p:blipFill rotWithShape="1">
          <a:blip r:embed="rId6" cstate="print">
            <a:extLst>
              <a:ext uri="{28A0092B-C50C-407E-A947-70E740481C1C}">
                <a14:useLocalDpi xmlns:a14="http://schemas.microsoft.com/office/drawing/2010/main" val="0"/>
              </a:ext>
            </a:extLst>
          </a:blip>
          <a:srcRect t="30041"/>
          <a:stretch/>
        </p:blipFill>
        <p:spPr>
          <a:xfrm>
            <a:off x="9232960" y="886109"/>
            <a:ext cx="2471738" cy="23056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36276" y="912011"/>
            <a:ext cx="2550037" cy="34000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11743" y="3169940"/>
            <a:ext cx="2232423" cy="297656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Рисунок 11"/>
          <p:cNvPicPr>
            <a:picLocks noChangeAspect="1"/>
          </p:cNvPicPr>
          <p:nvPr/>
        </p:nvPicPr>
        <p:blipFill rotWithShape="1">
          <a:blip r:embed="rId9" cstate="print">
            <a:extLst>
              <a:ext uri="{28A0092B-C50C-407E-A947-70E740481C1C}">
                <a14:useLocalDpi xmlns:a14="http://schemas.microsoft.com/office/drawing/2010/main" val="0"/>
              </a:ext>
            </a:extLst>
          </a:blip>
          <a:srcRect l="30000"/>
          <a:stretch/>
        </p:blipFill>
        <p:spPr>
          <a:xfrm rot="5400000">
            <a:off x="6766701" y="3789539"/>
            <a:ext cx="2592383" cy="27775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023120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5" name="TextBox 64"/>
          <p:cNvSpPr txBox="1"/>
          <p:nvPr/>
        </p:nvSpPr>
        <p:spPr>
          <a:xfrm>
            <a:off x="100463" y="2498900"/>
            <a:ext cx="3709537" cy="461665"/>
          </a:xfrm>
          <a:prstGeom prst="rect">
            <a:avLst/>
          </a:prstGeom>
          <a:noFill/>
        </p:spPr>
        <p:txBody>
          <a:bodyPr wrap="square" rtlCol="0">
            <a:spAutoFit/>
          </a:bodyPr>
          <a:lstStyle/>
          <a:p>
            <a:r>
              <a:rPr lang="ru-RU" sz="2400" dirty="0" smtClean="0">
                <a:solidFill>
                  <a:srgbClr val="1B5391"/>
                </a:solidFill>
              </a:rPr>
              <a:t>Присвоено чинов</a:t>
            </a:r>
            <a:endParaRPr lang="ru-RU" sz="2400" dirty="0">
              <a:solidFill>
                <a:srgbClr val="1B5391"/>
              </a:solidFill>
            </a:endParaRPr>
          </a:p>
        </p:txBody>
      </p:sp>
      <p:sp>
        <p:nvSpPr>
          <p:cNvPr id="41" name="Прямоугольник с двумя скругленными противолежащими углами 40"/>
          <p:cNvSpPr/>
          <p:nvPr/>
        </p:nvSpPr>
        <p:spPr>
          <a:xfrm>
            <a:off x="4337874" y="1066229"/>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 name="Номер слайда 3"/>
          <p:cNvSpPr>
            <a:spLocks noGrp="1"/>
          </p:cNvSpPr>
          <p:nvPr>
            <p:ph type="sldNum" sz="quarter" idx="12"/>
          </p:nvPr>
        </p:nvSpPr>
        <p:spPr>
          <a:xfrm>
            <a:off x="9347200" y="6538029"/>
            <a:ext cx="2844800" cy="365125"/>
          </a:xfrm>
        </p:spPr>
        <p:txBody>
          <a:bodyPr/>
          <a:lstStyle/>
          <a:p>
            <a:fld id="{9D3DA0D5-2F35-4376-BC6A-3936B73F2B0B}" type="slidenum">
              <a:rPr lang="ru-RU" sz="1600" b="1" smtClean="0">
                <a:solidFill>
                  <a:srgbClr val="1B5391"/>
                </a:solidFill>
              </a:rPr>
              <a:pPr/>
              <a:t>23</a:t>
            </a:fld>
            <a:endParaRPr lang="ru-RU" sz="1600" b="1" dirty="0">
              <a:solidFill>
                <a:srgbClr val="1B5391"/>
              </a:solidFill>
            </a:endParaRPr>
          </a:p>
        </p:txBody>
      </p:sp>
      <p:sp>
        <p:nvSpPr>
          <p:cNvPr id="5" name="Заголовок 1"/>
          <p:cNvSpPr txBox="1">
            <a:spLocks/>
          </p:cNvSpPr>
          <p:nvPr/>
        </p:nvSpPr>
        <p:spPr>
          <a:xfrm>
            <a:off x="1183884" y="19817"/>
            <a:ext cx="6988231"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Кадровый учёт</a:t>
            </a:r>
            <a:endParaRPr lang="ru-RU" sz="3200" dirty="0">
              <a:ln w="0"/>
              <a:solidFill>
                <a:srgbClr val="1B5391"/>
              </a:solidFill>
              <a:latin typeface="Arial" panose="020B0604020202020204" pitchFamily="34" charset="0"/>
              <a:cs typeface="Arial" panose="020B0604020202020204" pitchFamily="34" charset="0"/>
            </a:endParaRPr>
          </a:p>
        </p:txBody>
      </p:sp>
      <p:pic>
        <p:nvPicPr>
          <p:cNvPr id="2" name="Рисунок 1"/>
          <p:cNvPicPr>
            <a:picLocks noChangeAspect="1"/>
          </p:cNvPicPr>
          <p:nvPr/>
        </p:nvPicPr>
        <p:blipFill rotWithShape="1">
          <a:blip r:embed="rId4" cstate="print">
            <a:clrChange>
              <a:clrFrom>
                <a:srgbClr val="000000"/>
              </a:clrFrom>
              <a:clrTo>
                <a:srgbClr val="000000">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r="6875" b="5694"/>
          <a:stretch/>
        </p:blipFill>
        <p:spPr>
          <a:xfrm>
            <a:off x="304489" y="766"/>
            <a:ext cx="680717" cy="575641"/>
          </a:xfrm>
          <a:prstGeom prst="rect">
            <a:avLst/>
          </a:prstGeom>
        </p:spPr>
      </p:pic>
      <p:sp>
        <p:nvSpPr>
          <p:cNvPr id="13" name="Прямоугольник с двумя скругленными противолежащими углами 12"/>
          <p:cNvSpPr/>
          <p:nvPr/>
        </p:nvSpPr>
        <p:spPr>
          <a:xfrm>
            <a:off x="5498896" y="1144668"/>
            <a:ext cx="6369201" cy="5644453"/>
          </a:xfrm>
          <a:prstGeom prst="round2DiagRect">
            <a:avLst>
              <a:gd name="adj1" fmla="val 455"/>
              <a:gd name="adj2" fmla="val 16657"/>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 name="TextBox 2"/>
          <p:cNvSpPr txBox="1"/>
          <p:nvPr/>
        </p:nvSpPr>
        <p:spPr>
          <a:xfrm>
            <a:off x="5635358" y="1130362"/>
            <a:ext cx="6259907" cy="5940088"/>
          </a:xfrm>
          <a:prstGeom prst="rect">
            <a:avLst/>
          </a:prstGeom>
          <a:noFill/>
        </p:spPr>
        <p:txBody>
          <a:bodyPr wrap="square" rtlCol="0">
            <a:spAutoFit/>
          </a:bodyPr>
          <a:lstStyle/>
          <a:p>
            <a:r>
              <a:rPr lang="ru-RU" sz="2000" dirty="0">
                <a:solidFill>
                  <a:srgbClr val="1B5391"/>
                </a:solidFill>
              </a:rPr>
              <a:t>Государственная награда: </a:t>
            </a:r>
          </a:p>
          <a:p>
            <a:r>
              <a:rPr lang="ru-RU" sz="2000" dirty="0" smtClean="0"/>
              <a:t>Медаль </a:t>
            </a:r>
            <a:r>
              <a:rPr lang="ru-RU" sz="2000" dirty="0"/>
              <a:t>ордена «За заслуги перед отечеством </a:t>
            </a:r>
            <a:r>
              <a:rPr lang="en-US" sz="2000" dirty="0"/>
              <a:t>II</a:t>
            </a:r>
            <a:r>
              <a:rPr lang="ru-RU" sz="2000" dirty="0"/>
              <a:t> степени</a:t>
            </a:r>
            <a:r>
              <a:rPr lang="ru-RU" sz="2000" dirty="0" smtClean="0"/>
              <a:t>»</a:t>
            </a:r>
          </a:p>
          <a:p>
            <a:r>
              <a:rPr lang="ru-RU" sz="2000" dirty="0">
                <a:solidFill>
                  <a:srgbClr val="1B5391"/>
                </a:solidFill>
              </a:rPr>
              <a:t>Ведомственные награды</a:t>
            </a:r>
            <a:r>
              <a:rPr lang="ru-RU" sz="2000" dirty="0" smtClean="0">
                <a:solidFill>
                  <a:srgbClr val="1B5391"/>
                </a:solidFill>
              </a:rPr>
              <a:t>:</a:t>
            </a:r>
          </a:p>
          <a:p>
            <a:r>
              <a:rPr lang="ru-RU" sz="2000" dirty="0"/>
              <a:t>М</a:t>
            </a:r>
            <a:r>
              <a:rPr lang="ru-RU" sz="2000" dirty="0" smtClean="0"/>
              <a:t>едаль </a:t>
            </a:r>
            <a:r>
              <a:rPr lang="ru-RU" sz="2000" dirty="0"/>
              <a:t>«За службу в органах Казначейства России</a:t>
            </a:r>
            <a:r>
              <a:rPr lang="ru-RU" sz="2000" dirty="0" smtClean="0"/>
              <a:t>»</a:t>
            </a:r>
          </a:p>
          <a:p>
            <a:endParaRPr lang="ru-RU" sz="2000" dirty="0" smtClean="0"/>
          </a:p>
          <a:p>
            <a:r>
              <a:rPr lang="ru-RU" sz="2000" dirty="0"/>
              <a:t>М</a:t>
            </a:r>
            <a:r>
              <a:rPr lang="ru-RU" sz="2000" dirty="0" smtClean="0"/>
              <a:t>едаль </a:t>
            </a:r>
            <a:r>
              <a:rPr lang="ru-RU" sz="2000" dirty="0"/>
              <a:t>«30 лет Казначейству России</a:t>
            </a:r>
            <a:r>
              <a:rPr lang="ru-RU" sz="2000" dirty="0" smtClean="0"/>
              <a:t>»</a:t>
            </a:r>
          </a:p>
          <a:p>
            <a:r>
              <a:rPr lang="ru-RU" sz="2000" dirty="0" smtClean="0"/>
              <a:t>  </a:t>
            </a:r>
          </a:p>
          <a:p>
            <a:r>
              <a:rPr lang="ru-RU" sz="2000" dirty="0" smtClean="0"/>
              <a:t>Почетная </a:t>
            </a:r>
            <a:r>
              <a:rPr lang="ru-RU" sz="2000" dirty="0"/>
              <a:t>грамота Федерального казначейства - </a:t>
            </a:r>
            <a:r>
              <a:rPr lang="ru-RU" sz="2000" dirty="0" smtClean="0"/>
              <a:t>5; </a:t>
            </a:r>
          </a:p>
          <a:p>
            <a:endParaRPr lang="ru-RU" sz="2000" dirty="0" smtClean="0"/>
          </a:p>
          <a:p>
            <a:r>
              <a:rPr lang="ru-RU" sz="2000" dirty="0"/>
              <a:t>О</a:t>
            </a:r>
            <a:r>
              <a:rPr lang="ru-RU" sz="2000" dirty="0" smtClean="0"/>
              <a:t>бъявлена </a:t>
            </a:r>
            <a:r>
              <a:rPr lang="ru-RU" sz="2000" dirty="0"/>
              <a:t>Благодарность Федерального казначейства </a:t>
            </a:r>
          </a:p>
          <a:p>
            <a:endParaRPr lang="ru-RU" sz="2000" dirty="0"/>
          </a:p>
          <a:p>
            <a:r>
              <a:rPr lang="ru-RU" sz="2000" dirty="0" smtClean="0"/>
              <a:t>Объявлена </a:t>
            </a:r>
            <a:r>
              <a:rPr lang="ru-RU" sz="2000" dirty="0"/>
              <a:t>Благодарность УФК по Томской </a:t>
            </a:r>
            <a:r>
              <a:rPr lang="ru-RU" sz="2000" dirty="0" smtClean="0"/>
              <a:t>области </a:t>
            </a:r>
          </a:p>
          <a:p>
            <a:endParaRPr lang="ru-RU" sz="2000" dirty="0" smtClean="0"/>
          </a:p>
          <a:p>
            <a:r>
              <a:rPr lang="ru-RU" sz="2000" dirty="0" smtClean="0"/>
              <a:t>Занесены </a:t>
            </a:r>
            <a:r>
              <a:rPr lang="ru-RU" sz="2000" dirty="0"/>
              <a:t>на Доску Почёта УФК по Томской </a:t>
            </a:r>
            <a:r>
              <a:rPr lang="ru-RU" sz="2000" dirty="0" smtClean="0"/>
              <a:t>области </a:t>
            </a:r>
          </a:p>
          <a:p>
            <a:endParaRPr lang="ru-RU" sz="2000" dirty="0" smtClean="0"/>
          </a:p>
          <a:p>
            <a:r>
              <a:rPr lang="ru-RU" sz="2000" dirty="0" smtClean="0"/>
              <a:t>Занесены </a:t>
            </a:r>
            <a:r>
              <a:rPr lang="ru-RU" sz="2000" dirty="0"/>
              <a:t>в Книгу Почёта УФК по Томской </a:t>
            </a:r>
            <a:r>
              <a:rPr lang="ru-RU" sz="2000" dirty="0" smtClean="0"/>
              <a:t>области</a:t>
            </a:r>
            <a:endParaRPr lang="ru-RU" sz="2000" dirty="0"/>
          </a:p>
          <a:p>
            <a:endParaRPr lang="ru-RU" sz="2000" dirty="0">
              <a:solidFill>
                <a:srgbClr val="1B5391"/>
              </a:solidFill>
            </a:endParaRPr>
          </a:p>
          <a:p>
            <a:pPr defTabSz="911657"/>
            <a:endParaRPr lang="ru-RU" sz="2000" dirty="0" smtClean="0"/>
          </a:p>
        </p:txBody>
      </p:sp>
      <p:sp>
        <p:nvSpPr>
          <p:cNvPr id="6" name="TextBox 5"/>
          <p:cNvSpPr txBox="1"/>
          <p:nvPr/>
        </p:nvSpPr>
        <p:spPr>
          <a:xfrm>
            <a:off x="100463" y="1005078"/>
            <a:ext cx="1428917" cy="461665"/>
          </a:xfrm>
          <a:prstGeom prst="rect">
            <a:avLst/>
          </a:prstGeom>
          <a:noFill/>
        </p:spPr>
        <p:txBody>
          <a:bodyPr wrap="none" rtlCol="0">
            <a:spAutoFit/>
          </a:bodyPr>
          <a:lstStyle/>
          <a:p>
            <a:r>
              <a:rPr lang="ru-RU" sz="2400" dirty="0">
                <a:solidFill>
                  <a:srgbClr val="1B5391"/>
                </a:solidFill>
              </a:rPr>
              <a:t>П</a:t>
            </a:r>
            <a:r>
              <a:rPr lang="ru-RU" sz="2400" dirty="0" smtClean="0">
                <a:solidFill>
                  <a:srgbClr val="1B5391"/>
                </a:solidFill>
              </a:rPr>
              <a:t>риказов</a:t>
            </a:r>
            <a:endParaRPr lang="ru-RU" sz="2400" dirty="0">
              <a:solidFill>
                <a:srgbClr val="1B5391"/>
              </a:solidFill>
            </a:endParaRPr>
          </a:p>
        </p:txBody>
      </p:sp>
      <p:sp>
        <p:nvSpPr>
          <p:cNvPr id="7" name="TextBox 6"/>
          <p:cNvSpPr txBox="1"/>
          <p:nvPr/>
        </p:nvSpPr>
        <p:spPr>
          <a:xfrm>
            <a:off x="4337874" y="1094197"/>
            <a:ext cx="600522" cy="400110"/>
          </a:xfrm>
          <a:prstGeom prst="rect">
            <a:avLst/>
          </a:prstGeom>
          <a:noFill/>
        </p:spPr>
        <p:txBody>
          <a:bodyPr wrap="square" rtlCol="0">
            <a:spAutoFit/>
          </a:bodyPr>
          <a:lstStyle/>
          <a:p>
            <a:r>
              <a:rPr lang="ru-RU" sz="2000" b="1" dirty="0" smtClean="0"/>
              <a:t>903</a:t>
            </a:r>
            <a:endParaRPr lang="ru-RU" sz="2000" b="1" dirty="0"/>
          </a:p>
        </p:txBody>
      </p:sp>
      <p:sp>
        <p:nvSpPr>
          <p:cNvPr id="8" name="TextBox 7"/>
          <p:cNvSpPr txBox="1"/>
          <p:nvPr/>
        </p:nvSpPr>
        <p:spPr>
          <a:xfrm>
            <a:off x="3523148" y="706133"/>
            <a:ext cx="704039" cy="400110"/>
          </a:xfrm>
          <a:prstGeom prst="rect">
            <a:avLst/>
          </a:prstGeom>
          <a:noFill/>
        </p:spPr>
        <p:txBody>
          <a:bodyPr wrap="none" rtlCol="0">
            <a:spAutoFit/>
          </a:bodyPr>
          <a:lstStyle/>
          <a:p>
            <a:r>
              <a:rPr lang="ru-RU" sz="2000" b="1" dirty="0" smtClean="0">
                <a:solidFill>
                  <a:srgbClr val="FF0000"/>
                </a:solidFill>
              </a:rPr>
              <a:t>2021</a:t>
            </a:r>
            <a:endParaRPr lang="ru-RU" sz="2000" b="1" dirty="0">
              <a:solidFill>
                <a:srgbClr val="FF0000"/>
              </a:solidFill>
            </a:endParaRPr>
          </a:p>
        </p:txBody>
      </p:sp>
      <p:sp>
        <p:nvSpPr>
          <p:cNvPr id="43" name="TextBox 42"/>
          <p:cNvSpPr txBox="1"/>
          <p:nvPr/>
        </p:nvSpPr>
        <p:spPr>
          <a:xfrm>
            <a:off x="4337874" y="714162"/>
            <a:ext cx="704039" cy="400110"/>
          </a:xfrm>
          <a:prstGeom prst="rect">
            <a:avLst/>
          </a:prstGeom>
          <a:noFill/>
        </p:spPr>
        <p:txBody>
          <a:bodyPr wrap="none" rtlCol="0">
            <a:spAutoFit/>
          </a:bodyPr>
          <a:lstStyle/>
          <a:p>
            <a:r>
              <a:rPr lang="ru-RU" sz="2000" b="1" dirty="0" smtClean="0">
                <a:solidFill>
                  <a:srgbClr val="FF0000"/>
                </a:solidFill>
              </a:rPr>
              <a:t>2022</a:t>
            </a:r>
            <a:endParaRPr lang="ru-RU" sz="2000" b="1" dirty="0">
              <a:solidFill>
                <a:srgbClr val="FF0000"/>
              </a:solidFill>
            </a:endParaRPr>
          </a:p>
        </p:txBody>
      </p:sp>
      <p:sp>
        <p:nvSpPr>
          <p:cNvPr id="44" name="Прямоугольник с двумя скругленными противолежащими углами 43"/>
          <p:cNvSpPr/>
          <p:nvPr/>
        </p:nvSpPr>
        <p:spPr>
          <a:xfrm>
            <a:off x="3523148" y="1050974"/>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5" name="TextBox 44"/>
          <p:cNvSpPr txBox="1"/>
          <p:nvPr/>
        </p:nvSpPr>
        <p:spPr>
          <a:xfrm>
            <a:off x="3523148" y="1078942"/>
            <a:ext cx="600522" cy="400110"/>
          </a:xfrm>
          <a:prstGeom prst="rect">
            <a:avLst/>
          </a:prstGeom>
          <a:noFill/>
        </p:spPr>
        <p:txBody>
          <a:bodyPr wrap="square" rtlCol="0">
            <a:spAutoFit/>
          </a:bodyPr>
          <a:lstStyle/>
          <a:p>
            <a:r>
              <a:rPr lang="ru-RU" sz="2000" b="1" dirty="0" smtClean="0"/>
              <a:t>843</a:t>
            </a:r>
            <a:endParaRPr lang="ru-RU" sz="2000" b="1" dirty="0"/>
          </a:p>
        </p:txBody>
      </p:sp>
      <p:sp>
        <p:nvSpPr>
          <p:cNvPr id="46" name="TextBox 45"/>
          <p:cNvSpPr txBox="1"/>
          <p:nvPr/>
        </p:nvSpPr>
        <p:spPr>
          <a:xfrm>
            <a:off x="100463" y="1509566"/>
            <a:ext cx="1292085" cy="461665"/>
          </a:xfrm>
          <a:prstGeom prst="rect">
            <a:avLst/>
          </a:prstGeom>
          <a:noFill/>
        </p:spPr>
        <p:txBody>
          <a:bodyPr wrap="none" rtlCol="0">
            <a:spAutoFit/>
          </a:bodyPr>
          <a:lstStyle/>
          <a:p>
            <a:r>
              <a:rPr lang="ru-RU" sz="2400" dirty="0" smtClean="0">
                <a:solidFill>
                  <a:srgbClr val="1B5391"/>
                </a:solidFill>
              </a:rPr>
              <a:t>Принято</a:t>
            </a:r>
            <a:endParaRPr lang="ru-RU" sz="2400" dirty="0">
              <a:solidFill>
                <a:srgbClr val="1B5391"/>
              </a:solidFill>
            </a:endParaRPr>
          </a:p>
        </p:txBody>
      </p:sp>
      <p:sp>
        <p:nvSpPr>
          <p:cNvPr id="47" name="Прямоугольник с двумя скругленными противолежащими углами 46"/>
          <p:cNvSpPr/>
          <p:nvPr/>
        </p:nvSpPr>
        <p:spPr>
          <a:xfrm>
            <a:off x="4337874" y="1585923"/>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8" name="TextBox 47"/>
          <p:cNvSpPr txBox="1"/>
          <p:nvPr/>
        </p:nvSpPr>
        <p:spPr>
          <a:xfrm>
            <a:off x="4337874" y="1613891"/>
            <a:ext cx="600522" cy="400110"/>
          </a:xfrm>
          <a:prstGeom prst="rect">
            <a:avLst/>
          </a:prstGeom>
          <a:noFill/>
        </p:spPr>
        <p:txBody>
          <a:bodyPr wrap="square" rtlCol="0">
            <a:spAutoFit/>
          </a:bodyPr>
          <a:lstStyle/>
          <a:p>
            <a:r>
              <a:rPr lang="ru-RU" sz="2000" b="1" dirty="0" smtClean="0"/>
              <a:t>24</a:t>
            </a:r>
            <a:endParaRPr lang="ru-RU" sz="2000" b="1" dirty="0"/>
          </a:p>
        </p:txBody>
      </p:sp>
      <p:sp>
        <p:nvSpPr>
          <p:cNvPr id="49" name="Прямоугольник с двумя скругленными противолежащими углами 48"/>
          <p:cNvSpPr/>
          <p:nvPr/>
        </p:nvSpPr>
        <p:spPr>
          <a:xfrm>
            <a:off x="3523148" y="1570668"/>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0" name="TextBox 49"/>
          <p:cNvSpPr txBox="1"/>
          <p:nvPr/>
        </p:nvSpPr>
        <p:spPr>
          <a:xfrm>
            <a:off x="3523148" y="1598636"/>
            <a:ext cx="600522" cy="400110"/>
          </a:xfrm>
          <a:prstGeom prst="rect">
            <a:avLst/>
          </a:prstGeom>
          <a:noFill/>
        </p:spPr>
        <p:txBody>
          <a:bodyPr wrap="square" rtlCol="0">
            <a:spAutoFit/>
          </a:bodyPr>
          <a:lstStyle/>
          <a:p>
            <a:r>
              <a:rPr lang="ru-RU" sz="2000" b="1" dirty="0" smtClean="0"/>
              <a:t>18</a:t>
            </a:r>
          </a:p>
        </p:txBody>
      </p:sp>
      <p:sp>
        <p:nvSpPr>
          <p:cNvPr id="51" name="TextBox 50"/>
          <p:cNvSpPr txBox="1"/>
          <p:nvPr/>
        </p:nvSpPr>
        <p:spPr>
          <a:xfrm>
            <a:off x="100463" y="2031842"/>
            <a:ext cx="1277594" cy="461665"/>
          </a:xfrm>
          <a:prstGeom prst="rect">
            <a:avLst/>
          </a:prstGeom>
          <a:noFill/>
        </p:spPr>
        <p:txBody>
          <a:bodyPr wrap="none" rtlCol="0">
            <a:spAutoFit/>
          </a:bodyPr>
          <a:lstStyle/>
          <a:p>
            <a:r>
              <a:rPr lang="ru-RU" sz="2400" dirty="0" smtClean="0">
                <a:solidFill>
                  <a:srgbClr val="1B5391"/>
                </a:solidFill>
              </a:rPr>
              <a:t>Уволено</a:t>
            </a:r>
            <a:endParaRPr lang="ru-RU" sz="2400" dirty="0">
              <a:solidFill>
                <a:srgbClr val="1B5391"/>
              </a:solidFill>
            </a:endParaRPr>
          </a:p>
        </p:txBody>
      </p:sp>
      <p:sp>
        <p:nvSpPr>
          <p:cNvPr id="52" name="Прямоугольник с двумя скругленными противолежащими углами 51"/>
          <p:cNvSpPr/>
          <p:nvPr/>
        </p:nvSpPr>
        <p:spPr>
          <a:xfrm>
            <a:off x="4337874" y="2095865"/>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3" name="TextBox 52"/>
          <p:cNvSpPr txBox="1"/>
          <p:nvPr/>
        </p:nvSpPr>
        <p:spPr>
          <a:xfrm>
            <a:off x="4337874" y="2123833"/>
            <a:ext cx="600522" cy="400110"/>
          </a:xfrm>
          <a:prstGeom prst="rect">
            <a:avLst/>
          </a:prstGeom>
          <a:noFill/>
        </p:spPr>
        <p:txBody>
          <a:bodyPr wrap="square" rtlCol="0">
            <a:spAutoFit/>
          </a:bodyPr>
          <a:lstStyle/>
          <a:p>
            <a:r>
              <a:rPr lang="ru-RU" sz="2000" b="1" dirty="0" smtClean="0"/>
              <a:t>28</a:t>
            </a:r>
            <a:endParaRPr lang="ru-RU" sz="2000" b="1" dirty="0"/>
          </a:p>
        </p:txBody>
      </p:sp>
      <p:sp>
        <p:nvSpPr>
          <p:cNvPr id="54" name="Прямоугольник с двумя скругленными противолежащими углами 53"/>
          <p:cNvSpPr/>
          <p:nvPr/>
        </p:nvSpPr>
        <p:spPr>
          <a:xfrm>
            <a:off x="3523148" y="2080610"/>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5" name="TextBox 54"/>
          <p:cNvSpPr txBox="1"/>
          <p:nvPr/>
        </p:nvSpPr>
        <p:spPr>
          <a:xfrm>
            <a:off x="3523148" y="2108578"/>
            <a:ext cx="600522" cy="400110"/>
          </a:xfrm>
          <a:prstGeom prst="rect">
            <a:avLst/>
          </a:prstGeom>
          <a:noFill/>
        </p:spPr>
        <p:txBody>
          <a:bodyPr wrap="square" rtlCol="0">
            <a:spAutoFit/>
          </a:bodyPr>
          <a:lstStyle/>
          <a:p>
            <a:r>
              <a:rPr lang="ru-RU" sz="2000" b="1" dirty="0" smtClean="0"/>
              <a:t>30</a:t>
            </a:r>
          </a:p>
        </p:txBody>
      </p:sp>
      <p:sp>
        <p:nvSpPr>
          <p:cNvPr id="57" name="Прямоугольник с двумя скругленными противолежащими углами 56"/>
          <p:cNvSpPr/>
          <p:nvPr/>
        </p:nvSpPr>
        <p:spPr>
          <a:xfrm>
            <a:off x="4337874" y="2576758"/>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58" name="TextBox 57"/>
          <p:cNvSpPr txBox="1"/>
          <p:nvPr/>
        </p:nvSpPr>
        <p:spPr>
          <a:xfrm>
            <a:off x="4337874" y="2604726"/>
            <a:ext cx="600522" cy="400110"/>
          </a:xfrm>
          <a:prstGeom prst="rect">
            <a:avLst/>
          </a:prstGeom>
          <a:noFill/>
        </p:spPr>
        <p:txBody>
          <a:bodyPr wrap="square" rtlCol="0">
            <a:spAutoFit/>
          </a:bodyPr>
          <a:lstStyle/>
          <a:p>
            <a:r>
              <a:rPr lang="ru-RU" sz="2000" b="1" dirty="0" smtClean="0"/>
              <a:t>19</a:t>
            </a:r>
            <a:endParaRPr lang="ru-RU" sz="2000" b="1" dirty="0"/>
          </a:p>
        </p:txBody>
      </p:sp>
      <p:sp>
        <p:nvSpPr>
          <p:cNvPr id="59" name="Прямоугольник с двумя скругленными противолежащими углами 58"/>
          <p:cNvSpPr/>
          <p:nvPr/>
        </p:nvSpPr>
        <p:spPr>
          <a:xfrm>
            <a:off x="3523148" y="2561503"/>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60" name="TextBox 59"/>
          <p:cNvSpPr txBox="1"/>
          <p:nvPr/>
        </p:nvSpPr>
        <p:spPr>
          <a:xfrm>
            <a:off x="3523148" y="2589471"/>
            <a:ext cx="600522" cy="400110"/>
          </a:xfrm>
          <a:prstGeom prst="rect">
            <a:avLst/>
          </a:prstGeom>
          <a:noFill/>
        </p:spPr>
        <p:txBody>
          <a:bodyPr wrap="square" rtlCol="0">
            <a:spAutoFit/>
          </a:bodyPr>
          <a:lstStyle/>
          <a:p>
            <a:r>
              <a:rPr lang="ru-RU" sz="2000" b="1" dirty="0" smtClean="0"/>
              <a:t>23</a:t>
            </a:r>
          </a:p>
        </p:txBody>
      </p:sp>
      <p:sp>
        <p:nvSpPr>
          <p:cNvPr id="70" name="TextBox 69"/>
          <p:cNvSpPr txBox="1"/>
          <p:nvPr/>
        </p:nvSpPr>
        <p:spPr>
          <a:xfrm>
            <a:off x="137753" y="3548702"/>
            <a:ext cx="1453090" cy="461665"/>
          </a:xfrm>
          <a:prstGeom prst="rect">
            <a:avLst/>
          </a:prstGeom>
          <a:noFill/>
        </p:spPr>
        <p:txBody>
          <a:bodyPr wrap="none" rtlCol="0">
            <a:spAutoFit/>
          </a:bodyPr>
          <a:lstStyle/>
          <a:p>
            <a:r>
              <a:rPr lang="ru-RU" sz="2400" dirty="0" smtClean="0">
                <a:solidFill>
                  <a:srgbClr val="1B5391"/>
                </a:solidFill>
              </a:rPr>
              <a:t>Конкурсы</a:t>
            </a:r>
            <a:endParaRPr lang="ru-RU" sz="2400" dirty="0">
              <a:solidFill>
                <a:srgbClr val="1B5391"/>
              </a:solidFill>
            </a:endParaRPr>
          </a:p>
        </p:txBody>
      </p:sp>
      <p:sp>
        <p:nvSpPr>
          <p:cNvPr id="71" name="Прямоугольник с двумя скругленными противолежащими углами 70"/>
          <p:cNvSpPr/>
          <p:nvPr/>
        </p:nvSpPr>
        <p:spPr>
          <a:xfrm>
            <a:off x="4372380" y="3679887"/>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2" name="TextBox 71"/>
          <p:cNvSpPr txBox="1"/>
          <p:nvPr/>
        </p:nvSpPr>
        <p:spPr>
          <a:xfrm>
            <a:off x="4372380" y="3707855"/>
            <a:ext cx="600522" cy="400110"/>
          </a:xfrm>
          <a:prstGeom prst="rect">
            <a:avLst/>
          </a:prstGeom>
          <a:noFill/>
        </p:spPr>
        <p:txBody>
          <a:bodyPr wrap="square" rtlCol="0">
            <a:spAutoFit/>
          </a:bodyPr>
          <a:lstStyle/>
          <a:p>
            <a:r>
              <a:rPr lang="ru-RU" sz="2000" b="1" dirty="0" smtClean="0"/>
              <a:t>3</a:t>
            </a:r>
            <a:endParaRPr lang="ru-RU" sz="2000" b="1" dirty="0"/>
          </a:p>
        </p:txBody>
      </p:sp>
      <p:sp>
        <p:nvSpPr>
          <p:cNvPr id="73" name="Прямоугольник с двумя скругленными противолежащими углами 72"/>
          <p:cNvSpPr/>
          <p:nvPr/>
        </p:nvSpPr>
        <p:spPr>
          <a:xfrm>
            <a:off x="3557654" y="3664632"/>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4" name="TextBox 73"/>
          <p:cNvSpPr txBox="1"/>
          <p:nvPr/>
        </p:nvSpPr>
        <p:spPr>
          <a:xfrm>
            <a:off x="3557654" y="3692600"/>
            <a:ext cx="600522" cy="400110"/>
          </a:xfrm>
          <a:prstGeom prst="rect">
            <a:avLst/>
          </a:prstGeom>
          <a:noFill/>
        </p:spPr>
        <p:txBody>
          <a:bodyPr wrap="square" rtlCol="0">
            <a:spAutoFit/>
          </a:bodyPr>
          <a:lstStyle/>
          <a:p>
            <a:r>
              <a:rPr lang="ru-RU" sz="2000" b="1" dirty="0" smtClean="0"/>
              <a:t>8</a:t>
            </a:r>
          </a:p>
        </p:txBody>
      </p:sp>
      <p:sp>
        <p:nvSpPr>
          <p:cNvPr id="75" name="Прямоугольник с двумя скругленными противолежащими углами 74"/>
          <p:cNvSpPr/>
          <p:nvPr/>
        </p:nvSpPr>
        <p:spPr>
          <a:xfrm>
            <a:off x="4372380" y="4184167"/>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6" name="TextBox 75"/>
          <p:cNvSpPr txBox="1"/>
          <p:nvPr/>
        </p:nvSpPr>
        <p:spPr>
          <a:xfrm>
            <a:off x="4372380" y="4212135"/>
            <a:ext cx="600522" cy="400110"/>
          </a:xfrm>
          <a:prstGeom prst="rect">
            <a:avLst/>
          </a:prstGeom>
          <a:noFill/>
        </p:spPr>
        <p:txBody>
          <a:bodyPr wrap="square" rtlCol="0">
            <a:spAutoFit/>
          </a:bodyPr>
          <a:lstStyle/>
          <a:p>
            <a:r>
              <a:rPr lang="ru-RU" sz="2000" b="1" dirty="0" smtClean="0"/>
              <a:t>8</a:t>
            </a:r>
            <a:endParaRPr lang="ru-RU" sz="2000" b="1" dirty="0"/>
          </a:p>
        </p:txBody>
      </p:sp>
      <p:sp>
        <p:nvSpPr>
          <p:cNvPr id="77" name="Прямоугольник с двумя скругленными противолежащими углами 76"/>
          <p:cNvSpPr/>
          <p:nvPr/>
        </p:nvSpPr>
        <p:spPr>
          <a:xfrm>
            <a:off x="3557654" y="4168912"/>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8" name="TextBox 77"/>
          <p:cNvSpPr txBox="1"/>
          <p:nvPr/>
        </p:nvSpPr>
        <p:spPr>
          <a:xfrm>
            <a:off x="3557654" y="4196880"/>
            <a:ext cx="600522" cy="400110"/>
          </a:xfrm>
          <a:prstGeom prst="rect">
            <a:avLst/>
          </a:prstGeom>
          <a:noFill/>
        </p:spPr>
        <p:txBody>
          <a:bodyPr wrap="square" rtlCol="0">
            <a:spAutoFit/>
          </a:bodyPr>
          <a:lstStyle/>
          <a:p>
            <a:r>
              <a:rPr lang="ru-RU" sz="2000" b="1" dirty="0" smtClean="0"/>
              <a:t>18</a:t>
            </a:r>
          </a:p>
        </p:txBody>
      </p:sp>
      <p:sp>
        <p:nvSpPr>
          <p:cNvPr id="79" name="TextBox 78"/>
          <p:cNvSpPr txBox="1"/>
          <p:nvPr/>
        </p:nvSpPr>
        <p:spPr>
          <a:xfrm>
            <a:off x="134969" y="4095253"/>
            <a:ext cx="3135547" cy="461665"/>
          </a:xfrm>
          <a:prstGeom prst="rect">
            <a:avLst/>
          </a:prstGeom>
          <a:noFill/>
        </p:spPr>
        <p:txBody>
          <a:bodyPr wrap="square" rtlCol="0">
            <a:spAutoFit/>
          </a:bodyPr>
          <a:lstStyle/>
          <a:p>
            <a:r>
              <a:rPr lang="ru-RU" sz="2400" dirty="0" smtClean="0">
                <a:solidFill>
                  <a:srgbClr val="1B5391"/>
                </a:solidFill>
              </a:rPr>
              <a:t>Кадровый резерв</a:t>
            </a:r>
            <a:endParaRPr lang="ru-RU" sz="2400" dirty="0">
              <a:solidFill>
                <a:srgbClr val="1B5391"/>
              </a:solidFill>
            </a:endParaRPr>
          </a:p>
        </p:txBody>
      </p:sp>
      <p:sp>
        <p:nvSpPr>
          <p:cNvPr id="80" name="Прямоугольник с двумя скругленными противолежащими углами 79"/>
          <p:cNvSpPr/>
          <p:nvPr/>
        </p:nvSpPr>
        <p:spPr>
          <a:xfrm>
            <a:off x="4372380" y="4716494"/>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1" name="TextBox 80"/>
          <p:cNvSpPr txBox="1"/>
          <p:nvPr/>
        </p:nvSpPr>
        <p:spPr>
          <a:xfrm>
            <a:off x="4372380" y="4744462"/>
            <a:ext cx="600522" cy="400110"/>
          </a:xfrm>
          <a:prstGeom prst="rect">
            <a:avLst/>
          </a:prstGeom>
          <a:noFill/>
        </p:spPr>
        <p:txBody>
          <a:bodyPr wrap="square" rtlCol="0">
            <a:spAutoFit/>
          </a:bodyPr>
          <a:lstStyle/>
          <a:p>
            <a:r>
              <a:rPr lang="ru-RU" sz="2000" b="1" dirty="0" smtClean="0"/>
              <a:t>105</a:t>
            </a:r>
            <a:endParaRPr lang="ru-RU" sz="2000" b="1" dirty="0"/>
          </a:p>
        </p:txBody>
      </p:sp>
      <p:sp>
        <p:nvSpPr>
          <p:cNvPr id="82" name="Прямоугольник с двумя скругленными противолежащими углами 81"/>
          <p:cNvSpPr/>
          <p:nvPr/>
        </p:nvSpPr>
        <p:spPr>
          <a:xfrm>
            <a:off x="3557654" y="4701239"/>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3" name="TextBox 82"/>
          <p:cNvSpPr txBox="1"/>
          <p:nvPr/>
        </p:nvSpPr>
        <p:spPr>
          <a:xfrm>
            <a:off x="3557654" y="4729207"/>
            <a:ext cx="600522" cy="400110"/>
          </a:xfrm>
          <a:prstGeom prst="rect">
            <a:avLst/>
          </a:prstGeom>
          <a:noFill/>
        </p:spPr>
        <p:txBody>
          <a:bodyPr wrap="square" rtlCol="0">
            <a:spAutoFit/>
          </a:bodyPr>
          <a:lstStyle/>
          <a:p>
            <a:r>
              <a:rPr lang="ru-RU" sz="2000" b="1" dirty="0" smtClean="0"/>
              <a:t>38</a:t>
            </a:r>
          </a:p>
        </p:txBody>
      </p:sp>
      <p:sp>
        <p:nvSpPr>
          <p:cNvPr id="84" name="TextBox 83"/>
          <p:cNvSpPr txBox="1"/>
          <p:nvPr/>
        </p:nvSpPr>
        <p:spPr>
          <a:xfrm>
            <a:off x="134969" y="4653056"/>
            <a:ext cx="3135547" cy="461665"/>
          </a:xfrm>
          <a:prstGeom prst="rect">
            <a:avLst/>
          </a:prstGeom>
          <a:noFill/>
        </p:spPr>
        <p:txBody>
          <a:bodyPr wrap="square" rtlCol="0">
            <a:spAutoFit/>
          </a:bodyPr>
          <a:lstStyle/>
          <a:p>
            <a:r>
              <a:rPr lang="ru-RU" sz="2400" dirty="0" smtClean="0">
                <a:solidFill>
                  <a:srgbClr val="1B5391"/>
                </a:solidFill>
              </a:rPr>
              <a:t>Обучение</a:t>
            </a:r>
            <a:endParaRPr lang="ru-RU" sz="2400" dirty="0">
              <a:solidFill>
                <a:srgbClr val="1B5391"/>
              </a:solidFill>
            </a:endParaRPr>
          </a:p>
        </p:txBody>
      </p:sp>
      <p:sp>
        <p:nvSpPr>
          <p:cNvPr id="85" name="Прямоугольник с двумя скругленными противолежащими углами 84"/>
          <p:cNvSpPr/>
          <p:nvPr/>
        </p:nvSpPr>
        <p:spPr>
          <a:xfrm>
            <a:off x="4372380" y="5238843"/>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6" name="TextBox 85"/>
          <p:cNvSpPr txBox="1"/>
          <p:nvPr/>
        </p:nvSpPr>
        <p:spPr>
          <a:xfrm>
            <a:off x="4372380" y="5266811"/>
            <a:ext cx="600522" cy="400110"/>
          </a:xfrm>
          <a:prstGeom prst="rect">
            <a:avLst/>
          </a:prstGeom>
          <a:noFill/>
        </p:spPr>
        <p:txBody>
          <a:bodyPr wrap="square" rtlCol="0">
            <a:spAutoFit/>
          </a:bodyPr>
          <a:lstStyle/>
          <a:p>
            <a:r>
              <a:rPr lang="ru-RU" sz="2000" b="1" dirty="0" smtClean="0"/>
              <a:t>6</a:t>
            </a:r>
            <a:endParaRPr lang="ru-RU" sz="2000" b="1" dirty="0"/>
          </a:p>
        </p:txBody>
      </p:sp>
      <p:sp>
        <p:nvSpPr>
          <p:cNvPr id="87" name="Прямоугольник с двумя скругленными противолежащими углами 86"/>
          <p:cNvSpPr/>
          <p:nvPr/>
        </p:nvSpPr>
        <p:spPr>
          <a:xfrm>
            <a:off x="3557654" y="5223588"/>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8" name="TextBox 87"/>
          <p:cNvSpPr txBox="1"/>
          <p:nvPr/>
        </p:nvSpPr>
        <p:spPr>
          <a:xfrm>
            <a:off x="3557654" y="5251556"/>
            <a:ext cx="600522" cy="400110"/>
          </a:xfrm>
          <a:prstGeom prst="rect">
            <a:avLst/>
          </a:prstGeom>
          <a:noFill/>
        </p:spPr>
        <p:txBody>
          <a:bodyPr wrap="square" rtlCol="0">
            <a:spAutoFit/>
          </a:bodyPr>
          <a:lstStyle/>
          <a:p>
            <a:r>
              <a:rPr lang="ru-RU" sz="2000" b="1" dirty="0" smtClean="0"/>
              <a:t>8</a:t>
            </a:r>
          </a:p>
        </p:txBody>
      </p:sp>
      <p:sp>
        <p:nvSpPr>
          <p:cNvPr id="89" name="TextBox 88"/>
          <p:cNvSpPr txBox="1"/>
          <p:nvPr/>
        </p:nvSpPr>
        <p:spPr>
          <a:xfrm>
            <a:off x="107108" y="5114721"/>
            <a:ext cx="3135547" cy="954107"/>
          </a:xfrm>
          <a:prstGeom prst="rect">
            <a:avLst/>
          </a:prstGeom>
          <a:noFill/>
        </p:spPr>
        <p:txBody>
          <a:bodyPr wrap="square" rtlCol="0">
            <a:spAutoFit/>
          </a:bodyPr>
          <a:lstStyle/>
          <a:p>
            <a:r>
              <a:rPr lang="ru-RU" sz="2400" dirty="0" smtClean="0">
                <a:solidFill>
                  <a:srgbClr val="1B5391"/>
                </a:solidFill>
              </a:rPr>
              <a:t>Уведомлени</a:t>
            </a:r>
            <a:r>
              <a:rPr lang="ru-RU" sz="2400" dirty="0">
                <a:solidFill>
                  <a:srgbClr val="1B5391"/>
                </a:solidFill>
              </a:rPr>
              <a:t>я </a:t>
            </a:r>
            <a:r>
              <a:rPr lang="ru-RU" sz="2400" dirty="0" smtClean="0">
                <a:solidFill>
                  <a:srgbClr val="1B5391"/>
                </a:solidFill>
              </a:rPr>
              <a:t/>
            </a:r>
            <a:br>
              <a:rPr lang="ru-RU" sz="2400" dirty="0" smtClean="0">
                <a:solidFill>
                  <a:srgbClr val="1B5391"/>
                </a:solidFill>
              </a:rPr>
            </a:br>
            <a:r>
              <a:rPr lang="ru-RU" sz="1600" dirty="0" smtClean="0">
                <a:solidFill>
                  <a:srgbClr val="1B5391"/>
                </a:solidFill>
              </a:rPr>
              <a:t>о </a:t>
            </a:r>
            <a:r>
              <a:rPr lang="ru-RU" sz="1600" dirty="0">
                <a:solidFill>
                  <a:srgbClr val="1B5391"/>
                </a:solidFill>
              </a:rPr>
              <a:t>намерении выполнять иную оплачиваемую работу</a:t>
            </a:r>
          </a:p>
        </p:txBody>
      </p:sp>
      <p:sp>
        <p:nvSpPr>
          <p:cNvPr id="95" name="Прямоугольник с двумя скругленными противолежащими углами 94"/>
          <p:cNvSpPr/>
          <p:nvPr/>
        </p:nvSpPr>
        <p:spPr>
          <a:xfrm>
            <a:off x="3557654" y="6131412"/>
            <a:ext cx="1846357" cy="73025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96" name="TextBox 95"/>
          <p:cNvSpPr txBox="1"/>
          <p:nvPr/>
        </p:nvSpPr>
        <p:spPr>
          <a:xfrm>
            <a:off x="3782401" y="6116070"/>
            <a:ext cx="1255411" cy="707886"/>
          </a:xfrm>
          <a:prstGeom prst="rect">
            <a:avLst/>
          </a:prstGeom>
          <a:noFill/>
        </p:spPr>
        <p:txBody>
          <a:bodyPr wrap="square" rtlCol="0">
            <a:spAutoFit/>
          </a:bodyPr>
          <a:lstStyle/>
          <a:p>
            <a:pPr algn="ctr"/>
            <a:r>
              <a:rPr lang="ru-RU" sz="2000" b="1" dirty="0" smtClean="0"/>
              <a:t>267</a:t>
            </a:r>
            <a:br>
              <a:rPr lang="ru-RU" sz="2000" b="1" dirty="0" smtClean="0"/>
            </a:br>
            <a:r>
              <a:rPr lang="ru-RU" sz="2000" b="1" dirty="0" smtClean="0"/>
              <a:t>справок</a:t>
            </a:r>
            <a:endParaRPr lang="ru-RU" sz="2000" b="1" dirty="0"/>
          </a:p>
        </p:txBody>
      </p:sp>
      <p:sp>
        <p:nvSpPr>
          <p:cNvPr id="99" name="TextBox 98"/>
          <p:cNvSpPr txBox="1"/>
          <p:nvPr/>
        </p:nvSpPr>
        <p:spPr>
          <a:xfrm>
            <a:off x="134969" y="6253988"/>
            <a:ext cx="1356319" cy="461665"/>
          </a:xfrm>
          <a:prstGeom prst="rect">
            <a:avLst/>
          </a:prstGeom>
          <a:noFill/>
        </p:spPr>
        <p:txBody>
          <a:bodyPr wrap="square" rtlCol="0">
            <a:spAutoFit/>
          </a:bodyPr>
          <a:lstStyle/>
          <a:p>
            <a:r>
              <a:rPr lang="ru-RU" sz="2400" dirty="0" smtClean="0">
                <a:solidFill>
                  <a:srgbClr val="1B5391"/>
                </a:solidFill>
              </a:rPr>
              <a:t>Справки</a:t>
            </a:r>
            <a:endParaRPr lang="ru-RU" sz="2400" dirty="0">
              <a:solidFill>
                <a:srgbClr val="1B5391"/>
              </a:solidFill>
            </a:endParaRPr>
          </a:p>
        </p:txBody>
      </p:sp>
      <p:cxnSp>
        <p:nvCxnSpPr>
          <p:cNvPr id="100" name="Прямая соединительная линия 99"/>
          <p:cNvCxnSpPr/>
          <p:nvPr/>
        </p:nvCxnSpPr>
        <p:spPr>
          <a:xfrm>
            <a:off x="158434" y="1521985"/>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1" name="Прямая соединительная линия 100"/>
          <p:cNvCxnSpPr/>
          <p:nvPr/>
        </p:nvCxnSpPr>
        <p:spPr>
          <a:xfrm>
            <a:off x="158434" y="2029329"/>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p:cNvCxnSpPr/>
          <p:nvPr/>
        </p:nvCxnSpPr>
        <p:spPr>
          <a:xfrm>
            <a:off x="158434" y="2524575"/>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p:cNvCxnSpPr/>
          <p:nvPr/>
        </p:nvCxnSpPr>
        <p:spPr>
          <a:xfrm>
            <a:off x="192940" y="4109259"/>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p:nvPr/>
        </p:nvCxnSpPr>
        <p:spPr>
          <a:xfrm>
            <a:off x="192940" y="4642564"/>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6" name="Прямая соединительная линия 105"/>
          <p:cNvCxnSpPr/>
          <p:nvPr/>
        </p:nvCxnSpPr>
        <p:spPr>
          <a:xfrm>
            <a:off x="192940" y="5163549"/>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90" name="Прямая соединительная линия 89"/>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124918" y="3011842"/>
            <a:ext cx="1811009" cy="461665"/>
          </a:xfrm>
          <a:prstGeom prst="rect">
            <a:avLst/>
          </a:prstGeom>
          <a:noFill/>
        </p:spPr>
        <p:txBody>
          <a:bodyPr wrap="none" rtlCol="0">
            <a:spAutoFit/>
          </a:bodyPr>
          <a:lstStyle/>
          <a:p>
            <a:r>
              <a:rPr lang="ru-RU" sz="2400" dirty="0" smtClean="0">
                <a:solidFill>
                  <a:srgbClr val="1B5391"/>
                </a:solidFill>
              </a:rPr>
              <a:t>Аттестованы</a:t>
            </a:r>
            <a:endParaRPr lang="ru-RU" sz="2400" dirty="0">
              <a:solidFill>
                <a:srgbClr val="1B5391"/>
              </a:solidFill>
            </a:endParaRPr>
          </a:p>
        </p:txBody>
      </p:sp>
      <p:sp>
        <p:nvSpPr>
          <p:cNvPr id="92" name="Прямоугольник с двумя скругленными противолежащими углами 91"/>
          <p:cNvSpPr/>
          <p:nvPr/>
        </p:nvSpPr>
        <p:spPr>
          <a:xfrm>
            <a:off x="4359545" y="3143027"/>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93" name="TextBox 92"/>
          <p:cNvSpPr txBox="1"/>
          <p:nvPr/>
        </p:nvSpPr>
        <p:spPr>
          <a:xfrm>
            <a:off x="4359545" y="3170995"/>
            <a:ext cx="600522" cy="400110"/>
          </a:xfrm>
          <a:prstGeom prst="rect">
            <a:avLst/>
          </a:prstGeom>
          <a:noFill/>
        </p:spPr>
        <p:txBody>
          <a:bodyPr wrap="square" rtlCol="0">
            <a:spAutoFit/>
          </a:bodyPr>
          <a:lstStyle/>
          <a:p>
            <a:r>
              <a:rPr lang="ru-RU" sz="2000" b="1" dirty="0" smtClean="0"/>
              <a:t>60</a:t>
            </a:r>
            <a:endParaRPr lang="ru-RU" sz="2000" b="1" dirty="0"/>
          </a:p>
        </p:txBody>
      </p:sp>
      <p:sp>
        <p:nvSpPr>
          <p:cNvPr id="94" name="Прямоугольник с двумя скругленными противолежащими углами 93"/>
          <p:cNvSpPr/>
          <p:nvPr/>
        </p:nvSpPr>
        <p:spPr>
          <a:xfrm>
            <a:off x="3544819" y="3127772"/>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07" name="TextBox 106"/>
          <p:cNvSpPr txBox="1"/>
          <p:nvPr/>
        </p:nvSpPr>
        <p:spPr>
          <a:xfrm>
            <a:off x="3544819" y="3155740"/>
            <a:ext cx="600522" cy="400110"/>
          </a:xfrm>
          <a:prstGeom prst="rect">
            <a:avLst/>
          </a:prstGeom>
          <a:noFill/>
        </p:spPr>
        <p:txBody>
          <a:bodyPr wrap="square" rtlCol="0">
            <a:spAutoFit/>
          </a:bodyPr>
          <a:lstStyle/>
          <a:p>
            <a:r>
              <a:rPr lang="ru-RU" sz="2000" b="1" dirty="0" smtClean="0"/>
              <a:t>66</a:t>
            </a:r>
          </a:p>
        </p:txBody>
      </p:sp>
      <p:cxnSp>
        <p:nvCxnSpPr>
          <p:cNvPr id="108" name="Прямая соединительная линия 107"/>
          <p:cNvCxnSpPr/>
          <p:nvPr/>
        </p:nvCxnSpPr>
        <p:spPr>
          <a:xfrm>
            <a:off x="180105" y="3089722"/>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09" name="Прямая соединительная линия 108"/>
          <p:cNvCxnSpPr/>
          <p:nvPr/>
        </p:nvCxnSpPr>
        <p:spPr>
          <a:xfrm>
            <a:off x="180105" y="3572399"/>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10" name="Прямая соединительная линия 109"/>
          <p:cNvCxnSpPr/>
          <p:nvPr/>
        </p:nvCxnSpPr>
        <p:spPr>
          <a:xfrm>
            <a:off x="210979" y="6055234"/>
            <a:ext cx="5124513" cy="1121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111" name="Прямоугольник с двумя скругленными противолежащими углами 110"/>
          <p:cNvSpPr/>
          <p:nvPr/>
        </p:nvSpPr>
        <p:spPr>
          <a:xfrm flipH="1">
            <a:off x="10093531" y="267356"/>
            <a:ext cx="1911198" cy="1186366"/>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pic>
        <p:nvPicPr>
          <p:cNvPr id="9" name="Рисунок 8"/>
          <p:cNvPicPr>
            <a:picLocks noChangeAspect="1"/>
          </p:cNvPicPr>
          <p:nvPr/>
        </p:nvPicPr>
        <p:blipFill rotWithShape="1">
          <a:blip r:embed="rId5" cstate="print">
            <a:extLst>
              <a:ext uri="{28A0092B-C50C-407E-A947-70E740481C1C}">
                <a14:useLocalDpi xmlns:a14="http://schemas.microsoft.com/office/drawing/2010/main" val="0"/>
              </a:ext>
            </a:extLst>
          </a:blip>
          <a:srcRect l="13025" t="8871" r="6157" b="10019"/>
          <a:stretch/>
        </p:blipFill>
        <p:spPr>
          <a:xfrm>
            <a:off x="10498766" y="364924"/>
            <a:ext cx="1243897" cy="991229"/>
          </a:xfrm>
          <a:prstGeom prst="rect">
            <a:avLst/>
          </a:prstGeom>
        </p:spPr>
      </p:pic>
      <p:sp>
        <p:nvSpPr>
          <p:cNvPr id="97" name="Прямоугольник с двумя скругленными противолежащими углами 96"/>
          <p:cNvSpPr/>
          <p:nvPr/>
        </p:nvSpPr>
        <p:spPr>
          <a:xfrm>
            <a:off x="10953329" y="2701344"/>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98" name="TextBox 97"/>
          <p:cNvSpPr txBox="1"/>
          <p:nvPr/>
        </p:nvSpPr>
        <p:spPr>
          <a:xfrm>
            <a:off x="10989779" y="2686779"/>
            <a:ext cx="831999" cy="461665"/>
          </a:xfrm>
          <a:prstGeom prst="rect">
            <a:avLst/>
          </a:prstGeom>
          <a:noFill/>
        </p:spPr>
        <p:txBody>
          <a:bodyPr wrap="square" rtlCol="0">
            <a:spAutoFit/>
          </a:bodyPr>
          <a:lstStyle/>
          <a:p>
            <a:r>
              <a:rPr lang="ru-RU" sz="2400" b="1" dirty="0" smtClean="0">
                <a:solidFill>
                  <a:srgbClr val="11B15B"/>
                </a:solidFill>
              </a:rPr>
              <a:t>188</a:t>
            </a:r>
            <a:endParaRPr lang="ru-RU" sz="2400" b="1" dirty="0">
              <a:solidFill>
                <a:srgbClr val="11B15B"/>
              </a:solidFill>
            </a:endParaRPr>
          </a:p>
        </p:txBody>
      </p:sp>
      <p:sp>
        <p:nvSpPr>
          <p:cNvPr id="103" name="Прямоугольник с двумя скругленными противолежащими углами 102"/>
          <p:cNvSpPr/>
          <p:nvPr/>
        </p:nvSpPr>
        <p:spPr>
          <a:xfrm>
            <a:off x="10000195" y="3052988"/>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13" name="TextBox 112"/>
          <p:cNvSpPr txBox="1"/>
          <p:nvPr/>
        </p:nvSpPr>
        <p:spPr>
          <a:xfrm>
            <a:off x="10093713" y="3030976"/>
            <a:ext cx="600522" cy="461665"/>
          </a:xfrm>
          <a:prstGeom prst="rect">
            <a:avLst/>
          </a:prstGeom>
          <a:noFill/>
        </p:spPr>
        <p:txBody>
          <a:bodyPr wrap="square" rtlCol="0">
            <a:spAutoFit/>
          </a:bodyPr>
          <a:lstStyle/>
          <a:p>
            <a:r>
              <a:rPr lang="ru-RU" sz="2400" b="1" dirty="0" smtClean="0">
                <a:solidFill>
                  <a:srgbClr val="11B15B"/>
                </a:solidFill>
              </a:rPr>
              <a:t>18</a:t>
            </a:r>
            <a:endParaRPr lang="ru-RU" sz="2400" b="1" dirty="0">
              <a:solidFill>
                <a:srgbClr val="11B15B"/>
              </a:solidFill>
            </a:endParaRPr>
          </a:p>
        </p:txBody>
      </p:sp>
      <p:sp>
        <p:nvSpPr>
          <p:cNvPr id="114" name="Прямоугольник с двумя скругленными противолежащими углами 113"/>
          <p:cNvSpPr/>
          <p:nvPr/>
        </p:nvSpPr>
        <p:spPr>
          <a:xfrm>
            <a:off x="10933634" y="3699951"/>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15" name="TextBox 114"/>
          <p:cNvSpPr txBox="1"/>
          <p:nvPr/>
        </p:nvSpPr>
        <p:spPr>
          <a:xfrm>
            <a:off x="11123927" y="3701563"/>
            <a:ext cx="600522" cy="461665"/>
          </a:xfrm>
          <a:prstGeom prst="rect">
            <a:avLst/>
          </a:prstGeom>
          <a:noFill/>
        </p:spPr>
        <p:txBody>
          <a:bodyPr wrap="square" rtlCol="0">
            <a:spAutoFit/>
          </a:bodyPr>
          <a:lstStyle/>
          <a:p>
            <a:r>
              <a:rPr lang="ru-RU" sz="2400" b="1" dirty="0" smtClean="0">
                <a:solidFill>
                  <a:srgbClr val="11B15B"/>
                </a:solidFill>
              </a:rPr>
              <a:t>5</a:t>
            </a:r>
            <a:endParaRPr lang="ru-RU" sz="2400" b="1" dirty="0">
              <a:solidFill>
                <a:srgbClr val="11B15B"/>
              </a:solidFill>
            </a:endParaRPr>
          </a:p>
        </p:txBody>
      </p:sp>
      <p:sp>
        <p:nvSpPr>
          <p:cNvPr id="116" name="Прямоугольник с двумя скругленными противолежащими углами 115"/>
          <p:cNvSpPr/>
          <p:nvPr/>
        </p:nvSpPr>
        <p:spPr>
          <a:xfrm>
            <a:off x="10952562" y="4504953"/>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17" name="TextBox 116"/>
          <p:cNvSpPr txBox="1"/>
          <p:nvPr/>
        </p:nvSpPr>
        <p:spPr>
          <a:xfrm>
            <a:off x="11142855" y="4506565"/>
            <a:ext cx="600522" cy="461665"/>
          </a:xfrm>
          <a:prstGeom prst="rect">
            <a:avLst/>
          </a:prstGeom>
          <a:noFill/>
        </p:spPr>
        <p:txBody>
          <a:bodyPr wrap="square" rtlCol="0">
            <a:spAutoFit/>
          </a:bodyPr>
          <a:lstStyle/>
          <a:p>
            <a:r>
              <a:rPr lang="ru-RU" sz="2400" b="1" dirty="0" smtClean="0">
                <a:solidFill>
                  <a:srgbClr val="11B15B"/>
                </a:solidFill>
              </a:rPr>
              <a:t>14</a:t>
            </a:r>
            <a:endParaRPr lang="ru-RU" sz="2400" b="1" dirty="0">
              <a:solidFill>
                <a:srgbClr val="11B15B"/>
              </a:solidFill>
            </a:endParaRPr>
          </a:p>
        </p:txBody>
      </p:sp>
      <p:sp>
        <p:nvSpPr>
          <p:cNvPr id="118" name="Прямоугольник с двумя скругленными противолежащими углами 117"/>
          <p:cNvSpPr/>
          <p:nvPr/>
        </p:nvSpPr>
        <p:spPr>
          <a:xfrm>
            <a:off x="10952562" y="5125628"/>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19" name="TextBox 118"/>
          <p:cNvSpPr txBox="1"/>
          <p:nvPr/>
        </p:nvSpPr>
        <p:spPr>
          <a:xfrm>
            <a:off x="11142855" y="5127240"/>
            <a:ext cx="600522" cy="461665"/>
          </a:xfrm>
          <a:prstGeom prst="rect">
            <a:avLst/>
          </a:prstGeom>
          <a:noFill/>
        </p:spPr>
        <p:txBody>
          <a:bodyPr wrap="square" rtlCol="0">
            <a:spAutoFit/>
          </a:bodyPr>
          <a:lstStyle/>
          <a:p>
            <a:r>
              <a:rPr lang="ru-RU" sz="2400" b="1" dirty="0" smtClean="0">
                <a:solidFill>
                  <a:srgbClr val="11B15B"/>
                </a:solidFill>
              </a:rPr>
              <a:t>24</a:t>
            </a:r>
            <a:endParaRPr lang="ru-RU" sz="2400" b="1" dirty="0">
              <a:solidFill>
                <a:srgbClr val="11B15B"/>
              </a:solidFill>
            </a:endParaRPr>
          </a:p>
        </p:txBody>
      </p:sp>
      <p:sp>
        <p:nvSpPr>
          <p:cNvPr id="120" name="Прямоугольник с двумя скругленными противолежащими углами 119"/>
          <p:cNvSpPr/>
          <p:nvPr/>
        </p:nvSpPr>
        <p:spPr>
          <a:xfrm>
            <a:off x="10952562" y="5732491"/>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21" name="TextBox 120"/>
          <p:cNvSpPr txBox="1"/>
          <p:nvPr/>
        </p:nvSpPr>
        <p:spPr>
          <a:xfrm>
            <a:off x="11142855" y="5734103"/>
            <a:ext cx="600522" cy="461665"/>
          </a:xfrm>
          <a:prstGeom prst="rect">
            <a:avLst/>
          </a:prstGeom>
          <a:noFill/>
        </p:spPr>
        <p:txBody>
          <a:bodyPr wrap="square" rtlCol="0">
            <a:spAutoFit/>
          </a:bodyPr>
          <a:lstStyle/>
          <a:p>
            <a:r>
              <a:rPr lang="ru-RU" sz="2400" b="1" dirty="0" smtClean="0">
                <a:solidFill>
                  <a:srgbClr val="11B15B"/>
                </a:solidFill>
              </a:rPr>
              <a:t>12</a:t>
            </a:r>
            <a:endParaRPr lang="ru-RU" sz="2400" b="1" dirty="0">
              <a:solidFill>
                <a:srgbClr val="11B15B"/>
              </a:solidFill>
            </a:endParaRPr>
          </a:p>
        </p:txBody>
      </p:sp>
      <p:sp>
        <p:nvSpPr>
          <p:cNvPr id="122" name="Прямоугольник с двумя скругленными противолежащими углами 121"/>
          <p:cNvSpPr/>
          <p:nvPr/>
        </p:nvSpPr>
        <p:spPr>
          <a:xfrm>
            <a:off x="10989163" y="6325845"/>
            <a:ext cx="821446" cy="420519"/>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23" name="TextBox 122"/>
          <p:cNvSpPr txBox="1"/>
          <p:nvPr/>
        </p:nvSpPr>
        <p:spPr>
          <a:xfrm>
            <a:off x="11179456" y="6327457"/>
            <a:ext cx="600522" cy="461665"/>
          </a:xfrm>
          <a:prstGeom prst="rect">
            <a:avLst/>
          </a:prstGeom>
          <a:noFill/>
        </p:spPr>
        <p:txBody>
          <a:bodyPr wrap="square" rtlCol="0">
            <a:spAutoFit/>
          </a:bodyPr>
          <a:lstStyle/>
          <a:p>
            <a:r>
              <a:rPr lang="ru-RU" sz="2400" b="1" dirty="0" smtClean="0">
                <a:solidFill>
                  <a:srgbClr val="11B15B"/>
                </a:solidFill>
              </a:rPr>
              <a:t>3</a:t>
            </a:r>
            <a:endParaRPr lang="ru-RU" sz="2400" b="1" dirty="0">
              <a:solidFill>
                <a:srgbClr val="11B15B"/>
              </a:solidFill>
            </a:endParaRPr>
          </a:p>
        </p:txBody>
      </p:sp>
    </p:spTree>
    <p:extLst>
      <p:ext uri="{BB962C8B-B14F-4D97-AF65-F5344CB8AC3E}">
        <p14:creationId xmlns:p14="http://schemas.microsoft.com/office/powerpoint/2010/main" val="258075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347200" y="6492875"/>
            <a:ext cx="2844800" cy="365125"/>
          </a:xfrm>
        </p:spPr>
        <p:txBody>
          <a:bodyPr/>
          <a:lstStyle/>
          <a:p>
            <a:fld id="{9D3DA0D5-2F35-4376-BC6A-3936B73F2B0B}" type="slidenum">
              <a:rPr lang="ru-RU" sz="1600" b="1" smtClean="0">
                <a:solidFill>
                  <a:srgbClr val="1B5391"/>
                </a:solidFill>
              </a:rPr>
              <a:pPr/>
              <a:t>24</a:t>
            </a:fld>
            <a:endParaRPr lang="ru-RU" sz="1600" b="1" dirty="0">
              <a:solidFill>
                <a:srgbClr val="1B5391"/>
              </a:solidFill>
            </a:endParaRPr>
          </a:p>
        </p:txBody>
      </p:sp>
      <p:sp>
        <p:nvSpPr>
          <p:cNvPr id="16" name="Прямоугольник с двумя скругленными противолежащими углами 15"/>
          <p:cNvSpPr/>
          <p:nvPr/>
        </p:nvSpPr>
        <p:spPr>
          <a:xfrm>
            <a:off x="133189" y="882598"/>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7" name="TextBox 16"/>
          <p:cNvSpPr txBox="1"/>
          <p:nvPr/>
        </p:nvSpPr>
        <p:spPr>
          <a:xfrm>
            <a:off x="262090" y="898647"/>
            <a:ext cx="3242811" cy="584775"/>
          </a:xfrm>
          <a:prstGeom prst="rect">
            <a:avLst/>
          </a:prstGeom>
          <a:noFill/>
        </p:spPr>
        <p:txBody>
          <a:bodyPr wrap="none" rtlCol="0">
            <a:spAutoFit/>
          </a:bodyPr>
          <a:lstStyle/>
          <a:p>
            <a:r>
              <a:rPr lang="ru-RU" sz="3200" dirty="0" err="1" smtClean="0">
                <a:solidFill>
                  <a:srgbClr val="1B5391"/>
                </a:solidFill>
              </a:rPr>
              <a:t>Челенж</a:t>
            </a:r>
            <a:r>
              <a:rPr lang="ru-RU" sz="3200" dirty="0" smtClean="0">
                <a:solidFill>
                  <a:srgbClr val="1B5391"/>
                </a:solidFill>
              </a:rPr>
              <a:t> </a:t>
            </a:r>
            <a:r>
              <a:rPr lang="en-US" sz="3200" dirty="0" smtClean="0">
                <a:solidFill>
                  <a:srgbClr val="1B5391"/>
                </a:solidFill>
              </a:rPr>
              <a:t>#</a:t>
            </a:r>
            <a:r>
              <a:rPr lang="ru-RU" sz="3200" dirty="0" smtClean="0">
                <a:solidFill>
                  <a:srgbClr val="1B5391"/>
                </a:solidFill>
              </a:rPr>
              <a:t>всепо30</a:t>
            </a:r>
          </a:p>
        </p:txBody>
      </p:sp>
      <p:sp>
        <p:nvSpPr>
          <p:cNvPr id="12" name="Заголовок 1"/>
          <p:cNvSpPr txBox="1">
            <a:spLocks/>
          </p:cNvSpPr>
          <p:nvPr/>
        </p:nvSpPr>
        <p:spPr>
          <a:xfrm>
            <a:off x="841779" y="13860"/>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30 лет Федеральному казначейству</a:t>
            </a:r>
            <a:endParaRPr lang="ru-RU" sz="3200" dirty="0">
              <a:ln w="0"/>
              <a:solidFill>
                <a:srgbClr val="1B5391"/>
              </a:solidFill>
              <a:latin typeface="Arial" panose="020B0604020202020204" pitchFamily="34" charset="0"/>
              <a:cs typeface="Arial" panose="020B0604020202020204" pitchFamily="34" charset="0"/>
            </a:endParaRPr>
          </a:p>
        </p:txBody>
      </p:sp>
      <p:pic>
        <p:nvPicPr>
          <p:cNvPr id="48" name="Рисунок 47"/>
          <p:cNvPicPr>
            <a:picLocks noChangeAspect="1"/>
          </p:cNvPicPr>
          <p:nvPr/>
        </p:nvPicPr>
        <p:blipFill rotWithShape="1">
          <a:blip r:embed="rId4" cstate="print">
            <a:extLst>
              <a:ext uri="{28A0092B-C50C-407E-A947-70E740481C1C}">
                <a14:useLocalDpi xmlns:a14="http://schemas.microsoft.com/office/drawing/2010/main" val="0"/>
              </a:ext>
            </a:extLst>
          </a:blip>
          <a:srcRect l="13025" t="8871" r="6157" b="10019"/>
          <a:stretch/>
        </p:blipFill>
        <p:spPr>
          <a:xfrm>
            <a:off x="133191" y="14781"/>
            <a:ext cx="699724" cy="557592"/>
          </a:xfrm>
          <a:prstGeom prst="rect">
            <a:avLst/>
          </a:prstGeom>
        </p:spPr>
      </p:pic>
      <p:pic>
        <p:nvPicPr>
          <p:cNvPr id="54" name="Рисунок 53"/>
          <p:cNvPicPr>
            <a:picLocks noChangeAspect="1"/>
          </p:cNvPicPr>
          <p:nvPr/>
        </p:nvPicPr>
        <p:blipFill rotWithShape="1">
          <a:blip r:embed="rId5"/>
          <a:srcRect l="34432" r="34205"/>
          <a:stretch/>
        </p:blipFill>
        <p:spPr>
          <a:xfrm>
            <a:off x="5110308" y="940094"/>
            <a:ext cx="680332" cy="1220199"/>
          </a:xfrm>
          <a:prstGeom prst="rect">
            <a:avLst/>
          </a:prstGeom>
        </p:spPr>
      </p:pic>
      <p:pic>
        <p:nvPicPr>
          <p:cNvPr id="55" name="Рисунок 54"/>
          <p:cNvPicPr>
            <a:picLocks noChangeAspect="1"/>
          </p:cNvPicPr>
          <p:nvPr/>
        </p:nvPicPr>
        <p:blipFill rotWithShape="1">
          <a:blip r:embed="rId6"/>
          <a:srcRect l="32963" r="32663"/>
          <a:stretch/>
        </p:blipFill>
        <p:spPr>
          <a:xfrm>
            <a:off x="5833187" y="936206"/>
            <a:ext cx="748040" cy="1224087"/>
          </a:xfrm>
          <a:prstGeom prst="rect">
            <a:avLst/>
          </a:prstGeom>
        </p:spPr>
      </p:pic>
      <p:pic>
        <p:nvPicPr>
          <p:cNvPr id="56" name="Рисунок 55"/>
          <p:cNvPicPr>
            <a:picLocks noChangeAspect="1"/>
          </p:cNvPicPr>
          <p:nvPr/>
        </p:nvPicPr>
        <p:blipFill rotWithShape="1">
          <a:blip r:embed="rId7"/>
          <a:srcRect l="34399" r="34225"/>
          <a:stretch/>
        </p:blipFill>
        <p:spPr>
          <a:xfrm>
            <a:off x="6623775" y="936206"/>
            <a:ext cx="682790" cy="1224087"/>
          </a:xfrm>
          <a:prstGeom prst="rect">
            <a:avLst/>
          </a:prstGeom>
        </p:spPr>
      </p:pic>
      <p:pic>
        <p:nvPicPr>
          <p:cNvPr id="57" name="Рисунок 56"/>
          <p:cNvPicPr>
            <a:picLocks noChangeAspect="1"/>
          </p:cNvPicPr>
          <p:nvPr/>
        </p:nvPicPr>
        <p:blipFill rotWithShape="1">
          <a:blip r:embed="rId8"/>
          <a:srcRect l="33935" r="34703"/>
          <a:stretch/>
        </p:blipFill>
        <p:spPr>
          <a:xfrm>
            <a:off x="4396631" y="962332"/>
            <a:ext cx="671130" cy="1203695"/>
          </a:xfrm>
          <a:prstGeom prst="rect">
            <a:avLst/>
          </a:prstGeom>
        </p:spPr>
      </p:pic>
      <p:pic>
        <p:nvPicPr>
          <p:cNvPr id="58" name="Рисунок 57"/>
          <p:cNvPicPr>
            <a:picLocks noChangeAspect="1"/>
          </p:cNvPicPr>
          <p:nvPr/>
        </p:nvPicPr>
        <p:blipFill rotWithShape="1">
          <a:blip r:embed="rId9"/>
          <a:srcRect l="34249" r="34512"/>
          <a:stretch/>
        </p:blipFill>
        <p:spPr>
          <a:xfrm>
            <a:off x="3693670" y="963666"/>
            <a:ext cx="664564" cy="1196627"/>
          </a:xfrm>
          <a:prstGeom prst="rect">
            <a:avLst/>
          </a:prstGeom>
        </p:spPr>
      </p:pic>
      <p:pic>
        <p:nvPicPr>
          <p:cNvPr id="59" name="Рисунок 58"/>
          <p:cNvPicPr>
            <a:picLocks noChangeAspect="1"/>
          </p:cNvPicPr>
          <p:nvPr/>
        </p:nvPicPr>
        <p:blipFill rotWithShape="1">
          <a:blip r:embed="rId9"/>
          <a:srcRect l="33975" r="35073"/>
          <a:stretch/>
        </p:blipFill>
        <p:spPr>
          <a:xfrm>
            <a:off x="7359880" y="946798"/>
            <a:ext cx="667743" cy="1213495"/>
          </a:xfrm>
          <a:prstGeom prst="rect">
            <a:avLst/>
          </a:prstGeom>
        </p:spPr>
      </p:pic>
      <p:pic>
        <p:nvPicPr>
          <p:cNvPr id="60" name="Рисунок 59"/>
          <p:cNvPicPr>
            <a:picLocks noChangeAspect="1"/>
          </p:cNvPicPr>
          <p:nvPr/>
        </p:nvPicPr>
        <p:blipFill rotWithShape="1">
          <a:blip r:embed="rId10"/>
          <a:srcRect l="34571" r="34477"/>
          <a:stretch/>
        </p:blipFill>
        <p:spPr>
          <a:xfrm>
            <a:off x="8086938" y="950087"/>
            <a:ext cx="665933" cy="1210206"/>
          </a:xfrm>
          <a:prstGeom prst="rect">
            <a:avLst/>
          </a:prstGeom>
        </p:spPr>
      </p:pic>
      <p:pic>
        <p:nvPicPr>
          <p:cNvPr id="61" name="Рисунок 60"/>
          <p:cNvPicPr>
            <a:picLocks noChangeAspect="1"/>
          </p:cNvPicPr>
          <p:nvPr/>
        </p:nvPicPr>
        <p:blipFill rotWithShape="1">
          <a:blip r:embed="rId11"/>
          <a:srcRect l="34234" r="34414"/>
          <a:stretch/>
        </p:blipFill>
        <p:spPr>
          <a:xfrm>
            <a:off x="8812186" y="948494"/>
            <a:ext cx="675419" cy="1211799"/>
          </a:xfrm>
          <a:prstGeom prst="rect">
            <a:avLst/>
          </a:prstGeom>
        </p:spPr>
      </p:pic>
      <p:pic>
        <p:nvPicPr>
          <p:cNvPr id="62" name="Рисунок 61"/>
          <p:cNvPicPr>
            <a:picLocks noChangeAspect="1"/>
          </p:cNvPicPr>
          <p:nvPr/>
        </p:nvPicPr>
        <p:blipFill rotWithShape="1">
          <a:blip r:embed="rId12"/>
          <a:srcRect l="35030" r="34494"/>
          <a:stretch/>
        </p:blipFill>
        <p:spPr>
          <a:xfrm>
            <a:off x="9533244" y="946798"/>
            <a:ext cx="656218" cy="1211185"/>
          </a:xfrm>
          <a:prstGeom prst="rect">
            <a:avLst/>
          </a:prstGeom>
        </p:spPr>
      </p:pic>
      <p:cxnSp>
        <p:nvCxnSpPr>
          <p:cNvPr id="63" name="Прямая соединительная линия 62"/>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64" name="Рисунок 63"/>
          <p:cNvPicPr>
            <a:picLocks noChangeAspect="1"/>
          </p:cNvPicPr>
          <p:nvPr/>
        </p:nvPicPr>
        <p:blipFill rotWithShape="1">
          <a:blip r:embed="rId13"/>
          <a:srcRect l="34822" r="34821"/>
          <a:stretch/>
        </p:blipFill>
        <p:spPr>
          <a:xfrm>
            <a:off x="10231038" y="946798"/>
            <a:ext cx="653655" cy="1211185"/>
          </a:xfrm>
          <a:prstGeom prst="rect">
            <a:avLst/>
          </a:prstGeom>
        </p:spPr>
      </p:pic>
      <p:sp>
        <p:nvSpPr>
          <p:cNvPr id="65" name="Прямоугольник с двумя скругленными противолежащими углами 64"/>
          <p:cNvSpPr/>
          <p:nvPr/>
        </p:nvSpPr>
        <p:spPr>
          <a:xfrm>
            <a:off x="133189" y="2379396"/>
            <a:ext cx="11783039" cy="2566699"/>
          </a:xfrm>
          <a:prstGeom prst="round2DiagRect">
            <a:avLst>
              <a:gd name="adj1" fmla="val 455"/>
              <a:gd name="adj2" fmla="val 33259"/>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66" name="TextBox 65"/>
          <p:cNvSpPr txBox="1"/>
          <p:nvPr/>
        </p:nvSpPr>
        <p:spPr>
          <a:xfrm>
            <a:off x="262090" y="2395445"/>
            <a:ext cx="2703369" cy="1077218"/>
          </a:xfrm>
          <a:prstGeom prst="rect">
            <a:avLst/>
          </a:prstGeom>
          <a:noFill/>
        </p:spPr>
        <p:txBody>
          <a:bodyPr wrap="none" rtlCol="0">
            <a:spAutoFit/>
          </a:bodyPr>
          <a:lstStyle/>
          <a:p>
            <a:r>
              <a:rPr lang="ru-RU" sz="3200" dirty="0" smtClean="0">
                <a:solidFill>
                  <a:srgbClr val="1B5391"/>
                </a:solidFill>
              </a:rPr>
              <a:t>Конкурс </a:t>
            </a:r>
          </a:p>
          <a:p>
            <a:r>
              <a:rPr lang="ru-RU" sz="3200" dirty="0" smtClean="0">
                <a:solidFill>
                  <a:srgbClr val="1B5391"/>
                </a:solidFill>
              </a:rPr>
              <a:t>видеороликов</a:t>
            </a:r>
          </a:p>
        </p:txBody>
      </p:sp>
      <p:pic>
        <p:nvPicPr>
          <p:cNvPr id="8" name="Рисунок 7"/>
          <p:cNvPicPr>
            <a:picLocks noChangeAspect="1"/>
          </p:cNvPicPr>
          <p:nvPr/>
        </p:nvPicPr>
        <p:blipFill>
          <a:blip r:embed="rId14"/>
          <a:stretch>
            <a:fillRect/>
          </a:stretch>
        </p:blipFill>
        <p:spPr>
          <a:xfrm>
            <a:off x="3693670" y="2464928"/>
            <a:ext cx="2000283" cy="1125160"/>
          </a:xfrm>
          <a:prstGeom prst="rect">
            <a:avLst/>
          </a:prstGeom>
        </p:spPr>
      </p:pic>
      <p:pic>
        <p:nvPicPr>
          <p:cNvPr id="67" name="Рисунок 66"/>
          <p:cNvPicPr>
            <a:picLocks noChangeAspect="1"/>
          </p:cNvPicPr>
          <p:nvPr/>
        </p:nvPicPr>
        <p:blipFill>
          <a:blip r:embed="rId15"/>
          <a:stretch>
            <a:fillRect/>
          </a:stretch>
        </p:blipFill>
        <p:spPr>
          <a:xfrm>
            <a:off x="8179824" y="2464928"/>
            <a:ext cx="2054942" cy="1155905"/>
          </a:xfrm>
          <a:prstGeom prst="rect">
            <a:avLst/>
          </a:prstGeom>
        </p:spPr>
      </p:pic>
      <p:pic>
        <p:nvPicPr>
          <p:cNvPr id="70" name="Рисунок 69"/>
          <p:cNvPicPr>
            <a:picLocks noChangeAspect="1"/>
          </p:cNvPicPr>
          <p:nvPr/>
        </p:nvPicPr>
        <p:blipFill>
          <a:blip r:embed="rId16"/>
          <a:stretch>
            <a:fillRect/>
          </a:stretch>
        </p:blipFill>
        <p:spPr>
          <a:xfrm>
            <a:off x="9085546" y="3738771"/>
            <a:ext cx="2054942" cy="1155905"/>
          </a:xfrm>
          <a:prstGeom prst="rect">
            <a:avLst/>
          </a:prstGeom>
        </p:spPr>
      </p:pic>
      <p:pic>
        <p:nvPicPr>
          <p:cNvPr id="71" name="Рисунок 70"/>
          <p:cNvPicPr>
            <a:picLocks noChangeAspect="1"/>
          </p:cNvPicPr>
          <p:nvPr/>
        </p:nvPicPr>
        <p:blipFill>
          <a:blip r:embed="rId17"/>
          <a:stretch>
            <a:fillRect/>
          </a:stretch>
        </p:blipFill>
        <p:spPr>
          <a:xfrm>
            <a:off x="5899406" y="2464928"/>
            <a:ext cx="2054942" cy="1155905"/>
          </a:xfrm>
          <a:prstGeom prst="rect">
            <a:avLst/>
          </a:prstGeom>
        </p:spPr>
      </p:pic>
      <p:pic>
        <p:nvPicPr>
          <p:cNvPr id="69" name="Рисунок 68"/>
          <p:cNvPicPr>
            <a:picLocks noChangeAspect="1"/>
          </p:cNvPicPr>
          <p:nvPr/>
        </p:nvPicPr>
        <p:blipFill>
          <a:blip r:embed="rId18"/>
          <a:stretch>
            <a:fillRect/>
          </a:stretch>
        </p:blipFill>
        <p:spPr>
          <a:xfrm>
            <a:off x="4658188" y="3738771"/>
            <a:ext cx="2006314" cy="1128551"/>
          </a:xfrm>
          <a:prstGeom prst="rect">
            <a:avLst/>
          </a:prstGeom>
        </p:spPr>
      </p:pic>
      <p:pic>
        <p:nvPicPr>
          <p:cNvPr id="68" name="Рисунок 67"/>
          <p:cNvPicPr>
            <a:picLocks noChangeAspect="1"/>
          </p:cNvPicPr>
          <p:nvPr/>
        </p:nvPicPr>
        <p:blipFill>
          <a:blip r:embed="rId19"/>
          <a:stretch>
            <a:fillRect/>
          </a:stretch>
        </p:blipFill>
        <p:spPr>
          <a:xfrm>
            <a:off x="6871867" y="3738771"/>
            <a:ext cx="2006314" cy="1128552"/>
          </a:xfrm>
          <a:prstGeom prst="rect">
            <a:avLst/>
          </a:prstGeom>
        </p:spPr>
      </p:pic>
      <p:sp>
        <p:nvSpPr>
          <p:cNvPr id="72" name="Прямоугольник с двумя скругленными противолежащими углами 71"/>
          <p:cNvSpPr/>
          <p:nvPr/>
        </p:nvSpPr>
        <p:spPr>
          <a:xfrm>
            <a:off x="147790" y="5206675"/>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73" name="TextBox 72"/>
          <p:cNvSpPr txBox="1"/>
          <p:nvPr/>
        </p:nvSpPr>
        <p:spPr>
          <a:xfrm>
            <a:off x="276691" y="5222724"/>
            <a:ext cx="3061416" cy="1077218"/>
          </a:xfrm>
          <a:prstGeom prst="rect">
            <a:avLst/>
          </a:prstGeom>
          <a:noFill/>
        </p:spPr>
        <p:txBody>
          <a:bodyPr wrap="none" rtlCol="0">
            <a:spAutoFit/>
          </a:bodyPr>
          <a:lstStyle/>
          <a:p>
            <a:r>
              <a:rPr lang="ru-RU" sz="3200" dirty="0" smtClean="0">
                <a:solidFill>
                  <a:srgbClr val="1B5391"/>
                </a:solidFill>
              </a:rPr>
              <a:t>Корпоративные </a:t>
            </a:r>
          </a:p>
          <a:p>
            <a:r>
              <a:rPr lang="ru-RU" sz="3200" dirty="0" err="1" smtClean="0">
                <a:solidFill>
                  <a:srgbClr val="1B5391"/>
                </a:solidFill>
              </a:rPr>
              <a:t>квесты</a:t>
            </a:r>
            <a:endParaRPr lang="ru-RU" sz="3200" dirty="0" smtClean="0">
              <a:solidFill>
                <a:srgbClr val="1B5391"/>
              </a:solidFill>
            </a:endParaRPr>
          </a:p>
        </p:txBody>
      </p:sp>
      <p:pic>
        <p:nvPicPr>
          <p:cNvPr id="74" name="Рисунок 73"/>
          <p:cNvPicPr>
            <a:picLocks noChangeAspect="1"/>
          </p:cNvPicPr>
          <p:nvPr/>
        </p:nvPicPr>
        <p:blipFill rotWithShape="1">
          <a:blip r:embed="rId20" cstate="print">
            <a:extLst>
              <a:ext uri="{28A0092B-C50C-407E-A947-70E740481C1C}">
                <a14:useLocalDpi xmlns:a14="http://schemas.microsoft.com/office/drawing/2010/main" val="0"/>
              </a:ext>
            </a:extLst>
          </a:blip>
          <a:srcRect l="20494" t="25737" r="19974" b="4593"/>
          <a:stretch/>
        </p:blipFill>
        <p:spPr>
          <a:xfrm>
            <a:off x="3471763" y="5242894"/>
            <a:ext cx="2345408" cy="1237341"/>
          </a:xfrm>
          <a:prstGeom prst="rect">
            <a:avLst/>
          </a:prstGeom>
        </p:spPr>
      </p:pic>
      <p:pic>
        <p:nvPicPr>
          <p:cNvPr id="76" name="Рисунок 75"/>
          <p:cNvPicPr>
            <a:picLocks noChangeAspect="1"/>
          </p:cNvPicPr>
          <p:nvPr/>
        </p:nvPicPr>
        <p:blipFill rotWithShape="1">
          <a:blip r:embed="rId21" cstate="print">
            <a:extLst>
              <a:ext uri="{28A0092B-C50C-407E-A947-70E740481C1C}">
                <a14:useLocalDpi xmlns:a14="http://schemas.microsoft.com/office/drawing/2010/main" val="0"/>
              </a:ext>
            </a:extLst>
          </a:blip>
          <a:srcRect l="15625" t="34167" r="15833" b="5278"/>
          <a:stretch/>
        </p:blipFill>
        <p:spPr>
          <a:xfrm>
            <a:off x="9616291" y="5273813"/>
            <a:ext cx="1840543" cy="1219569"/>
          </a:xfrm>
          <a:prstGeom prst="rect">
            <a:avLst/>
          </a:prstGeom>
        </p:spPr>
      </p:pic>
      <p:pic>
        <p:nvPicPr>
          <p:cNvPr id="77" name="Рисунок 76"/>
          <p:cNvPicPr>
            <a:picLocks noChangeAspect="1"/>
          </p:cNvPicPr>
          <p:nvPr/>
        </p:nvPicPr>
        <p:blipFill rotWithShape="1">
          <a:blip r:embed="rId22" cstate="print">
            <a:extLst>
              <a:ext uri="{28A0092B-C50C-407E-A947-70E740481C1C}">
                <a14:useLocalDpi xmlns:a14="http://schemas.microsoft.com/office/drawing/2010/main" val="0"/>
              </a:ext>
            </a:extLst>
          </a:blip>
          <a:srcRect l="4009" t="25349" r="2866" b="13540"/>
          <a:stretch/>
        </p:blipFill>
        <p:spPr>
          <a:xfrm>
            <a:off x="5926961" y="5261764"/>
            <a:ext cx="2502424" cy="1231618"/>
          </a:xfrm>
          <a:prstGeom prst="rect">
            <a:avLst/>
          </a:prstGeom>
        </p:spPr>
      </p:pic>
      <p:pic>
        <p:nvPicPr>
          <p:cNvPr id="79" name="Рисунок 7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569560" y="5255594"/>
            <a:ext cx="918913" cy="1225217"/>
          </a:xfrm>
          <a:prstGeom prst="rect">
            <a:avLst/>
          </a:prstGeom>
        </p:spPr>
      </p:pic>
    </p:spTree>
    <p:extLst>
      <p:ext uri="{BB962C8B-B14F-4D97-AF65-F5344CB8AC3E}">
        <p14:creationId xmlns:p14="http://schemas.microsoft.com/office/powerpoint/2010/main" val="1776134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347200" y="6508428"/>
            <a:ext cx="2844800" cy="365125"/>
          </a:xfrm>
        </p:spPr>
        <p:txBody>
          <a:bodyPr/>
          <a:lstStyle/>
          <a:p>
            <a:fld id="{9D3DA0D5-2F35-4376-BC6A-3936B73F2B0B}" type="slidenum">
              <a:rPr lang="ru-RU" sz="1600" b="1" smtClean="0">
                <a:solidFill>
                  <a:srgbClr val="1B5391"/>
                </a:solidFill>
              </a:rPr>
              <a:pPr/>
              <a:t>25</a:t>
            </a:fld>
            <a:endParaRPr lang="ru-RU" sz="1600" b="1" dirty="0">
              <a:solidFill>
                <a:srgbClr val="1B5391"/>
              </a:solidFill>
            </a:endParaRPr>
          </a:p>
        </p:txBody>
      </p:sp>
      <p:sp>
        <p:nvSpPr>
          <p:cNvPr id="16" name="Прямоугольник с двумя скругленными противолежащими углами 15"/>
          <p:cNvSpPr/>
          <p:nvPr/>
        </p:nvSpPr>
        <p:spPr>
          <a:xfrm>
            <a:off x="133189" y="882598"/>
            <a:ext cx="11783039" cy="2745220"/>
          </a:xfrm>
          <a:prstGeom prst="round2DiagRect">
            <a:avLst>
              <a:gd name="adj1" fmla="val 455"/>
              <a:gd name="adj2" fmla="val 2593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7" name="TextBox 16"/>
          <p:cNvSpPr txBox="1"/>
          <p:nvPr/>
        </p:nvSpPr>
        <p:spPr>
          <a:xfrm>
            <a:off x="262090" y="898647"/>
            <a:ext cx="2128916" cy="584775"/>
          </a:xfrm>
          <a:prstGeom prst="rect">
            <a:avLst/>
          </a:prstGeom>
          <a:noFill/>
        </p:spPr>
        <p:txBody>
          <a:bodyPr wrap="none" rtlCol="0">
            <a:spAutoFit/>
          </a:bodyPr>
          <a:lstStyle/>
          <a:p>
            <a:r>
              <a:rPr lang="ru-RU" sz="3200" dirty="0" smtClean="0">
                <a:solidFill>
                  <a:srgbClr val="1B5391"/>
                </a:solidFill>
              </a:rPr>
              <a:t>Стенгазеты</a:t>
            </a:r>
          </a:p>
        </p:txBody>
      </p:sp>
      <p:sp>
        <p:nvSpPr>
          <p:cNvPr id="12" name="Заголовок 1"/>
          <p:cNvSpPr txBox="1">
            <a:spLocks/>
          </p:cNvSpPr>
          <p:nvPr/>
        </p:nvSpPr>
        <p:spPr>
          <a:xfrm>
            <a:off x="841779" y="13860"/>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30 лет Федеральному казначейству</a:t>
            </a:r>
            <a:endParaRPr lang="ru-RU" sz="3200" dirty="0">
              <a:ln w="0"/>
              <a:solidFill>
                <a:srgbClr val="1B5391"/>
              </a:solidFill>
              <a:latin typeface="Arial" panose="020B0604020202020204" pitchFamily="34" charset="0"/>
              <a:cs typeface="Arial" panose="020B0604020202020204" pitchFamily="34" charset="0"/>
            </a:endParaRPr>
          </a:p>
        </p:txBody>
      </p:sp>
      <p:pic>
        <p:nvPicPr>
          <p:cNvPr id="48" name="Рисунок 47"/>
          <p:cNvPicPr>
            <a:picLocks noChangeAspect="1"/>
          </p:cNvPicPr>
          <p:nvPr/>
        </p:nvPicPr>
        <p:blipFill rotWithShape="1">
          <a:blip r:embed="rId4" cstate="print">
            <a:extLst>
              <a:ext uri="{28A0092B-C50C-407E-A947-70E740481C1C}">
                <a14:useLocalDpi xmlns:a14="http://schemas.microsoft.com/office/drawing/2010/main" val="0"/>
              </a:ext>
            </a:extLst>
          </a:blip>
          <a:srcRect l="13025" t="8871" r="6157" b="10019"/>
          <a:stretch/>
        </p:blipFill>
        <p:spPr>
          <a:xfrm>
            <a:off x="133191" y="14781"/>
            <a:ext cx="699724" cy="557592"/>
          </a:xfrm>
          <a:prstGeom prst="rect">
            <a:avLst/>
          </a:prstGeom>
        </p:spPr>
      </p:pic>
      <p:cxnSp>
        <p:nvCxnSpPr>
          <p:cNvPr id="63" name="Прямая соединительная линия 62"/>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6950" y="2292465"/>
            <a:ext cx="1681672" cy="1261254"/>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4529" y="2274674"/>
            <a:ext cx="1762026" cy="1246259"/>
          </a:xfrm>
          <a:prstGeom prst="rect">
            <a:avLst/>
          </a:prstGeom>
        </p:spPr>
      </p:pic>
      <p:pic>
        <p:nvPicPr>
          <p:cNvPr id="14" name="Рисунок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28870" y="950901"/>
            <a:ext cx="1643430" cy="1232573"/>
          </a:xfrm>
          <a:prstGeom prst="rect">
            <a:avLst/>
          </a:prstGeom>
        </p:spPr>
      </p:pic>
      <p:pic>
        <p:nvPicPr>
          <p:cNvPr id="15" name="Рисунок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8138" y="959202"/>
            <a:ext cx="1631971" cy="1223978"/>
          </a:xfrm>
          <a:prstGeom prst="rect">
            <a:avLst/>
          </a:prstGeom>
        </p:spPr>
      </p:pic>
      <p:pic>
        <p:nvPicPr>
          <p:cNvPr id="49" name="Рисунок 4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02108" y="2274674"/>
            <a:ext cx="1662696" cy="1247023"/>
          </a:xfrm>
          <a:prstGeom prst="rect">
            <a:avLst/>
          </a:prstGeom>
        </p:spPr>
      </p:pic>
      <p:pic>
        <p:nvPicPr>
          <p:cNvPr id="50" name="Рисунок 4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99059" y="958613"/>
            <a:ext cx="1687992" cy="1222106"/>
          </a:xfrm>
          <a:prstGeom prst="rect">
            <a:avLst/>
          </a:prstGeom>
        </p:spPr>
      </p:pic>
      <p:pic>
        <p:nvPicPr>
          <p:cNvPr id="51" name="Рисунок 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85899" y="2290064"/>
            <a:ext cx="1745144" cy="1257049"/>
          </a:xfrm>
          <a:prstGeom prst="rect">
            <a:avLst/>
          </a:prstGeom>
        </p:spPr>
      </p:pic>
      <p:pic>
        <p:nvPicPr>
          <p:cNvPr id="52" name="Рисунок 5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65002" y="2290064"/>
            <a:ext cx="1739505" cy="1230869"/>
          </a:xfrm>
          <a:prstGeom prst="rect">
            <a:avLst/>
          </a:prstGeom>
        </p:spPr>
      </p:pic>
      <p:pic>
        <p:nvPicPr>
          <p:cNvPr id="53" name="Рисунок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05356" y="950901"/>
            <a:ext cx="2204493" cy="1240028"/>
          </a:xfrm>
          <a:prstGeom prst="rect">
            <a:avLst/>
          </a:prstGeom>
        </p:spPr>
      </p:pic>
      <p:sp>
        <p:nvSpPr>
          <p:cNvPr id="86" name="Прямоугольник с двумя скругленными противолежащими углами 85"/>
          <p:cNvSpPr/>
          <p:nvPr/>
        </p:nvSpPr>
        <p:spPr>
          <a:xfrm>
            <a:off x="146922" y="5218184"/>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7" name="TextBox 86"/>
          <p:cNvSpPr txBox="1"/>
          <p:nvPr/>
        </p:nvSpPr>
        <p:spPr>
          <a:xfrm>
            <a:off x="285580" y="5241612"/>
            <a:ext cx="1319592" cy="584775"/>
          </a:xfrm>
          <a:prstGeom prst="rect">
            <a:avLst/>
          </a:prstGeom>
          <a:noFill/>
        </p:spPr>
        <p:txBody>
          <a:bodyPr wrap="none" rtlCol="0">
            <a:spAutoFit/>
          </a:bodyPr>
          <a:lstStyle/>
          <a:p>
            <a:r>
              <a:rPr lang="ru-RU" sz="3200" dirty="0" smtClean="0">
                <a:solidFill>
                  <a:srgbClr val="1B5391"/>
                </a:solidFill>
              </a:rPr>
              <a:t>Музей</a:t>
            </a:r>
          </a:p>
        </p:txBody>
      </p:sp>
      <p:pic>
        <p:nvPicPr>
          <p:cNvPr id="2" name="Рисунок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774037" y="5256828"/>
            <a:ext cx="1680000" cy="1260000"/>
          </a:xfrm>
          <a:prstGeom prst="rect">
            <a:avLst/>
          </a:prstGeom>
        </p:spPr>
      </p:pic>
      <p:pic>
        <p:nvPicPr>
          <p:cNvPr id="3" name="Рисунок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33528" y="5254881"/>
            <a:ext cx="1680000" cy="1260000"/>
          </a:xfrm>
          <a:prstGeom prst="rect">
            <a:avLst/>
          </a:prstGeom>
        </p:spPr>
      </p:pic>
      <p:pic>
        <p:nvPicPr>
          <p:cNvPr id="5" name="Рисунок 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3083" y="5256828"/>
            <a:ext cx="1680000" cy="1260000"/>
          </a:xfrm>
          <a:prstGeom prst="rect">
            <a:avLst/>
          </a:prstGeom>
        </p:spPr>
      </p:pic>
      <p:pic>
        <p:nvPicPr>
          <p:cNvPr id="6" name="Рисунок 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979793" y="5256828"/>
            <a:ext cx="945000" cy="1260000"/>
          </a:xfrm>
          <a:prstGeom prst="rect">
            <a:avLst/>
          </a:prstGeom>
        </p:spPr>
      </p:pic>
      <p:pic>
        <p:nvPicPr>
          <p:cNvPr id="7" name="Рисунок 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120543" y="5256828"/>
            <a:ext cx="1680000" cy="1260000"/>
          </a:xfrm>
          <a:prstGeom prst="rect">
            <a:avLst/>
          </a:prstGeom>
        </p:spPr>
      </p:pic>
      <p:sp>
        <p:nvSpPr>
          <p:cNvPr id="31" name="Прямоугольник с двумя скругленными противолежащими углами 30"/>
          <p:cNvSpPr/>
          <p:nvPr/>
        </p:nvSpPr>
        <p:spPr>
          <a:xfrm>
            <a:off x="133188" y="3715042"/>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32" name="TextBox 31"/>
          <p:cNvSpPr txBox="1"/>
          <p:nvPr/>
        </p:nvSpPr>
        <p:spPr>
          <a:xfrm>
            <a:off x="271846" y="3738470"/>
            <a:ext cx="1622752" cy="584775"/>
          </a:xfrm>
          <a:prstGeom prst="rect">
            <a:avLst/>
          </a:prstGeom>
          <a:noFill/>
        </p:spPr>
        <p:txBody>
          <a:bodyPr wrap="none" rtlCol="0">
            <a:spAutoFit/>
          </a:bodyPr>
          <a:lstStyle/>
          <a:p>
            <a:r>
              <a:rPr lang="ru-RU" sz="3200" dirty="0" smtClean="0">
                <a:solidFill>
                  <a:srgbClr val="1B5391"/>
                </a:solidFill>
              </a:rPr>
              <a:t>История</a:t>
            </a:r>
          </a:p>
        </p:txBody>
      </p:sp>
      <p:pic>
        <p:nvPicPr>
          <p:cNvPr id="33" name="Рисунок 32"/>
          <p:cNvPicPr>
            <a:picLocks noChangeAspect="1"/>
          </p:cNvPicPr>
          <p:nvPr/>
        </p:nvPicPr>
        <p:blipFill rotWithShape="1">
          <a:blip r:embed="rId19"/>
          <a:srcRect l="32312" r="31720"/>
          <a:stretch/>
        </p:blipFill>
        <p:spPr>
          <a:xfrm>
            <a:off x="1894598" y="3767655"/>
            <a:ext cx="728657" cy="1139548"/>
          </a:xfrm>
          <a:prstGeom prst="rect">
            <a:avLst/>
          </a:prstGeom>
        </p:spPr>
      </p:pic>
      <p:pic>
        <p:nvPicPr>
          <p:cNvPr id="34" name="Рисунок 33"/>
          <p:cNvPicPr>
            <a:picLocks noChangeAspect="1"/>
          </p:cNvPicPr>
          <p:nvPr/>
        </p:nvPicPr>
        <p:blipFill>
          <a:blip r:embed="rId20"/>
          <a:stretch>
            <a:fillRect/>
          </a:stretch>
        </p:blipFill>
        <p:spPr>
          <a:xfrm>
            <a:off x="2734160" y="3767655"/>
            <a:ext cx="2066073" cy="1162166"/>
          </a:xfrm>
          <a:prstGeom prst="rect">
            <a:avLst/>
          </a:prstGeom>
        </p:spPr>
      </p:pic>
      <p:pic>
        <p:nvPicPr>
          <p:cNvPr id="35" name="Рисунок 34"/>
          <p:cNvPicPr>
            <a:picLocks noChangeAspect="1"/>
          </p:cNvPicPr>
          <p:nvPr/>
        </p:nvPicPr>
        <p:blipFill>
          <a:blip r:embed="rId21"/>
          <a:stretch>
            <a:fillRect/>
          </a:stretch>
        </p:blipFill>
        <p:spPr>
          <a:xfrm>
            <a:off x="4892089" y="3767655"/>
            <a:ext cx="2099262" cy="1180835"/>
          </a:xfrm>
          <a:prstGeom prst="rect">
            <a:avLst/>
          </a:prstGeom>
        </p:spPr>
      </p:pic>
      <p:pic>
        <p:nvPicPr>
          <p:cNvPr id="36" name="Рисунок 35"/>
          <p:cNvPicPr>
            <a:picLocks noChangeAspect="1"/>
          </p:cNvPicPr>
          <p:nvPr/>
        </p:nvPicPr>
        <p:blipFill>
          <a:blip r:embed="rId22"/>
          <a:stretch>
            <a:fillRect/>
          </a:stretch>
        </p:blipFill>
        <p:spPr>
          <a:xfrm>
            <a:off x="7083764" y="3767655"/>
            <a:ext cx="2153144" cy="1211144"/>
          </a:xfrm>
          <a:prstGeom prst="rect">
            <a:avLst/>
          </a:prstGeom>
        </p:spPr>
      </p:pic>
      <p:pic>
        <p:nvPicPr>
          <p:cNvPr id="37" name="Рисунок 36"/>
          <p:cNvPicPr>
            <a:picLocks noChangeAspect="1"/>
          </p:cNvPicPr>
          <p:nvPr/>
        </p:nvPicPr>
        <p:blipFill>
          <a:blip r:embed="rId23"/>
          <a:stretch>
            <a:fillRect/>
          </a:stretch>
        </p:blipFill>
        <p:spPr>
          <a:xfrm>
            <a:off x="9321760" y="3767655"/>
            <a:ext cx="2122479" cy="1193894"/>
          </a:xfrm>
          <a:prstGeom prst="rect">
            <a:avLst/>
          </a:prstGeom>
        </p:spPr>
      </p:pic>
    </p:spTree>
    <p:extLst>
      <p:ext uri="{BB962C8B-B14F-4D97-AF65-F5344CB8AC3E}">
        <p14:creationId xmlns:p14="http://schemas.microsoft.com/office/powerpoint/2010/main" val="3147680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347200" y="6508428"/>
            <a:ext cx="2844800" cy="365125"/>
          </a:xfrm>
        </p:spPr>
        <p:txBody>
          <a:bodyPr/>
          <a:lstStyle/>
          <a:p>
            <a:fld id="{9D3DA0D5-2F35-4376-BC6A-3936B73F2B0B}" type="slidenum">
              <a:rPr lang="ru-RU" sz="1600" b="1" smtClean="0">
                <a:solidFill>
                  <a:srgbClr val="1B5391"/>
                </a:solidFill>
              </a:rPr>
              <a:pPr/>
              <a:t>26</a:t>
            </a:fld>
            <a:endParaRPr lang="ru-RU" sz="1600" b="1" dirty="0">
              <a:solidFill>
                <a:srgbClr val="1B5391"/>
              </a:solidFill>
            </a:endParaRPr>
          </a:p>
        </p:txBody>
      </p:sp>
      <p:sp>
        <p:nvSpPr>
          <p:cNvPr id="16" name="Прямоугольник с двумя скругленными противолежащими углами 15"/>
          <p:cNvSpPr/>
          <p:nvPr/>
        </p:nvSpPr>
        <p:spPr>
          <a:xfrm>
            <a:off x="133189" y="882598"/>
            <a:ext cx="11783039" cy="2745220"/>
          </a:xfrm>
          <a:prstGeom prst="round2DiagRect">
            <a:avLst>
              <a:gd name="adj1" fmla="val 455"/>
              <a:gd name="adj2" fmla="val 2593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7" name="TextBox 16"/>
          <p:cNvSpPr txBox="1"/>
          <p:nvPr/>
        </p:nvSpPr>
        <p:spPr>
          <a:xfrm>
            <a:off x="262090" y="898647"/>
            <a:ext cx="1770421" cy="584775"/>
          </a:xfrm>
          <a:prstGeom prst="rect">
            <a:avLst/>
          </a:prstGeom>
          <a:noFill/>
        </p:spPr>
        <p:txBody>
          <a:bodyPr wrap="none" rtlCol="0">
            <a:spAutoFit/>
          </a:bodyPr>
          <a:lstStyle/>
          <a:p>
            <a:r>
              <a:rPr lang="ru-RU" sz="3200" dirty="0" smtClean="0">
                <a:solidFill>
                  <a:srgbClr val="1B5391"/>
                </a:solidFill>
              </a:rPr>
              <a:t>Фото 25+</a:t>
            </a:r>
          </a:p>
        </p:txBody>
      </p:sp>
      <p:sp>
        <p:nvSpPr>
          <p:cNvPr id="12" name="Заголовок 1"/>
          <p:cNvSpPr txBox="1">
            <a:spLocks/>
          </p:cNvSpPr>
          <p:nvPr/>
        </p:nvSpPr>
        <p:spPr>
          <a:xfrm>
            <a:off x="841779" y="13860"/>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30 лет Федеральному казначейству</a:t>
            </a:r>
            <a:endParaRPr lang="ru-RU" sz="3200" dirty="0">
              <a:ln w="0"/>
              <a:solidFill>
                <a:srgbClr val="1B5391"/>
              </a:solidFill>
              <a:latin typeface="Arial" panose="020B0604020202020204" pitchFamily="34" charset="0"/>
              <a:cs typeface="Arial" panose="020B0604020202020204" pitchFamily="34" charset="0"/>
            </a:endParaRPr>
          </a:p>
        </p:txBody>
      </p:sp>
      <p:pic>
        <p:nvPicPr>
          <p:cNvPr id="48" name="Рисунок 47"/>
          <p:cNvPicPr>
            <a:picLocks noChangeAspect="1"/>
          </p:cNvPicPr>
          <p:nvPr/>
        </p:nvPicPr>
        <p:blipFill rotWithShape="1">
          <a:blip r:embed="rId4" cstate="print">
            <a:extLst>
              <a:ext uri="{28A0092B-C50C-407E-A947-70E740481C1C}">
                <a14:useLocalDpi xmlns:a14="http://schemas.microsoft.com/office/drawing/2010/main" val="0"/>
              </a:ext>
            </a:extLst>
          </a:blip>
          <a:srcRect l="13025" t="8871" r="6157" b="10019"/>
          <a:stretch/>
        </p:blipFill>
        <p:spPr>
          <a:xfrm>
            <a:off x="133191" y="14781"/>
            <a:ext cx="699724" cy="557592"/>
          </a:xfrm>
          <a:prstGeom prst="rect">
            <a:avLst/>
          </a:prstGeom>
        </p:spPr>
      </p:pic>
      <p:cxnSp>
        <p:nvCxnSpPr>
          <p:cNvPr id="63" name="Прямая соединительная линия 62"/>
          <p:cNvCxnSpPr/>
          <p:nvPr/>
        </p:nvCxnSpPr>
        <p:spPr>
          <a:xfrm>
            <a:off x="0" y="617553"/>
            <a:ext cx="7398457" cy="0"/>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
        <p:nvSpPr>
          <p:cNvPr id="86" name="Прямоугольник с двумя скругленными противолежащими углами 85"/>
          <p:cNvSpPr/>
          <p:nvPr/>
        </p:nvSpPr>
        <p:spPr>
          <a:xfrm>
            <a:off x="146922" y="5218184"/>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87" name="TextBox 86"/>
          <p:cNvSpPr txBox="1"/>
          <p:nvPr/>
        </p:nvSpPr>
        <p:spPr>
          <a:xfrm>
            <a:off x="285580" y="5241612"/>
            <a:ext cx="1265090" cy="584775"/>
          </a:xfrm>
          <a:prstGeom prst="rect">
            <a:avLst/>
          </a:prstGeom>
          <a:noFill/>
        </p:spPr>
        <p:txBody>
          <a:bodyPr wrap="none" rtlCol="0">
            <a:spAutoFit/>
          </a:bodyPr>
          <a:lstStyle/>
          <a:p>
            <a:r>
              <a:rPr lang="ru-RU" sz="3200" dirty="0" smtClean="0">
                <a:solidFill>
                  <a:srgbClr val="1B5391"/>
                </a:solidFill>
              </a:rPr>
              <a:t>30 лет</a:t>
            </a:r>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0708" y="1000245"/>
            <a:ext cx="859289" cy="1260000"/>
          </a:xfrm>
          <a:prstGeom prst="rect">
            <a:avLst/>
          </a:prstGeom>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5997" y="1744795"/>
            <a:ext cx="859289" cy="1260000"/>
          </a:xfrm>
          <a:prstGeom prst="rect">
            <a:avLst/>
          </a:prstGeom>
        </p:spPr>
      </p:pic>
      <p:pic>
        <p:nvPicPr>
          <p:cNvPr id="5" name="Рисунок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6379" y="1000245"/>
            <a:ext cx="859289" cy="1260000"/>
          </a:xfrm>
          <a:prstGeom prst="rect">
            <a:avLst/>
          </a:prstGeom>
        </p:spPr>
      </p:pic>
      <p:pic>
        <p:nvPicPr>
          <p:cNvPr id="6" name="Рисунок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96005" y="1000245"/>
            <a:ext cx="859289" cy="1260000"/>
          </a:xfrm>
          <a:prstGeom prst="rect">
            <a:avLst/>
          </a:prstGeom>
        </p:spPr>
      </p:pic>
      <p:pic>
        <p:nvPicPr>
          <p:cNvPr id="7" name="Рисунок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62576" y="1000245"/>
            <a:ext cx="859289" cy="1260000"/>
          </a:xfrm>
          <a:prstGeom prst="rect">
            <a:avLst/>
          </a:prstGeom>
        </p:spPr>
      </p:pic>
      <p:pic>
        <p:nvPicPr>
          <p:cNvPr id="8" name="Рисунок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19659" y="1000245"/>
            <a:ext cx="859289" cy="1260000"/>
          </a:xfrm>
          <a:prstGeom prst="rect">
            <a:avLst/>
          </a:prstGeom>
        </p:spPr>
      </p:pic>
      <p:pic>
        <p:nvPicPr>
          <p:cNvPr id="9" name="Рисунок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21596" y="1000245"/>
            <a:ext cx="859289" cy="1260000"/>
          </a:xfrm>
          <a:prstGeom prst="rect">
            <a:avLst/>
          </a:prstGeom>
        </p:spPr>
      </p:pic>
      <p:pic>
        <p:nvPicPr>
          <p:cNvPr id="10" name="Рисунок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74292" y="1000245"/>
            <a:ext cx="859289" cy="1260000"/>
          </a:xfrm>
          <a:prstGeom prst="rect">
            <a:avLst/>
          </a:prstGeom>
        </p:spPr>
      </p:pic>
      <p:pic>
        <p:nvPicPr>
          <p:cNvPr id="11" name="Рисунок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97928" y="1000245"/>
            <a:ext cx="859289" cy="1260000"/>
          </a:xfrm>
          <a:prstGeom prst="rect">
            <a:avLst/>
          </a:prstGeom>
        </p:spPr>
      </p:pic>
      <p:pic>
        <p:nvPicPr>
          <p:cNvPr id="13" name="Рисунок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17709" y="1000245"/>
            <a:ext cx="859289" cy="1260000"/>
          </a:xfrm>
          <a:prstGeom prst="rect">
            <a:avLst/>
          </a:prstGeom>
        </p:spPr>
      </p:pic>
      <p:pic>
        <p:nvPicPr>
          <p:cNvPr id="14" name="Рисунок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917241" y="1000245"/>
            <a:ext cx="859289" cy="1260000"/>
          </a:xfrm>
          <a:prstGeom prst="rect">
            <a:avLst/>
          </a:prstGeom>
        </p:spPr>
      </p:pic>
      <p:pic>
        <p:nvPicPr>
          <p:cNvPr id="15" name="Рисунок 1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69808" y="1000245"/>
            <a:ext cx="859289" cy="1260000"/>
          </a:xfrm>
          <a:prstGeom prst="rect">
            <a:avLst/>
          </a:prstGeom>
        </p:spPr>
      </p:pic>
      <p:pic>
        <p:nvPicPr>
          <p:cNvPr id="20" name="Рисунок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276220" y="2339458"/>
            <a:ext cx="1741998" cy="1188000"/>
          </a:xfrm>
          <a:prstGeom prst="rect">
            <a:avLst/>
          </a:prstGeom>
        </p:spPr>
      </p:pic>
      <p:pic>
        <p:nvPicPr>
          <p:cNvPr id="21" name="Рисунок 2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93522" y="2353972"/>
            <a:ext cx="1741998" cy="1188000"/>
          </a:xfrm>
          <a:prstGeom prst="rect">
            <a:avLst/>
          </a:prstGeom>
        </p:spPr>
      </p:pic>
      <p:pic>
        <p:nvPicPr>
          <p:cNvPr id="22" name="Рисунок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641470" y="2339458"/>
            <a:ext cx="1741998" cy="1188000"/>
          </a:xfrm>
          <a:prstGeom prst="rect">
            <a:avLst/>
          </a:prstGeom>
        </p:spPr>
      </p:pic>
      <p:pic>
        <p:nvPicPr>
          <p:cNvPr id="23" name="Рисунок 2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844241" y="2339458"/>
            <a:ext cx="1741998" cy="1188000"/>
          </a:xfrm>
          <a:prstGeom prst="rect">
            <a:avLst/>
          </a:prstGeom>
        </p:spPr>
      </p:pic>
      <p:pic>
        <p:nvPicPr>
          <p:cNvPr id="24" name="Рисунок 2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25006" y="2339458"/>
            <a:ext cx="1741998" cy="1188000"/>
          </a:xfrm>
          <a:prstGeom prst="rect">
            <a:avLst/>
          </a:prstGeom>
        </p:spPr>
      </p:pic>
      <p:pic>
        <p:nvPicPr>
          <p:cNvPr id="25" name="Рисунок 24"/>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073432" y="2339458"/>
            <a:ext cx="1741997" cy="1188000"/>
          </a:xfrm>
          <a:prstGeom prst="rect">
            <a:avLst/>
          </a:prstGeom>
        </p:spPr>
      </p:pic>
      <p:pic>
        <p:nvPicPr>
          <p:cNvPr id="32" name="Рисунок 31"/>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828102" y="5324078"/>
            <a:ext cx="1781652" cy="1188000"/>
          </a:xfrm>
          <a:prstGeom prst="rect">
            <a:avLst/>
          </a:prstGeom>
        </p:spPr>
      </p:pic>
      <p:pic>
        <p:nvPicPr>
          <p:cNvPr id="33" name="Рисунок 32"/>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876424" y="5324078"/>
            <a:ext cx="1781653" cy="1188000"/>
          </a:xfrm>
          <a:prstGeom prst="rect">
            <a:avLst/>
          </a:prstGeom>
        </p:spPr>
      </p:pic>
      <p:pic>
        <p:nvPicPr>
          <p:cNvPr id="34" name="Рисунок 33"/>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7759593" y="5324078"/>
            <a:ext cx="1781652" cy="1188000"/>
          </a:xfrm>
          <a:prstGeom prst="rect">
            <a:avLst/>
          </a:prstGeom>
        </p:spPr>
      </p:pic>
      <p:pic>
        <p:nvPicPr>
          <p:cNvPr id="36" name="Рисунок 35"/>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768339" y="5324078"/>
            <a:ext cx="1781653" cy="1188000"/>
          </a:xfrm>
          <a:prstGeom prst="rect">
            <a:avLst/>
          </a:prstGeom>
        </p:spPr>
      </p:pic>
      <p:pic>
        <p:nvPicPr>
          <p:cNvPr id="37" name="Рисунок 3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765351" y="5324078"/>
            <a:ext cx="1781652" cy="1188000"/>
          </a:xfrm>
          <a:prstGeom prst="rect">
            <a:avLst/>
          </a:prstGeom>
        </p:spPr>
      </p:pic>
      <p:sp>
        <p:nvSpPr>
          <p:cNvPr id="47" name="Прямоугольник с двумя скругленными противолежащими углами 46"/>
          <p:cNvSpPr/>
          <p:nvPr/>
        </p:nvSpPr>
        <p:spPr>
          <a:xfrm>
            <a:off x="146922" y="3745465"/>
            <a:ext cx="11783039" cy="1353847"/>
          </a:xfrm>
          <a:prstGeom prst="round2DiagRect">
            <a:avLst>
              <a:gd name="adj1" fmla="val 455"/>
              <a:gd name="adj2" fmla="val 4216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49" name="TextBox 48"/>
          <p:cNvSpPr txBox="1"/>
          <p:nvPr/>
        </p:nvSpPr>
        <p:spPr>
          <a:xfrm>
            <a:off x="285580" y="3768893"/>
            <a:ext cx="1989263" cy="1077218"/>
          </a:xfrm>
          <a:prstGeom prst="rect">
            <a:avLst/>
          </a:prstGeom>
          <a:noFill/>
        </p:spPr>
        <p:txBody>
          <a:bodyPr wrap="none" rtlCol="0">
            <a:spAutoFit/>
          </a:bodyPr>
          <a:lstStyle/>
          <a:p>
            <a:r>
              <a:rPr lang="ru-RU" sz="3200" dirty="0" smtClean="0">
                <a:solidFill>
                  <a:srgbClr val="1B5391"/>
                </a:solidFill>
              </a:rPr>
              <a:t>Встреча</a:t>
            </a:r>
          </a:p>
          <a:p>
            <a:r>
              <a:rPr lang="ru-RU" sz="3200" dirty="0" smtClean="0">
                <a:solidFill>
                  <a:srgbClr val="1B5391"/>
                </a:solidFill>
              </a:rPr>
              <a:t>ветеранов</a:t>
            </a:r>
          </a:p>
        </p:txBody>
      </p:sp>
      <p:pic>
        <p:nvPicPr>
          <p:cNvPr id="50" name="Рисунок 49"/>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211321" y="3821793"/>
            <a:ext cx="1567557" cy="1188511"/>
          </a:xfrm>
          <a:prstGeom prst="rect">
            <a:avLst/>
          </a:prstGeom>
        </p:spPr>
      </p:pic>
      <p:pic>
        <p:nvPicPr>
          <p:cNvPr id="51" name="Рисунок 50"/>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7970142" y="3827913"/>
            <a:ext cx="1564964" cy="1173723"/>
          </a:xfrm>
          <a:prstGeom prst="rect">
            <a:avLst/>
          </a:prstGeom>
        </p:spPr>
      </p:pic>
      <p:pic>
        <p:nvPicPr>
          <p:cNvPr id="52" name="Рисунок 51"/>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4224017" y="3807279"/>
            <a:ext cx="1828159" cy="1209961"/>
          </a:xfrm>
          <a:prstGeom prst="rect">
            <a:avLst/>
          </a:prstGeom>
        </p:spPr>
      </p:pic>
      <p:pic>
        <p:nvPicPr>
          <p:cNvPr id="53" name="Рисунок 52"/>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9754857" y="3865229"/>
            <a:ext cx="1502709" cy="1127032"/>
          </a:xfrm>
          <a:prstGeom prst="rect">
            <a:avLst/>
          </a:prstGeom>
        </p:spPr>
      </p:pic>
      <p:pic>
        <p:nvPicPr>
          <p:cNvPr id="54" name="Рисунок 53"/>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2310449" y="3801834"/>
            <a:ext cx="1709227" cy="1232504"/>
          </a:xfrm>
          <a:prstGeom prst="rect">
            <a:avLst/>
          </a:prstGeom>
        </p:spPr>
      </p:pic>
    </p:spTree>
    <p:extLst>
      <p:ext uri="{BB962C8B-B14F-4D97-AF65-F5344CB8AC3E}">
        <p14:creationId xmlns:p14="http://schemas.microsoft.com/office/powerpoint/2010/main" val="4256082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Прямоугольник с двумя скругленными противолежащими углами 37"/>
          <p:cNvSpPr/>
          <p:nvPr/>
        </p:nvSpPr>
        <p:spPr>
          <a:xfrm flipH="1">
            <a:off x="6953250" y="-2846"/>
            <a:ext cx="5168550" cy="996111"/>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 name="Номер слайда 3"/>
          <p:cNvSpPr>
            <a:spLocks noGrp="1"/>
          </p:cNvSpPr>
          <p:nvPr>
            <p:ph type="sldNum" sz="quarter" idx="12"/>
          </p:nvPr>
        </p:nvSpPr>
        <p:spPr>
          <a:xfrm>
            <a:off x="9296565" y="6524055"/>
            <a:ext cx="2844800" cy="365125"/>
          </a:xfrm>
        </p:spPr>
        <p:txBody>
          <a:bodyPr/>
          <a:lstStyle/>
          <a:p>
            <a:fld id="{9D3DA0D5-2F35-4376-BC6A-3936B73F2B0B}" type="slidenum">
              <a:rPr lang="ru-RU" sz="1600" b="1" smtClean="0">
                <a:solidFill>
                  <a:srgbClr val="1B5391"/>
                </a:solidFill>
              </a:rPr>
              <a:pPr/>
              <a:t>27</a:t>
            </a:fld>
            <a:endParaRPr lang="ru-RU" sz="1600" b="1" dirty="0">
              <a:solidFill>
                <a:srgbClr val="1B5391"/>
              </a:solidFill>
            </a:endParaRPr>
          </a:p>
        </p:txBody>
      </p:sp>
      <p:sp>
        <p:nvSpPr>
          <p:cNvPr id="5" name="Заголовок 1"/>
          <p:cNvSpPr txBox="1">
            <a:spLocks/>
          </p:cNvSpPr>
          <p:nvPr/>
        </p:nvSpPr>
        <p:spPr>
          <a:xfrm>
            <a:off x="955284" y="70016"/>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Общественная деятельность</a:t>
            </a:r>
            <a:endParaRPr lang="ru-RU" sz="3200" dirty="0">
              <a:ln w="0"/>
              <a:solidFill>
                <a:srgbClr val="1B5391"/>
              </a:solidFill>
              <a:latin typeface="Arial" panose="020B0604020202020204" pitchFamily="34" charset="0"/>
              <a:cs typeface="Arial" panose="020B0604020202020204" pitchFamily="34"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190" y="37748"/>
            <a:ext cx="822094" cy="588859"/>
          </a:xfrm>
          <a:prstGeom prst="rect">
            <a:avLst/>
          </a:prstGeom>
          <a:solidFill>
            <a:schemeClr val="accent1"/>
          </a:solidFill>
        </p:spPr>
      </p:pic>
      <p:sp>
        <p:nvSpPr>
          <p:cNvPr id="7" name="TextBox 6"/>
          <p:cNvSpPr txBox="1"/>
          <p:nvPr/>
        </p:nvSpPr>
        <p:spPr>
          <a:xfrm>
            <a:off x="7553728" y="179552"/>
            <a:ext cx="3720057" cy="584775"/>
          </a:xfrm>
          <a:prstGeom prst="rect">
            <a:avLst/>
          </a:prstGeom>
          <a:noFill/>
        </p:spPr>
        <p:txBody>
          <a:bodyPr wrap="none" rtlCol="0">
            <a:spAutoFit/>
          </a:bodyPr>
          <a:lstStyle/>
          <a:p>
            <a:r>
              <a:rPr lang="ru-RU" sz="3200" b="1" dirty="0" smtClean="0">
                <a:solidFill>
                  <a:srgbClr val="1B5391"/>
                </a:solidFill>
              </a:rPr>
              <a:t>ПО «КАЗНАЧЕЙ 70» </a:t>
            </a:r>
            <a:endParaRPr lang="ru-RU" sz="3200" b="1" dirty="0">
              <a:solidFill>
                <a:srgbClr val="1B5391"/>
              </a:solidFill>
            </a:endParaRPr>
          </a:p>
        </p:txBody>
      </p:sp>
      <p:sp>
        <p:nvSpPr>
          <p:cNvPr id="9" name="Прямоугольник с двумя скругленными противолежащими углами 8"/>
          <p:cNvSpPr/>
          <p:nvPr/>
        </p:nvSpPr>
        <p:spPr>
          <a:xfrm>
            <a:off x="317448" y="5580156"/>
            <a:ext cx="11235924" cy="927222"/>
          </a:xfrm>
          <a:prstGeom prst="round2DiagRect">
            <a:avLst>
              <a:gd name="adj1" fmla="val 0"/>
              <a:gd name="adj2" fmla="val 50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dirty="0"/>
          </a:p>
        </p:txBody>
      </p:sp>
      <p:sp>
        <p:nvSpPr>
          <p:cNvPr id="10" name="Прямоугольник с двумя скругленными противолежащими углами 9"/>
          <p:cNvSpPr/>
          <p:nvPr/>
        </p:nvSpPr>
        <p:spPr>
          <a:xfrm>
            <a:off x="10296650" y="5305460"/>
            <a:ext cx="1680714" cy="829828"/>
          </a:xfrm>
          <a:prstGeom prst="round2DiagRect">
            <a:avLst>
              <a:gd name="adj1" fmla="val 50000"/>
              <a:gd name="adj2" fmla="val 0"/>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
        <p:nvSpPr>
          <p:cNvPr id="11" name="TextBox 10"/>
          <p:cNvSpPr txBox="1"/>
          <p:nvPr/>
        </p:nvSpPr>
        <p:spPr>
          <a:xfrm>
            <a:off x="10419854" y="5267313"/>
            <a:ext cx="1468157" cy="830997"/>
          </a:xfrm>
          <a:prstGeom prst="rect">
            <a:avLst/>
          </a:prstGeom>
          <a:noFill/>
        </p:spPr>
        <p:txBody>
          <a:bodyPr wrap="square" rtlCol="0">
            <a:spAutoFit/>
          </a:bodyPr>
          <a:lstStyle/>
          <a:p>
            <a:pPr algn="ctr"/>
            <a:r>
              <a:rPr lang="ru-RU" sz="4800" b="1" dirty="0" smtClean="0">
                <a:ln w="6600">
                  <a:solidFill>
                    <a:schemeClr val="accent2"/>
                  </a:solidFill>
                  <a:prstDash val="solid"/>
                </a:ln>
                <a:solidFill>
                  <a:srgbClr val="FFFFFF"/>
                </a:solidFill>
                <a:effectLst>
                  <a:outerShdw dist="38100" dir="2700000" algn="tl" rotWithShape="0">
                    <a:schemeClr val="accent2"/>
                  </a:outerShdw>
                </a:effectLst>
              </a:rPr>
              <a:t>2023</a:t>
            </a:r>
            <a:endParaRPr lang="ru-RU" sz="48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34" name="Рисунок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48573" y="5726461"/>
            <a:ext cx="889193" cy="585641"/>
          </a:xfrm>
          <a:prstGeom prst="rect">
            <a:avLst/>
          </a:prstGeom>
        </p:spPr>
      </p:pic>
      <p:sp>
        <p:nvSpPr>
          <p:cNvPr id="35" name="TextBox 34"/>
          <p:cNvSpPr txBox="1"/>
          <p:nvPr/>
        </p:nvSpPr>
        <p:spPr>
          <a:xfrm>
            <a:off x="2993955" y="5858147"/>
            <a:ext cx="6209820" cy="830997"/>
          </a:xfrm>
          <a:prstGeom prst="rect">
            <a:avLst/>
          </a:prstGeom>
          <a:noFill/>
        </p:spPr>
        <p:txBody>
          <a:bodyPr wrap="square" rtlCol="0">
            <a:spAutoFit/>
          </a:bodyPr>
          <a:lstStyle/>
          <a:p>
            <a:r>
              <a:rPr lang="ru-RU" sz="2400" dirty="0" smtClean="0"/>
              <a:t>Книга </a:t>
            </a:r>
            <a:r>
              <a:rPr lang="ru-RU" sz="2400" dirty="0"/>
              <a:t>памяти </a:t>
            </a:r>
            <a:r>
              <a:rPr lang="ru-RU" sz="2400" dirty="0" smtClean="0"/>
              <a:t>УФК </a:t>
            </a:r>
            <a:r>
              <a:rPr lang="ru-RU" sz="2400" dirty="0"/>
              <a:t>по Томской области</a:t>
            </a:r>
          </a:p>
          <a:p>
            <a:endParaRPr lang="ru-RU" sz="2400" dirty="0"/>
          </a:p>
        </p:txBody>
      </p:sp>
      <p:pic>
        <p:nvPicPr>
          <p:cNvPr id="14" name="Рисунок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37007" y="23335"/>
            <a:ext cx="983073" cy="971492"/>
          </a:xfrm>
          <a:prstGeom prst="rect">
            <a:avLst/>
          </a:prstGeom>
        </p:spPr>
      </p:pic>
      <p:cxnSp>
        <p:nvCxnSpPr>
          <p:cNvPr id="39" name="Прямая соединительная линия 38"/>
          <p:cNvCxnSpPr/>
          <p:nvPr/>
        </p:nvCxnSpPr>
        <p:spPr>
          <a:xfrm>
            <a:off x="0" y="617553"/>
            <a:ext cx="6953250" cy="9054"/>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24" name="Рисунок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6700" y="883581"/>
            <a:ext cx="287712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5" name="Рисунок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40995" y="3238390"/>
            <a:ext cx="216000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6" name="Рисунок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513" y="3218717"/>
            <a:ext cx="161568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Рисунок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90995" y="3282808"/>
            <a:ext cx="287712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8" name="Рисунок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2369" y="781701"/>
            <a:ext cx="287712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0" name="Рисунок 3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42643" y="1174583"/>
            <a:ext cx="162217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1" name="Рисунок 4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41845" y="3115466"/>
            <a:ext cx="287712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2" name="Рисунок 4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51768" y="1196405"/>
            <a:ext cx="287712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89512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Прямоугольник с двумя скругленными противолежащими углами 23"/>
          <p:cNvSpPr/>
          <p:nvPr/>
        </p:nvSpPr>
        <p:spPr>
          <a:xfrm flipH="1">
            <a:off x="6953250" y="-2846"/>
            <a:ext cx="5168550" cy="996111"/>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 name="Номер слайда 3"/>
          <p:cNvSpPr>
            <a:spLocks noGrp="1"/>
          </p:cNvSpPr>
          <p:nvPr>
            <p:ph type="sldNum" sz="quarter" idx="12"/>
          </p:nvPr>
        </p:nvSpPr>
        <p:spPr>
          <a:xfrm>
            <a:off x="9347200" y="6492875"/>
            <a:ext cx="2844800" cy="365125"/>
          </a:xfrm>
        </p:spPr>
        <p:txBody>
          <a:bodyPr/>
          <a:lstStyle/>
          <a:p>
            <a:fld id="{9D3DA0D5-2F35-4376-BC6A-3936B73F2B0B}" type="slidenum">
              <a:rPr lang="ru-RU" sz="1600" b="1" smtClean="0">
                <a:solidFill>
                  <a:srgbClr val="1B5391"/>
                </a:solidFill>
              </a:rPr>
              <a:pPr/>
              <a:t>28</a:t>
            </a:fld>
            <a:endParaRPr lang="ru-RU" sz="1600" b="1" dirty="0">
              <a:solidFill>
                <a:srgbClr val="1B5391"/>
              </a:solidFill>
            </a:endParaRPr>
          </a:p>
        </p:txBody>
      </p:sp>
      <p:sp>
        <p:nvSpPr>
          <p:cNvPr id="7" name="TextBox 6"/>
          <p:cNvSpPr txBox="1"/>
          <p:nvPr/>
        </p:nvSpPr>
        <p:spPr>
          <a:xfrm>
            <a:off x="7908534" y="202821"/>
            <a:ext cx="3451586" cy="584775"/>
          </a:xfrm>
          <a:prstGeom prst="rect">
            <a:avLst/>
          </a:prstGeom>
          <a:noFill/>
        </p:spPr>
        <p:txBody>
          <a:bodyPr wrap="none" rtlCol="0">
            <a:spAutoFit/>
          </a:bodyPr>
          <a:lstStyle/>
          <a:p>
            <a:r>
              <a:rPr lang="ru-RU" sz="3200" b="1" dirty="0" smtClean="0">
                <a:solidFill>
                  <a:srgbClr val="1B5391"/>
                </a:solidFill>
              </a:rPr>
              <a:t>СОВЕТ ВЕТЕРАНОВ</a:t>
            </a:r>
            <a:endParaRPr lang="ru-RU" sz="3200" b="1" dirty="0">
              <a:solidFill>
                <a:srgbClr val="1B5391"/>
              </a:solidFill>
            </a:endParaRPr>
          </a:p>
        </p:txBody>
      </p:sp>
      <p:sp>
        <p:nvSpPr>
          <p:cNvPr id="25" name="Заголовок 1"/>
          <p:cNvSpPr txBox="1">
            <a:spLocks/>
          </p:cNvSpPr>
          <p:nvPr/>
        </p:nvSpPr>
        <p:spPr>
          <a:xfrm>
            <a:off x="955284" y="70016"/>
            <a:ext cx="5997966"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Общественная деятельность</a:t>
            </a:r>
            <a:endParaRPr lang="ru-RU" sz="3200" dirty="0">
              <a:ln w="0"/>
              <a:solidFill>
                <a:srgbClr val="1B5391"/>
              </a:solidFill>
              <a:latin typeface="Arial" panose="020B0604020202020204" pitchFamily="34" charset="0"/>
              <a:cs typeface="Arial" panose="020B0604020202020204" pitchFamily="34" charset="0"/>
            </a:endParaRPr>
          </a:p>
        </p:txBody>
      </p:sp>
      <p:pic>
        <p:nvPicPr>
          <p:cNvPr id="26" name="Рисунок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190" y="37748"/>
            <a:ext cx="822094" cy="588859"/>
          </a:xfrm>
          <a:prstGeom prst="rect">
            <a:avLst/>
          </a:prstGeom>
          <a:solidFill>
            <a:schemeClr val="accent1"/>
          </a:solidFill>
        </p:spPr>
      </p:pic>
      <p:cxnSp>
        <p:nvCxnSpPr>
          <p:cNvPr id="27" name="Прямая соединительная линия 26"/>
          <p:cNvCxnSpPr/>
          <p:nvPr/>
        </p:nvCxnSpPr>
        <p:spPr>
          <a:xfrm>
            <a:off x="0" y="617553"/>
            <a:ext cx="6953250" cy="9054"/>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28" name="Рисунок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034" y="888916"/>
            <a:ext cx="4180085" cy="27665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3" name="Рисунок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6000" y="1269000"/>
            <a:ext cx="1940120" cy="43113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6" name="Рисунок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1341" y="3655492"/>
            <a:ext cx="5639519" cy="28373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7" name="Рисунок 3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32980" y="1243545"/>
            <a:ext cx="3175038" cy="18975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8" name="Рисунок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95176" y="825208"/>
            <a:ext cx="1910747" cy="25514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9" name="Рисунок 3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8723" y="2946717"/>
            <a:ext cx="1514942" cy="20199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0" name="Рисунок 3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58536" y="4332875"/>
            <a:ext cx="2880000" cy="216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2" name="Рисунок 3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26194" y="4257865"/>
            <a:ext cx="2980013" cy="22350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5346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5" name="Прямоугольник с двумя скругленными противолежащими углами 24"/>
          <p:cNvSpPr/>
          <p:nvPr/>
        </p:nvSpPr>
        <p:spPr>
          <a:xfrm flipH="1">
            <a:off x="6953250" y="-2846"/>
            <a:ext cx="5168550" cy="996111"/>
          </a:xfrm>
          <a:prstGeom prst="round2DiagRect">
            <a:avLst>
              <a:gd name="adj1" fmla="val 0"/>
              <a:gd name="adj2" fmla="val 50000"/>
            </a:avLst>
          </a:prstGeom>
          <a:gradFill>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p:spPr>
        <p:style>
          <a:lnRef idx="2">
            <a:schemeClr val="accent2"/>
          </a:lnRef>
          <a:fillRef idx="1">
            <a:schemeClr val="lt1"/>
          </a:fillRef>
          <a:effectRef idx="0">
            <a:schemeClr val="accent2"/>
          </a:effectRef>
          <a:fontRef idx="minor">
            <a:schemeClr val="dk1"/>
          </a:fontRef>
        </p:style>
        <p:txBody>
          <a:bodyPr rtlCol="0" anchor="ctr"/>
          <a:lstStyle/>
          <a:p>
            <a:pPr algn="ctr"/>
            <a:endParaRPr lang="ru-RU" sz="1600" dirty="0"/>
          </a:p>
        </p:txBody>
      </p:sp>
      <p:sp>
        <p:nvSpPr>
          <p:cNvPr id="4" name="Номер слайда 3"/>
          <p:cNvSpPr>
            <a:spLocks noGrp="1"/>
          </p:cNvSpPr>
          <p:nvPr>
            <p:ph type="sldNum" sz="quarter" idx="12"/>
          </p:nvPr>
        </p:nvSpPr>
        <p:spPr>
          <a:xfrm>
            <a:off x="9347200" y="6567366"/>
            <a:ext cx="2844800" cy="365125"/>
          </a:xfrm>
        </p:spPr>
        <p:txBody>
          <a:bodyPr/>
          <a:lstStyle/>
          <a:p>
            <a:fld id="{9D3DA0D5-2F35-4376-BC6A-3936B73F2B0B}" type="slidenum">
              <a:rPr lang="ru-RU" sz="1600" b="1" smtClean="0">
                <a:solidFill>
                  <a:srgbClr val="1B5391"/>
                </a:solidFill>
              </a:rPr>
              <a:pPr/>
              <a:t>29</a:t>
            </a:fld>
            <a:endParaRPr lang="ru-RU" sz="1600" b="1" dirty="0">
              <a:solidFill>
                <a:srgbClr val="1B5391"/>
              </a:solidFill>
            </a:endParaRPr>
          </a:p>
        </p:txBody>
      </p:sp>
      <p:sp>
        <p:nvSpPr>
          <p:cNvPr id="5" name="Заголовок 1"/>
          <p:cNvSpPr txBox="1">
            <a:spLocks/>
          </p:cNvSpPr>
          <p:nvPr/>
        </p:nvSpPr>
        <p:spPr>
          <a:xfrm>
            <a:off x="1187513" y="70016"/>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smtClean="0">
                <a:ln w="0"/>
                <a:solidFill>
                  <a:srgbClr val="1B5391"/>
                </a:solidFill>
                <a:latin typeface="Arial" panose="020B0604020202020204" pitchFamily="34" charset="0"/>
                <a:cs typeface="Arial" panose="020B0604020202020204" pitchFamily="34" charset="0"/>
              </a:rPr>
              <a:t>Общественная деятельность</a:t>
            </a:r>
            <a:endParaRPr lang="ru-RU" sz="3200" dirty="0">
              <a:ln w="0"/>
              <a:solidFill>
                <a:srgbClr val="1B5391"/>
              </a:solidFill>
              <a:latin typeface="Arial" panose="020B0604020202020204" pitchFamily="34" charset="0"/>
              <a:cs typeface="Arial" panose="020B0604020202020204" pitchFamily="34"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153" y="15133"/>
            <a:ext cx="822094" cy="588859"/>
          </a:xfrm>
          <a:prstGeom prst="rect">
            <a:avLst/>
          </a:prstGeom>
          <a:solidFill>
            <a:srgbClr val="1B5391"/>
          </a:solidFill>
        </p:spPr>
      </p:pic>
      <p:sp>
        <p:nvSpPr>
          <p:cNvPr id="7" name="TextBox 6"/>
          <p:cNvSpPr txBox="1"/>
          <p:nvPr/>
        </p:nvSpPr>
        <p:spPr>
          <a:xfrm>
            <a:off x="7081978" y="247871"/>
            <a:ext cx="4228402" cy="584775"/>
          </a:xfrm>
          <a:prstGeom prst="rect">
            <a:avLst/>
          </a:prstGeom>
          <a:noFill/>
        </p:spPr>
        <p:txBody>
          <a:bodyPr wrap="none" rtlCol="0">
            <a:spAutoFit/>
          </a:bodyPr>
          <a:lstStyle/>
          <a:p>
            <a:r>
              <a:rPr lang="ru-RU" sz="3200" b="1" dirty="0" smtClean="0">
                <a:solidFill>
                  <a:srgbClr val="1B5391"/>
                </a:solidFill>
              </a:rPr>
              <a:t>МОЛОДЕЖНЫЙ СОВЕТ</a:t>
            </a:r>
            <a:endParaRPr lang="ru-RU" sz="3200" b="1" dirty="0">
              <a:solidFill>
                <a:srgbClr val="1B5391"/>
              </a:solidFill>
            </a:endParaRPr>
          </a:p>
        </p:txBody>
      </p:sp>
      <p:pic>
        <p:nvPicPr>
          <p:cNvPr id="24" name="Рисунок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34180" y="56319"/>
            <a:ext cx="874240" cy="884858"/>
          </a:xfrm>
          <a:prstGeom prst="rect">
            <a:avLst/>
          </a:prstGeom>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200" y="1035691"/>
            <a:ext cx="2132543"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Рисунок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183" y="2850240"/>
            <a:ext cx="2557159"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07808" y="722041"/>
            <a:ext cx="2277395"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6" name="Рисунок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39518" y="3446565"/>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8" name="Рисунок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76552" y="1313644"/>
            <a:ext cx="2022827"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2" name="Рисунок 3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40262" y="2936620"/>
            <a:ext cx="1685587" cy="22474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3" name="Рисунок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876552" y="2944829"/>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6" name="Рисунок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2473" y="2216620"/>
            <a:ext cx="2368711"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7" name="Рисунок 3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532180" y="1190547"/>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8" name="Рисунок 3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57807" y="5155177"/>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9" name="Рисунок 3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998893" y="5028497"/>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0" name="Рисунок 3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433775" y="4936181"/>
            <a:ext cx="2299401"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1" name="Рисунок 4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584366" y="1655469"/>
            <a:ext cx="216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3" name="Рисунок 4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25369" y="4435177"/>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Рисунок 1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487163" y="3497511"/>
            <a:ext cx="192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2" name="Рисунок 4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330805" y="5017224"/>
            <a:ext cx="2160000" cy="144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cxnSp>
        <p:nvCxnSpPr>
          <p:cNvPr id="44" name="Прямая соединительная линия 43"/>
          <p:cNvCxnSpPr/>
          <p:nvPr/>
        </p:nvCxnSpPr>
        <p:spPr>
          <a:xfrm>
            <a:off x="0" y="617553"/>
            <a:ext cx="6953250" cy="9054"/>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305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a:xfrm>
            <a:off x="9269724" y="6428184"/>
            <a:ext cx="2844800" cy="365125"/>
          </a:xfrm>
        </p:spPr>
        <p:txBody>
          <a:bodyPr/>
          <a:lstStyle/>
          <a:p>
            <a:fld id="{9D3DA0D5-2F35-4376-BC6A-3936B73F2B0B}" type="slidenum">
              <a:rPr lang="ru-RU" sz="1600" b="1" smtClean="0">
                <a:solidFill>
                  <a:srgbClr val="1B5391"/>
                </a:solidFill>
              </a:rPr>
              <a:pPr/>
              <a:t>30</a:t>
            </a:fld>
            <a:endParaRPr lang="ru-RU" sz="1600" b="1" dirty="0">
              <a:solidFill>
                <a:srgbClr val="1B5391"/>
              </a:solidFill>
            </a:endParaRPr>
          </a:p>
        </p:txBody>
      </p:sp>
      <p:sp>
        <p:nvSpPr>
          <p:cNvPr id="5" name="Заголовок 1"/>
          <p:cNvSpPr txBox="1">
            <a:spLocks/>
          </p:cNvSpPr>
          <p:nvPr/>
        </p:nvSpPr>
        <p:spPr>
          <a:xfrm>
            <a:off x="1144334" y="156871"/>
            <a:ext cx="10365858" cy="5565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3200" dirty="0">
                <a:ln w="0"/>
                <a:solidFill>
                  <a:srgbClr val="1B5391"/>
                </a:solidFill>
                <a:latin typeface="Arial" panose="020B0604020202020204" pitchFamily="34" charset="0"/>
                <a:cs typeface="Arial" panose="020B0604020202020204" pitchFamily="34" charset="0"/>
              </a:rPr>
              <a:t>100 лет со дня образования КРО Минфина России</a:t>
            </a: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448" y="70016"/>
            <a:ext cx="730302" cy="730302"/>
          </a:xfrm>
          <a:prstGeom prst="rect">
            <a:avLst/>
          </a:prstGeom>
        </p:spPr>
      </p:pic>
      <p:pic>
        <p:nvPicPr>
          <p:cNvPr id="18" name="Рисунок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348" y="937753"/>
            <a:ext cx="5092752" cy="1652316"/>
          </a:xfrm>
          <a:prstGeom prst="rect">
            <a:avLst/>
          </a:prstGeom>
        </p:spPr>
      </p:pic>
      <p:sp>
        <p:nvSpPr>
          <p:cNvPr id="25" name="TextBox 24"/>
          <p:cNvSpPr txBox="1"/>
          <p:nvPr/>
        </p:nvSpPr>
        <p:spPr>
          <a:xfrm>
            <a:off x="78869" y="974029"/>
            <a:ext cx="7026781" cy="577081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ru-RU" b="1" dirty="0">
                <a:solidFill>
                  <a:srgbClr val="1B5391"/>
                </a:solidFill>
              </a:rPr>
              <a:t>Публикация серии статей, посвященных 100-летию со дня образования контрольно-ревизионных органов Минфина России </a:t>
            </a:r>
          </a:p>
          <a:p>
            <a:pPr marL="285750" indent="-285750">
              <a:spcAft>
                <a:spcPts val="600"/>
              </a:spcAft>
              <a:buFont typeface="Arial" panose="020B0604020202020204" pitchFamily="34" charset="0"/>
              <a:buChar char="•"/>
            </a:pPr>
            <a:r>
              <a:rPr lang="ru-RU" b="1" dirty="0">
                <a:solidFill>
                  <a:srgbClr val="1B5391"/>
                </a:solidFill>
              </a:rPr>
              <a:t>Организация на сайте УФК по Томской области отдельного раздела, посвященного празднованию 100-летия со дня образования контрольно-ревизионных органов Минфина России, наполнение разделов </a:t>
            </a:r>
          </a:p>
          <a:p>
            <a:pPr marL="285750" indent="-285750">
              <a:spcAft>
                <a:spcPts val="600"/>
              </a:spcAft>
              <a:buFont typeface="Arial" panose="020B0604020202020204" pitchFamily="34" charset="0"/>
              <a:buChar char="•"/>
            </a:pPr>
            <a:r>
              <a:rPr lang="ru-RU" b="1" dirty="0">
                <a:solidFill>
                  <a:srgbClr val="1B5391"/>
                </a:solidFill>
              </a:rPr>
              <a:t>Проведение образовательных и просветительских </a:t>
            </a:r>
            <a:r>
              <a:rPr lang="ru-RU" b="1" dirty="0" smtClean="0">
                <a:solidFill>
                  <a:srgbClr val="1B5391"/>
                </a:solidFill>
              </a:rPr>
              <a:t>мероприятий</a:t>
            </a:r>
            <a:endParaRPr lang="ru-RU" b="1" dirty="0">
              <a:solidFill>
                <a:srgbClr val="1B5391"/>
              </a:solidFill>
            </a:endParaRPr>
          </a:p>
          <a:p>
            <a:pPr marL="285750" indent="-285750">
              <a:spcAft>
                <a:spcPts val="600"/>
              </a:spcAft>
              <a:buFont typeface="Arial" panose="020B0604020202020204" pitchFamily="34" charset="0"/>
              <a:buChar char="•"/>
            </a:pPr>
            <a:r>
              <a:rPr lang="ru-RU" b="1" dirty="0">
                <a:solidFill>
                  <a:srgbClr val="1B5391"/>
                </a:solidFill>
              </a:rPr>
              <a:t>Выпуск поздравительных </a:t>
            </a:r>
            <a:r>
              <a:rPr lang="ru-RU" b="1" dirty="0" smtClean="0">
                <a:solidFill>
                  <a:srgbClr val="1B5391"/>
                </a:solidFill>
              </a:rPr>
              <a:t>видеороликов</a:t>
            </a:r>
            <a:endParaRPr lang="ru-RU" b="1" dirty="0">
              <a:solidFill>
                <a:srgbClr val="1B5391"/>
              </a:solidFill>
            </a:endParaRPr>
          </a:p>
          <a:p>
            <a:pPr marL="285750" indent="-285750">
              <a:spcAft>
                <a:spcPts val="600"/>
              </a:spcAft>
              <a:buFont typeface="Arial" panose="020B0604020202020204" pitchFamily="34" charset="0"/>
              <a:buChar char="•"/>
            </a:pPr>
            <a:r>
              <a:rPr lang="ru-RU" b="1" dirty="0">
                <a:solidFill>
                  <a:srgbClr val="1B5391"/>
                </a:solidFill>
              </a:rPr>
              <a:t>Проведение спортивных </a:t>
            </a:r>
            <a:r>
              <a:rPr lang="ru-RU" b="1" dirty="0" smtClean="0">
                <a:solidFill>
                  <a:srgbClr val="1B5391"/>
                </a:solidFill>
              </a:rPr>
              <a:t>мероприятий</a:t>
            </a:r>
            <a:endParaRPr lang="ru-RU" b="1" dirty="0">
              <a:solidFill>
                <a:srgbClr val="1B5391"/>
              </a:solidFill>
            </a:endParaRPr>
          </a:p>
          <a:p>
            <a:pPr marL="285750" indent="-285750">
              <a:spcAft>
                <a:spcPts val="600"/>
              </a:spcAft>
              <a:buFont typeface="Arial" panose="020B0604020202020204" pitchFamily="34" charset="0"/>
              <a:buChar char="•"/>
            </a:pPr>
            <a:r>
              <a:rPr lang="ru-RU" b="1" dirty="0">
                <a:solidFill>
                  <a:srgbClr val="1B5391"/>
                </a:solidFill>
              </a:rPr>
              <a:t>Выпуск праздничной брошюры-справочника о контрольно-ревизионных функциях УФК по Томской области </a:t>
            </a:r>
          </a:p>
          <a:p>
            <a:pPr marL="285750" indent="-285750">
              <a:spcAft>
                <a:spcPts val="600"/>
              </a:spcAft>
              <a:buFont typeface="Arial" panose="020B0604020202020204" pitchFamily="34" charset="0"/>
              <a:buChar char="•"/>
            </a:pPr>
            <a:r>
              <a:rPr lang="ru-RU" b="1" dirty="0">
                <a:solidFill>
                  <a:srgbClr val="1B5391"/>
                </a:solidFill>
              </a:rPr>
              <a:t>Проведение встреч ветеранов с молодыми специалистами ревизорского </a:t>
            </a:r>
            <a:r>
              <a:rPr lang="ru-RU" b="1" dirty="0" smtClean="0">
                <a:solidFill>
                  <a:srgbClr val="1B5391"/>
                </a:solidFill>
              </a:rPr>
              <a:t>состава</a:t>
            </a:r>
            <a:endParaRPr lang="ru-RU" b="1" dirty="0">
              <a:solidFill>
                <a:srgbClr val="1B5391"/>
              </a:solidFill>
            </a:endParaRPr>
          </a:p>
          <a:p>
            <a:pPr marL="285750" indent="-285750">
              <a:spcAft>
                <a:spcPts val="600"/>
              </a:spcAft>
              <a:buFont typeface="Arial" panose="020B0604020202020204" pitchFamily="34" charset="0"/>
              <a:buChar char="•"/>
            </a:pPr>
            <a:r>
              <a:rPr lang="ru-RU" b="1" dirty="0">
                <a:solidFill>
                  <a:srgbClr val="1B5391"/>
                </a:solidFill>
              </a:rPr>
              <a:t>Организация музейной </a:t>
            </a:r>
            <a:r>
              <a:rPr lang="ru-RU" b="1" dirty="0" smtClean="0">
                <a:solidFill>
                  <a:srgbClr val="1B5391"/>
                </a:solidFill>
              </a:rPr>
              <a:t>экспозиции</a:t>
            </a:r>
          </a:p>
          <a:p>
            <a:pPr marL="285750" indent="-285750">
              <a:spcAft>
                <a:spcPts val="600"/>
              </a:spcAft>
              <a:buFont typeface="Arial" panose="020B0604020202020204" pitchFamily="34" charset="0"/>
              <a:buChar char="•"/>
            </a:pPr>
            <a:r>
              <a:rPr lang="ru-RU" b="1" dirty="0" smtClean="0">
                <a:solidFill>
                  <a:srgbClr val="1B5391"/>
                </a:solidFill>
              </a:rPr>
              <a:t>Проведение </a:t>
            </a:r>
            <a:r>
              <a:rPr lang="ru-RU" b="1" dirty="0">
                <a:solidFill>
                  <a:srgbClr val="1B5391"/>
                </a:solidFill>
              </a:rPr>
              <a:t>межведомственного интеллектуального </a:t>
            </a:r>
            <a:r>
              <a:rPr lang="ru-RU" b="1" dirty="0" err="1" smtClean="0">
                <a:solidFill>
                  <a:srgbClr val="1B5391"/>
                </a:solidFill>
              </a:rPr>
              <a:t>квиза</a:t>
            </a:r>
            <a:r>
              <a:rPr lang="ru-RU" b="1" dirty="0" smtClean="0">
                <a:solidFill>
                  <a:srgbClr val="1B5391"/>
                </a:solidFill>
              </a:rPr>
              <a:t>,</a:t>
            </a:r>
          </a:p>
          <a:p>
            <a:pPr marL="285750" indent="-285750">
              <a:spcAft>
                <a:spcPts val="600"/>
              </a:spcAft>
              <a:buFont typeface="Arial" panose="020B0604020202020204" pitchFamily="34" charset="0"/>
              <a:buChar char="•"/>
            </a:pPr>
            <a:r>
              <a:rPr lang="ru-RU" b="1" dirty="0" smtClean="0">
                <a:solidFill>
                  <a:srgbClr val="1B5391"/>
                </a:solidFill>
              </a:rPr>
              <a:t>Проведение </a:t>
            </a:r>
            <a:r>
              <a:rPr lang="ru-RU" b="1" dirty="0">
                <a:solidFill>
                  <a:srgbClr val="1B5391"/>
                </a:solidFill>
              </a:rPr>
              <a:t>итогового мероприятия, посвященного празднованию 100-летия со дня образования контрольно-ревизионных органов Минфина России</a:t>
            </a:r>
            <a:r>
              <a:rPr lang="ru-RU" b="1" dirty="0" smtClean="0">
                <a:solidFill>
                  <a:srgbClr val="1B5391"/>
                </a:solidFill>
              </a:rPr>
              <a:t>.</a:t>
            </a:r>
            <a:endParaRPr lang="ru-RU" b="1" dirty="0">
              <a:solidFill>
                <a:srgbClr val="1B5391"/>
              </a:solidFill>
            </a:endParaRPr>
          </a:p>
        </p:txBody>
      </p:sp>
      <p:cxnSp>
        <p:nvCxnSpPr>
          <p:cNvPr id="32" name="Прямая соединительная линия 31"/>
          <p:cNvCxnSpPr/>
          <p:nvPr/>
        </p:nvCxnSpPr>
        <p:spPr>
          <a:xfrm>
            <a:off x="0" y="937753"/>
            <a:ext cx="6953250" cy="9054"/>
          </a:xfrm>
          <a:prstGeom prst="line">
            <a:avLst/>
          </a:prstGeom>
          <a:ln w="25400">
            <a:solidFill>
              <a:srgbClr val="1B5391"/>
            </a:solidFill>
            <a:prstDash val="dash"/>
          </a:ln>
        </p:spPr>
        <p:style>
          <a:lnRef idx="1">
            <a:schemeClr val="accent1"/>
          </a:lnRef>
          <a:fillRef idx="0">
            <a:schemeClr val="accent1"/>
          </a:fillRef>
          <a:effectRef idx="0">
            <a:schemeClr val="accent1"/>
          </a:effectRef>
          <a:fontRef idx="minor">
            <a:schemeClr val="tx1"/>
          </a:fontRef>
        </p:style>
      </p:cxnSp>
      <p:pic>
        <p:nvPicPr>
          <p:cNvPr id="26" name="Рисунок 25"/>
          <p:cNvPicPr>
            <a:picLocks noChangeAspect="1"/>
          </p:cNvPicPr>
          <p:nvPr/>
        </p:nvPicPr>
        <p:blipFill rotWithShape="1">
          <a:blip r:embed="rId6"/>
          <a:srcRect l="18958" t="51852" r="62292" b="20926"/>
          <a:stretch/>
        </p:blipFill>
        <p:spPr>
          <a:xfrm>
            <a:off x="9269724" y="2682227"/>
            <a:ext cx="2675676" cy="21851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7" name="Рисунок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0563" y="3411547"/>
            <a:ext cx="2500312" cy="14707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8" name="Рисунок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01477" y="4900457"/>
            <a:ext cx="2506085" cy="16152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493561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4757738" y="2512127"/>
            <a:ext cx="6946900" cy="1754326"/>
          </a:xfrm>
          <a:prstGeom prst="rect">
            <a:avLst/>
          </a:prstGeom>
          <a:noFill/>
        </p:spPr>
        <p:txBody>
          <a:bodyPr wrap="square" rtlCol="0">
            <a:spAutoFit/>
          </a:bodyPr>
          <a:lstStyle/>
          <a:p>
            <a:pPr algn="ctr"/>
            <a:r>
              <a:rPr lang="ru-RU" sz="5400" b="1" dirty="0" smtClean="0">
                <a:solidFill>
                  <a:schemeClr val="accent2">
                    <a:lumMod val="50000"/>
                  </a:schemeClr>
                </a:solidFill>
              </a:rPr>
              <a:t>БЛАГОДАРЮ</a:t>
            </a:r>
          </a:p>
          <a:p>
            <a:pPr algn="ctr"/>
            <a:r>
              <a:rPr lang="ru-RU" sz="5400" b="1" dirty="0" smtClean="0">
                <a:solidFill>
                  <a:schemeClr val="accent2">
                    <a:lumMod val="50000"/>
                  </a:schemeClr>
                </a:solidFill>
              </a:rPr>
              <a:t>ЗА ВНИМАНИЕ!</a:t>
            </a:r>
            <a:endParaRPr lang="ru-RU" sz="5400" b="1" dirty="0">
              <a:solidFill>
                <a:schemeClr val="accent2">
                  <a:lumMod val="50000"/>
                </a:schemeClr>
              </a:solidFill>
            </a:endParaRPr>
          </a:p>
        </p:txBody>
      </p:sp>
    </p:spTree>
    <p:extLst>
      <p:ext uri="{BB962C8B-B14F-4D97-AF65-F5344CB8AC3E}">
        <p14:creationId xmlns:p14="http://schemas.microsoft.com/office/powerpoint/2010/main" val="546197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51900</TotalTime>
  <Words>5167</Words>
  <Application>Microsoft Office PowerPoint</Application>
  <PresentationFormat>Широкоэкранный</PresentationFormat>
  <Paragraphs>854</Paragraphs>
  <Slides>31</Slides>
  <Notes>31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31</vt:i4>
      </vt:variant>
    </vt:vector>
  </HeadingPairs>
  <TitlesOfParts>
    <vt:vector size="40" baseType="lpstr">
      <vt:lpstr>FangSong</vt:lpstr>
      <vt:lpstr>Arial</vt:lpstr>
      <vt:lpstr>Calibri</vt:lpstr>
      <vt:lpstr>Helvetica Neue</vt:lpstr>
      <vt:lpstr>Helvetica Neue Light</vt:lpstr>
      <vt:lpstr>Helvetica Neue Medium</vt:lpstr>
      <vt:lpstr>Segoe UI Light</vt:lpstr>
      <vt:lpstr>Times New Roman</vt:lpstr>
      <vt:lpstr>1_Тема Office</vt:lpstr>
      <vt:lpstr>Презентация PowerPoint</vt:lpstr>
      <vt:lpstr>Презентация PowerPoint</vt:lpstr>
      <vt:lpstr>Кассовое обслуживание</vt:lpstr>
      <vt:lpstr>Кассовое обслуживание</vt:lpstr>
      <vt:lpstr>Единая информационная система </vt:lpstr>
      <vt:lpstr>Презентация PowerPoint</vt:lpstr>
      <vt:lpstr>Предоставление МБТ из ФБ в бюджет Томской области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Коллегия</dc:title>
  <dc:creator>Петров Роман Евгеньевич</dc:creator>
  <cp:lastModifiedBy>Черноусова Татьяна Владимировна</cp:lastModifiedBy>
  <cp:revision>763</cp:revision>
  <cp:lastPrinted>2023-04-05T10:18:29Z</cp:lastPrinted>
  <dcterms:created xsi:type="dcterms:W3CDTF">2019-11-29T10:52:46Z</dcterms:created>
  <dcterms:modified xsi:type="dcterms:W3CDTF">2023-04-20T04:30:31Z</dcterms:modified>
</cp:coreProperties>
</file>