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286" r:id="rId2"/>
    <p:sldId id="257" r:id="rId3"/>
    <p:sldId id="274" r:id="rId4"/>
    <p:sldId id="346" r:id="rId5"/>
    <p:sldId id="275" r:id="rId6"/>
    <p:sldId id="314" r:id="rId7"/>
    <p:sldId id="277" r:id="rId8"/>
    <p:sldId id="318" r:id="rId9"/>
    <p:sldId id="339" r:id="rId10"/>
    <p:sldId id="293" r:id="rId11"/>
    <p:sldId id="270" r:id="rId12"/>
    <p:sldId id="258" r:id="rId13"/>
    <p:sldId id="306" r:id="rId14"/>
    <p:sldId id="305" r:id="rId15"/>
    <p:sldId id="298" r:id="rId16"/>
    <p:sldId id="260" r:id="rId17"/>
    <p:sldId id="338" r:id="rId18"/>
    <p:sldId id="311" r:id="rId19"/>
    <p:sldId id="299" r:id="rId20"/>
    <p:sldId id="284" r:id="rId21"/>
    <p:sldId id="281" r:id="rId22"/>
    <p:sldId id="297" r:id="rId23"/>
    <p:sldId id="336" r:id="rId24"/>
    <p:sldId id="343" r:id="rId25"/>
    <p:sldId id="341" r:id="rId26"/>
    <p:sldId id="342" r:id="rId27"/>
    <p:sldId id="345" r:id="rId28"/>
    <p:sldId id="333" r:id="rId2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66FFFF"/>
    <a:srgbClr val="61E8D9"/>
    <a:srgbClr val="1B5391"/>
    <a:srgbClr val="11B15B"/>
    <a:srgbClr val="4193D7"/>
    <a:srgbClr val="FF0066"/>
    <a:srgbClr val="FF6600"/>
    <a:srgbClr val="09397A"/>
    <a:srgbClr val="24C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2" autoAdjust="0"/>
    <p:restoredTop sz="94822" autoAdjust="0"/>
  </p:normalViewPr>
  <p:slideViewPr>
    <p:cSldViewPr snapToGrid="0">
      <p:cViewPr varScale="1">
        <p:scale>
          <a:sx n="56" d="100"/>
          <a:sy n="56" d="100"/>
        </p:scale>
        <p:origin x="486" y="113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Поступления, перечисленные в порядке распределения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layout>
                <c:manualLayout>
                  <c:x val="2.2326134419774993E-2"/>
                  <c:y val="-0.21885277850469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0388419807592581E-3"/>
                  <c:y val="-0.270661371016806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8044645213441741E-3"/>
                  <c:y val="-0.28624224175149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3298752924840359E-2"/>
                  <c:y val="-0.308693323793213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6975287125293281E-2"/>
                  <c:y val="-0.322729004283116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4479020186669028E-2"/>
                  <c:y val="-0.308705911451345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1532402166410291E-2"/>
                  <c:y val="-0.31533231969559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1909212484895991E-2"/>
                  <c:y val="-0.339569524175480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6.6975680620578026E-3"/>
                  <c:y val="-0.43145114268173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6.4002537255440171E-3"/>
                  <c:y val="-0.4306851771492046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"/>
                  <c:y val="-0.444964609685611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strCache>
            </c:strRef>
          </c:cat>
          <c:val>
            <c:numRef>
              <c:f>Лист1!$B$2:$L$2</c:f>
              <c:numCache>
                <c:formatCode>General</c:formatCode>
                <c:ptCount val="11"/>
                <c:pt idx="0">
                  <c:v>128.9</c:v>
                </c:pt>
                <c:pt idx="1">
                  <c:v>178.9</c:v>
                </c:pt>
                <c:pt idx="2">
                  <c:v>206.3</c:v>
                </c:pt>
                <c:pt idx="3">
                  <c:v>221.4</c:v>
                </c:pt>
                <c:pt idx="4">
                  <c:v>235.6</c:v>
                </c:pt>
                <c:pt idx="5">
                  <c:v>246.6</c:v>
                </c:pt>
                <c:pt idx="6">
                  <c:v>241.5</c:v>
                </c:pt>
                <c:pt idx="7">
                  <c:v>275.5</c:v>
                </c:pt>
                <c:pt idx="8">
                  <c:v>355.9</c:v>
                </c:pt>
                <c:pt idx="9">
                  <c:v>361.3</c:v>
                </c:pt>
                <c:pt idx="10">
                  <c:v>298.5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в бюджеты бюджетной системы Российской Федерации</c:v>
                </c:pt>
              </c:strCache>
            </c:strRef>
          </c:tx>
          <c:spPr>
            <a:pattFill prst="ltUpDiag">
              <a:fgClr>
                <a:schemeClr val="accent3">
                  <a:tint val="77000"/>
                </a:schemeClr>
              </a:fgClr>
              <a:bgClr>
                <a:schemeClr val="accent3">
                  <a:tint val="77000"/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>
                  <a:tint val="77000"/>
                </a:schemeClr>
              </a:innerShdw>
            </a:effectLst>
          </c:spPr>
          <c:cat>
            <c:strRef>
              <c:f>Лист1!$B$1:$L$1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strCache>
            </c:strRef>
          </c:cat>
          <c:val>
            <c:numRef>
              <c:f>Лист1!$B$3:$L$3</c:f>
              <c:numCache>
                <c:formatCode>General</c:formatCode>
                <c:ptCount val="1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486192"/>
        <c:axId val="131486576"/>
      </c:areaChart>
      <c:catAx>
        <c:axId val="131486192"/>
        <c:scaling>
          <c:orientation val="minMax"/>
        </c:scaling>
        <c:delete val="0"/>
        <c:axPos val="b"/>
        <c:numFmt formatCode="General" sourceLinked="0"/>
        <c:majorTickMark val="out"/>
        <c:minorTickMark val="out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486576"/>
        <c:crosses val="autoZero"/>
        <c:auto val="1"/>
        <c:lblAlgn val="ctr"/>
        <c:lblOffset val="100"/>
        <c:noMultiLvlLbl val="0"/>
      </c:catAx>
      <c:valAx>
        <c:axId val="1314865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14861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7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458841672959124E-2"/>
          <c:y val="3.8767327134591884E-2"/>
          <c:w val="0.91609995311255432"/>
          <c:h val="0.803359722851307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Невыясненные поступления, зачисляемые в федеральный бюджет, млн. рублей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Лист1!$B$1:$J$1</c:f>
              <c:strCache>
                <c:ptCount val="9"/>
                <c:pt idx="0">
                  <c:v>01.01.2013</c:v>
                </c:pt>
                <c:pt idx="1">
                  <c:v>01.01.2014</c:v>
                </c:pt>
                <c:pt idx="2">
                  <c:v>01.01.2015</c:v>
                </c:pt>
                <c:pt idx="3">
                  <c:v>01.01.2016</c:v>
                </c:pt>
                <c:pt idx="4">
                  <c:v>01.01.2017</c:v>
                </c:pt>
                <c:pt idx="5">
                  <c:v>01.01.2018</c:v>
                </c:pt>
                <c:pt idx="6">
                  <c:v>01.01.2019</c:v>
                </c:pt>
                <c:pt idx="7">
                  <c:v>01.01.2020</c:v>
                </c:pt>
                <c:pt idx="8">
                  <c:v>01.01.2021</c:v>
                </c:pt>
              </c:strCache>
            </c:strRef>
          </c:cat>
          <c:val>
            <c:numRef>
              <c:f>Лист1!$B$2:$J$2</c:f>
              <c:numCache>
                <c:formatCode>General</c:formatCode>
                <c:ptCount val="9"/>
                <c:pt idx="0">
                  <c:v>45.5</c:v>
                </c:pt>
                <c:pt idx="1">
                  <c:v>40.1</c:v>
                </c:pt>
                <c:pt idx="2">
                  <c:v>39.1</c:v>
                </c:pt>
                <c:pt idx="3">
                  <c:v>31.5</c:v>
                </c:pt>
                <c:pt idx="4">
                  <c:v>33.6</c:v>
                </c:pt>
                <c:pt idx="5">
                  <c:v>27.2</c:v>
                </c:pt>
                <c:pt idx="6">
                  <c:v>21</c:v>
                </c:pt>
                <c:pt idx="7">
                  <c:v>3.7</c:v>
                </c:pt>
                <c:pt idx="8">
                  <c:v>8.3000000000000007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1549608"/>
        <c:axId val="131623832"/>
      </c:barChart>
      <c:catAx>
        <c:axId val="131549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623832"/>
        <c:crosses val="autoZero"/>
        <c:auto val="1"/>
        <c:lblAlgn val="ctr"/>
        <c:lblOffset val="100"/>
        <c:noMultiLvlLbl val="0"/>
      </c:catAx>
      <c:valAx>
        <c:axId val="13162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549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5264338260348975"/>
                  <c:y val="3.6490048388145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7944975755741575E-2"/>
                  <c:y val="-0.179116382312786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8920773266170941E-2"/>
                  <c:y val="-3.1599966564813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0471343264551501"/>
                  <c:y val="0.164575791067232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местные бюджеты</c:v>
                </c:pt>
                <c:pt idx="3">
                  <c:v>внебюджетные фонды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110.1</c:v>
                </c:pt>
                <c:pt idx="1">
                  <c:v>45.4</c:v>
                </c:pt>
                <c:pt idx="2">
                  <c:v>12.3</c:v>
                </c:pt>
                <c:pt idx="3">
                  <c:v>54.7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50221055363468"/>
          <c:y val="0.29274475303430381"/>
          <c:w val="0.38535235697279824"/>
          <c:h val="0.438100509886598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7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49110571214858"/>
          <c:y val="0.12967933898683087"/>
          <c:w val="0.63052608267716537"/>
          <c:h val="0.770545228189885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налог на добычу полезных ископаемых</c:v>
                </c:pt>
                <c:pt idx="1">
                  <c:v>страховые взносы</c:v>
                </c:pt>
                <c:pt idx="2">
                  <c:v>налог на добавленную стоимость</c:v>
                </c:pt>
                <c:pt idx="3">
                  <c:v>налог на доходы физических лиц</c:v>
                </c:pt>
                <c:pt idx="4">
                  <c:v>налог на прибыль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10.7</c:v>
                </c:pt>
                <c:pt idx="1">
                  <c:v>24.4</c:v>
                </c:pt>
                <c:pt idx="2">
                  <c:v>47.3</c:v>
                </c:pt>
                <c:pt idx="3">
                  <c:v>54.6</c:v>
                </c:pt>
                <c:pt idx="4">
                  <c:v>57.9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67"/>
        <c:axId val="132496656"/>
        <c:axId val="132509160"/>
      </c:barChart>
      <c:catAx>
        <c:axId val="132496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2509160"/>
        <c:crosses val="autoZero"/>
        <c:auto val="1"/>
        <c:lblAlgn val="ctr"/>
        <c:lblOffset val="100"/>
        <c:noMultiLvlLbl val="0"/>
      </c:catAx>
      <c:valAx>
        <c:axId val="132509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249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 w="50800">
              <a:solidFill>
                <a:schemeClr val="accent1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/>
              </a:solidFill>
              <a:ln w="63500">
                <a:solidFill>
                  <a:schemeClr val="accent1"/>
                </a:solidFill>
              </a:ln>
              <a:effectLst/>
            </c:spPr>
          </c:dPt>
          <c:cat>
            <c:strRef>
              <c:f>Лист1!$A$2:$A$8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3.2</c:v>
                </c:pt>
                <c:pt idx="1">
                  <c:v>3.9</c:v>
                </c:pt>
                <c:pt idx="2">
                  <c:v>3.9</c:v>
                </c:pt>
                <c:pt idx="3">
                  <c:v>5.3</c:v>
                </c:pt>
                <c:pt idx="4">
                  <c:v>14.1</c:v>
                </c:pt>
                <c:pt idx="5">
                  <c:v>17.3</c:v>
                </c:pt>
                <c:pt idx="6">
                  <c:v>43.6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397424"/>
        <c:axId val="68399384"/>
      </c:barChart>
      <c:catAx>
        <c:axId val="68397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8399384"/>
        <c:crosses val="autoZero"/>
        <c:auto val="1"/>
        <c:lblAlgn val="ctr"/>
        <c:lblOffset val="100"/>
        <c:noMultiLvlLbl val="0"/>
      </c:catAx>
      <c:valAx>
        <c:axId val="683993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8397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4621558702321211"/>
          <c:w val="0.95403341938220187"/>
          <c:h val="0.752845264247387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Лист1!$A$2:$A$4</c:f>
              <c:strCache>
                <c:ptCount val="3"/>
                <c:pt idx="0">
                  <c:v>ФБ</c:v>
                </c:pt>
                <c:pt idx="1">
                  <c:v>ГВФ</c:v>
                </c:pt>
                <c:pt idx="2">
                  <c:v>АУ, БУ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29410</c:v>
                </c:pt>
                <c:pt idx="1">
                  <c:v>63945</c:v>
                </c:pt>
                <c:pt idx="2">
                  <c:v>36356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Лист1!$A$2:$A$4</c:f>
              <c:strCache>
                <c:ptCount val="3"/>
                <c:pt idx="0">
                  <c:v>ФБ</c:v>
                </c:pt>
                <c:pt idx="1">
                  <c:v>ГВФ</c:v>
                </c:pt>
                <c:pt idx="2">
                  <c:v>АУ, БУ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39980</c:v>
                </c:pt>
                <c:pt idx="1">
                  <c:v>38450</c:v>
                </c:pt>
                <c:pt idx="2">
                  <c:v>41800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68400168"/>
        <c:axId val="68400560"/>
      </c:barChart>
      <c:catAx>
        <c:axId val="6840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400560"/>
        <c:crosses val="autoZero"/>
        <c:auto val="1"/>
        <c:lblAlgn val="ctr"/>
        <c:lblOffset val="100"/>
        <c:noMultiLvlLbl val="0"/>
      </c:catAx>
      <c:valAx>
        <c:axId val="68400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840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8148313459176034E-2"/>
          <c:y val="3.2894725481860246E-2"/>
          <c:w val="0.50164658740913826"/>
          <c:h val="9.79699896498170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Финансовый контроль документов</c:v>
                </c:pt>
              </c:strCache>
            </c:strRef>
          </c:tx>
          <c:spPr>
            <a:ln w="38100"/>
            <a:effectLst>
              <a:outerShdw blurRad="40000" dist="20000" dir="10080000" rotWithShape="0">
                <a:srgbClr val="000000">
                  <a:alpha val="38000"/>
                </a:srgbClr>
              </a:outerShdw>
            </a:effectLst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38100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1008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38100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1008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.18233998728137354"/>
                  <c:y val="-0.508049533199980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5817131749770945E-2"/>
                  <c:y val="0.108363390668089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прошли проверку</c:v>
                </c:pt>
                <c:pt idx="1">
                  <c:v>не прошли проверку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75692</c:v>
                </c:pt>
                <c:pt idx="1">
                  <c:v>5691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41524993100104E-2"/>
          <c:y val="0.83216919556383329"/>
          <c:w val="0.49509516972167006"/>
          <c:h val="0.148434311655376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96133791395638"/>
          <c:y val="0.17025884928142437"/>
          <c:w val="0.54055104984701918"/>
          <c:h val="0.8413887270972019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25400"/>
            <a:effectLst>
              <a:outerShdw blurRad="40000" dist="20000" rotWithShape="0">
                <a:srgbClr val="000000">
                  <a:alpha val="38000"/>
                </a:srgbClr>
              </a:outerShdw>
            </a:effectLst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.12618109916689504"/>
                  <c:y val="1.6194196244014362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ГОЗ  </a:t>
                    </a:r>
                    <a:endParaRPr lang="ru-RU" dirty="0" smtClean="0"/>
                  </a:p>
                  <a:p>
                    <a:r>
                      <a:rPr lang="ru-RU" dirty="0" smtClean="0"/>
                      <a:t>9%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254123313238307"/>
                      <c:h val="8.103727813101574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9.7824934346928863E-2"/>
                  <c:y val="2.053429241853103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Единственный поставщик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0,3%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45101365368462"/>
                      <c:h val="0.1186658573487698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9.5573516800374764E-2"/>
                  <c:y val="-1.9749955966410982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Субсидии </a:t>
                    </a:r>
                  </a:p>
                  <a:p>
                    <a:r>
                      <a:rPr lang="ru-RU" baseline="0" dirty="0" smtClean="0"/>
                      <a:t>из ФБ  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</a:t>
                    </a:r>
                    <a:r>
                      <a:rPr lang="ru-RU" sz="1600" b="0" baseline="0" dirty="0" smtClean="0"/>
                      <a:t>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5851275067519008E-8"/>
                  <c:y val="-7.9728862322251834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Субсидии </a:t>
                    </a:r>
                    <a:r>
                      <a:rPr lang="ru-RU" dirty="0" err="1" smtClean="0"/>
                      <a:t>сельхозтоваро</a:t>
                    </a:r>
                    <a:r>
                      <a:rPr lang="ru-RU" dirty="0" smtClean="0"/>
                      <a:t>-п</a:t>
                    </a:r>
                    <a:r>
                      <a:rPr lang="ru-RU" baseline="0" dirty="0" smtClean="0"/>
                      <a:t>роизводителям</a:t>
                    </a:r>
                    <a:r>
                      <a:rPr lang="ru-RU" dirty="0" smtClean="0"/>
                      <a:t> </a:t>
                    </a:r>
                  </a:p>
                  <a:p>
                    <a:r>
                      <a:rPr lang="ru-RU" dirty="0" smtClean="0"/>
                      <a:t>9%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695279790322801"/>
                      <c:h val="0.2315515950020321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1.2302166600650774E-2"/>
                  <c:y val="-5.467067805962147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Бюджетные</a:t>
                    </a:r>
                  </a:p>
                  <a:p>
                    <a:r>
                      <a:rPr lang="ru-RU" dirty="0" smtClean="0"/>
                      <a:t>инвестиции  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7%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0619571419057511E-2"/>
                  <c:y val="-7.419337367684978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Авансовые платежи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16%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24677264202278967"/>
                  <c:y val="4.83729266475502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ФХД 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56,7%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514675173741134"/>
                      <c:h val="0.1407651816512603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ГОЗ</c:v>
                </c:pt>
                <c:pt idx="1">
                  <c:v>Ед. поставщик</c:v>
                </c:pt>
                <c:pt idx="2">
                  <c:v>Субсидии из ФБ</c:v>
                </c:pt>
                <c:pt idx="3">
                  <c:v>Субсидии С/Х</c:v>
                </c:pt>
                <c:pt idx="4">
                  <c:v>Бюдж.инвестиции</c:v>
                </c:pt>
                <c:pt idx="5">
                  <c:v>Авансы</c:v>
                </c:pt>
                <c:pt idx="6">
                  <c:v>ФХД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360</c:v>
                </c:pt>
                <c:pt idx="1">
                  <c:v>12</c:v>
                </c:pt>
                <c:pt idx="2">
                  <c:v>80</c:v>
                </c:pt>
                <c:pt idx="3">
                  <c:v>360</c:v>
                </c:pt>
                <c:pt idx="4">
                  <c:v>280</c:v>
                </c:pt>
                <c:pt idx="5">
                  <c:v>640</c:v>
                </c:pt>
                <c:pt idx="6">
                  <c:v>2268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186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11694461611204"/>
          <c:y val="0.16253145372790267"/>
          <c:w val="0.60961285437827251"/>
          <c:h val="0.781510807755167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поступлений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25400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2 923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3 109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4 562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4 473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4 548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 formatCode="@">
                  <c:v>2020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2923</c:v>
                </c:pt>
                <c:pt idx="1">
                  <c:v>3109</c:v>
                </c:pt>
                <c:pt idx="2">
                  <c:v>4562</c:v>
                </c:pt>
                <c:pt idx="3">
                  <c:v>4473</c:v>
                </c:pt>
                <c:pt idx="4">
                  <c:v>5100</c:v>
                </c:pt>
                <c:pt idx="5">
                  <c:v>1786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Кассовые выплаты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25400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2 923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4 801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4 494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2 996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 formatCode="@">
                  <c:v>2020</c:v>
                </c:pt>
              </c:numCache>
            </c:numRef>
          </c:cat>
          <c:val>
            <c:numRef>
              <c:f>Лист1!$C$2:$C$7</c:f>
              <c:numCache>
                <c:formatCode>#,##0</c:formatCode>
                <c:ptCount val="6"/>
                <c:pt idx="0" formatCode="General">
                  <c:v>2923</c:v>
                </c:pt>
                <c:pt idx="1">
                  <c:v>2151</c:v>
                </c:pt>
                <c:pt idx="2" formatCode="General">
                  <c:v>4801</c:v>
                </c:pt>
                <c:pt idx="3" formatCode="General">
                  <c:v>4494</c:v>
                </c:pt>
                <c:pt idx="4" formatCode="General">
                  <c:v>3457</c:v>
                </c:pt>
                <c:pt idx="5" formatCode="General">
                  <c:v>3148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8403304"/>
        <c:axId val="68403696"/>
      </c:barChart>
      <c:catAx>
        <c:axId val="68403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1B539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403696"/>
        <c:crosses val="autoZero"/>
        <c:auto val="1"/>
        <c:lblAlgn val="ctr"/>
        <c:lblOffset val="100"/>
        <c:noMultiLvlLbl val="0"/>
      </c:catAx>
      <c:valAx>
        <c:axId val="684036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840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221172892564698"/>
          <c:y val="0.16794506360600567"/>
          <c:w val="0.29307921790131813"/>
          <c:h val="5.7816839449116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1B539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007618537445528E-2"/>
          <c:y val="0.12418984797406599"/>
          <c:w val="0.95489161960880997"/>
          <c:h val="0.8719419368248386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25400" cap="flat" cmpd="sng" algn="ctr">
              <a:solidFill>
                <a:srgbClr val="1B5391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2931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25400" cap="flat" cmpd="sng" algn="ctr">
              <a:solidFill>
                <a:srgbClr val="1B5391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7276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25400" cap="flat" cmpd="sng" algn="ctr">
              <a:solidFill>
                <a:srgbClr val="1B5391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3403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Дотации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25400" cap="flat" cmpd="sng" algn="ctr">
              <a:solidFill>
                <a:srgbClr val="1B5391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7734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3535560"/>
        <c:axId val="133535952"/>
      </c:barChart>
      <c:catAx>
        <c:axId val="133535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3535952"/>
        <c:crosses val="autoZero"/>
        <c:auto val="1"/>
        <c:lblAlgn val="ctr"/>
        <c:lblOffset val="100"/>
        <c:noMultiLvlLbl val="0"/>
      </c:catAx>
      <c:valAx>
        <c:axId val="1335359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3535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в млн.руб.</c:v>
                </c:pt>
              </c:strCache>
            </c:strRef>
          </c:tx>
          <c:spPr>
            <a:ln w="25400">
              <a:solidFill>
                <a:srgbClr val="1B5391"/>
              </a:solidFill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rgbClr val="1B5391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rgbClr val="1B5391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rgbClr val="1B5391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25400" cap="flat" cmpd="sng" algn="ctr">
                <a:solidFill>
                  <a:srgbClr val="1B5391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.21060126036615473"/>
                  <c:y val="-0.12533363260449121"/>
                </c:manualLayout>
              </c:layout>
              <c:tx>
                <c:rich>
                  <a:bodyPr/>
                  <a:lstStyle/>
                  <a:p>
                    <a:endParaRPr lang="en-US" baseline="0" dirty="0" smtClean="0"/>
                  </a:p>
                  <a:p>
                    <a:r>
                      <a:rPr lang="en-US" baseline="0" dirty="0" smtClean="0"/>
                      <a:t>64,8 %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9268115591397142"/>
                  <c:y val="-4.605303587284656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35,2%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3232221948818892"/>
                  <c:y val="5.79310372827856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Субвенции</c:v>
                </c:pt>
                <c:pt idx="2">
                  <c:v>Субсидии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58087.4</c:v>
                </c:pt>
                <c:pt idx="1">
                  <c:v>21344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5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77562862828225"/>
          <c:y val="4.1669069283789446E-2"/>
          <c:w val="0.88153328223741334"/>
          <c:h val="0.8537170263788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Томская область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7.9650978830225361E-17"/>
                  <c:y val="-2.141669949436353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12 831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14 226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13 525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597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12831</c:v>
                </c:pt>
                <c:pt idx="1">
                  <c:v>14226</c:v>
                </c:pt>
                <c:pt idx="2">
                  <c:v>13525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г. Томск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4056869061172617E-2"/>
                  <c:y val="-2.590973288769051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г. Томск</a:t>
                    </a:r>
                    <a:endParaRPr lang="ru-RU" baseline="0" dirty="0" smtClean="0"/>
                  </a:p>
                  <a:p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 699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274165827385384E-2"/>
                  <c:y val="8.4306893789963201E-1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г</a:t>
                    </a:r>
                    <a:r>
                      <a:rPr lang="ru-RU"/>
                      <a:t>. </a:t>
                    </a:r>
                    <a:r>
                      <a:rPr lang="ru-RU" smtClean="0"/>
                      <a:t>Томск </a:t>
                    </a:r>
                  </a:p>
                  <a:p>
                    <a:r>
                      <a:rPr lang="ru-RU" smtClean="0"/>
                      <a:t>1 965,04</a:t>
                    </a:r>
                    <a:endParaRPr lang="ru-RU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0621907430923342E-2"/>
                  <c:y val="8.97427162985467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г. Томск</a:t>
                    </a:r>
                    <a:endParaRPr lang="ru-RU" baseline="0" dirty="0" smtClean="0"/>
                  </a:p>
                  <a:p>
                    <a:r>
                      <a:rPr lang="ru-RU" baseline="0" dirty="0" smtClean="0"/>
                      <a:t> 728,05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4597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1699</c:v>
                </c:pt>
                <c:pt idx="1">
                  <c:v>1965.04</c:v>
                </c:pt>
                <c:pt idx="2">
                  <c:v>728.05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538304"/>
        <c:axId val="191673384"/>
      </c:barChart>
      <c:catAx>
        <c:axId val="13353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075" cap="flat" cmpd="sng" algn="ctr">
            <a:solidFill>
              <a:srgbClr val="3366CC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rgbClr val="CC33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91673384"/>
        <c:crosses val="autoZero"/>
        <c:auto val="0"/>
        <c:lblAlgn val="ctr"/>
        <c:lblOffset val="100"/>
        <c:noMultiLvlLbl val="0"/>
      </c:catAx>
      <c:valAx>
        <c:axId val="1916733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307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3538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872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/>
              <a:t>Расчетные </a:t>
            </a:r>
            <a:r>
              <a:rPr lang="ru-RU" sz="2800" dirty="0" smtClean="0"/>
              <a:t>счета</a:t>
            </a:r>
            <a:endParaRPr lang="ru-RU" sz="2800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8.7591950980796432E-2"/>
          <c:y val="1.87499248629070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Расчетные счета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208767468528793"/>
                  <c:y val="2.8321325700687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1022726491076552"/>
                  <c:y val="-0.14594848920732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3117135384915136E-3"/>
                  <c:y val="0.136108415056427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Отделение г. Томск</c:v>
                </c:pt>
                <c:pt idx="1">
                  <c:v>ПАО Сбербанк</c:v>
                </c:pt>
                <c:pt idx="2">
                  <c:v>ПАО Банк Левобережный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301</c:v>
                </c:pt>
                <c:pt idx="1">
                  <c:v>401</c:v>
                </c:pt>
                <c:pt idx="2">
                  <c:v>105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5.4198670503059494E-2"/>
          <c:y val="0.33457989348565698"/>
          <c:w val="0.32754317414659473"/>
          <c:h val="0.487145975485557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УФК по Томской области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4</c:v>
                </c:pt>
                <c:pt idx="2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Федеральное казначейство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2">
                  <a:lumMod val="2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</c:v>
                </c:pt>
                <c:pt idx="1">
                  <c:v>34</c:v>
                </c:pt>
                <c:pt idx="2">
                  <c:v>50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91674952"/>
        <c:axId val="191675344"/>
      </c:barChart>
      <c:catAx>
        <c:axId val="19167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675344"/>
        <c:crosses val="autoZero"/>
        <c:auto val="1"/>
        <c:lblAlgn val="ctr"/>
        <c:lblOffset val="100"/>
        <c:noMultiLvlLbl val="0"/>
      </c:catAx>
      <c:valAx>
        <c:axId val="191675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167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4.1295572362912328E-2"/>
          <c:w val="0.8547687217891311"/>
          <c:h val="0.13340994834369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tx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>
      <cs:styleClr val="auto"/>
    </cs:effectRef>
    <cs:fontRef idx="minor">
      <a:schemeClr val="tx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tx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/>
      </a:solidFill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olidFill>
        <a:schemeClr val="lt1"/>
      </a:solid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0.04766</cdr:x>
      <cdr:y>0.52551</cdr:y>
    </cdr:from>
    <cdr:to>
      <cdr:x>0.16481</cdr:x>
      <cdr:y>0.58929</cdr:y>
    </cdr:to>
    <cdr:sp macro="" textlink="">
      <cdr:nvSpPr>
        <cdr:cNvPr id="2" name="TextBox 28"/>
        <cdr:cNvSpPr txBox="1"/>
      </cdr:nvSpPr>
      <cdr:spPr>
        <a:xfrm xmlns:a="http://schemas.openxmlformats.org/drawingml/2006/main">
          <a:off x="289718" y="2920882"/>
          <a:ext cx="712054" cy="3544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 smtClean="0"/>
            <a:t>29,41</a:t>
          </a:r>
          <a:endParaRPr lang="ru-RU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0.74941</cdr:x>
      <cdr:y>0.2496</cdr:y>
    </cdr:from>
    <cdr:to>
      <cdr:x>0.83904</cdr:x>
      <cdr:y>0.4517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645045" y="112929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0.48324</cdr:x>
      <cdr:y>0.79044</cdr:y>
    </cdr:from>
    <cdr:to>
      <cdr:x>0.51401</cdr:x>
      <cdr:y>0.93878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8474686" y="4819033"/>
          <a:ext cx="539503" cy="904414"/>
        </a:xfrm>
        <a:prstGeom xmlns:a="http://schemas.openxmlformats.org/drawingml/2006/main" prst="rect">
          <a:avLst/>
        </a:prstGeom>
        <a:ln xmlns:a="http://schemas.openxmlformats.org/drawingml/2006/main" w="25400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0.69178</cdr:x>
      <cdr:y>0.8744</cdr:y>
    </cdr:from>
    <cdr:to>
      <cdr:x>0.71566</cdr:x>
      <cdr:y>0.93498</cdr:y>
    </cdr:to>
    <cdr:sp macro="" textlink="">
      <cdr:nvSpPr>
        <cdr:cNvPr id="5" name="TextBox 14"/>
        <cdr:cNvSpPr txBox="1"/>
      </cdr:nvSpPr>
      <cdr:spPr>
        <a:xfrm xmlns:a="http://schemas.openxmlformats.org/drawingml/2006/main">
          <a:off x="12131830" y="5330940"/>
          <a:ext cx="41870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 smtClean="0"/>
            <a:t>24</a:t>
          </a:r>
          <a:endParaRPr lang="ru-RU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60" cy="498056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60" cy="498056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D58E2A6C-C1C7-4756-B022-458B01B9EB8D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0" tIns="45710" rIns="91420" bIns="4571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60" cy="49805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60" cy="49805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E2CB3887-712F-46F7-9015-D5332A52B0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349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93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56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743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930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742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912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460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02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551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8F55-E28F-43E1-B1CD-CCB375D98572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478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8F55-E28F-43E1-B1CD-CCB375D9857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470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473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147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394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dirty="0" smtClean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101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069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3524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60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0209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8135B-180A-4067-915A-D86E35537B3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120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08F55-E28F-43E1-B1CD-CCB375D9857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683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194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751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20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4977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217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4866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6242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B3887-712F-46F7-9015-D5332A52B0E2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18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C334-E4BE-4DAC-B4EB-DCFED73578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66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BC02-6A03-4E4C-8CA8-86B2F351345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3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064C5-204D-448A-8E60-F824F9618BB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475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4E186-6B25-46F9-995E-958B9A69C30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5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181E-2A54-4ABF-BB4D-AB48936766A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91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96B62-4BBD-4261-A6F4-DA9BD3B985F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09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99B66-290B-4F66-9137-BCBA6F42FB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72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ECAD1-27C7-4E98-AC58-78115C3B1C9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42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C250-4191-4299-9B3C-8C517461F4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61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8421-5AAA-4A2A-8BC3-FE5B842348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42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CE33-B82B-4919-B026-604A7A00EA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9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217DA-E983-45CC-9C8B-0977B1D8EC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31.03.2021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54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hart" Target="../charts/chart8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gif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chart" Target="../charts/chart9.xml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openxmlformats.org/officeDocument/2006/relationships/image" Target="../media/image21.gif"/><Relationship Id="rId10" Type="http://schemas.openxmlformats.org/officeDocument/2006/relationships/image" Target="../media/image15.gif"/><Relationship Id="rId4" Type="http://schemas.openxmlformats.org/officeDocument/2006/relationships/image" Target="../media/image20.gif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image" Target="../media/image25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chart" Target="../charts/char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microsoft.com/office/2007/relationships/hdphoto" Target="../media/hdphoto2.wdp"/><Relationship Id="rId3" Type="http://schemas.openxmlformats.org/officeDocument/2006/relationships/image" Target="../media/image33.gif"/><Relationship Id="rId7" Type="http://schemas.openxmlformats.org/officeDocument/2006/relationships/image" Target="../media/image37.gif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11" Type="http://schemas.openxmlformats.org/officeDocument/2006/relationships/image" Target="../media/image41.gif"/><Relationship Id="rId5" Type="http://schemas.openxmlformats.org/officeDocument/2006/relationships/image" Target="../media/image35.gif"/><Relationship Id="rId15" Type="http://schemas.openxmlformats.org/officeDocument/2006/relationships/image" Target="../media/image44.png"/><Relationship Id="rId10" Type="http://schemas.openxmlformats.org/officeDocument/2006/relationships/image" Target="../media/image40.gif"/><Relationship Id="rId4" Type="http://schemas.openxmlformats.org/officeDocument/2006/relationships/image" Target="../media/image34.gif"/><Relationship Id="rId9" Type="http://schemas.openxmlformats.org/officeDocument/2006/relationships/image" Target="../media/image39.gif"/><Relationship Id="rId1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gif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chart" Target="../charts/chart16.xml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0.gif"/><Relationship Id="rId4" Type="http://schemas.openxmlformats.org/officeDocument/2006/relationships/image" Target="../media/image59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12" Type="http://schemas.openxmlformats.org/officeDocument/2006/relationships/image" Target="../media/image6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67.png"/><Relationship Id="rId5" Type="http://schemas.openxmlformats.org/officeDocument/2006/relationships/image" Target="../media/image58.gif"/><Relationship Id="rId10" Type="http://schemas.openxmlformats.org/officeDocument/2006/relationships/image" Target="../media/image66.png"/><Relationship Id="rId4" Type="http://schemas.openxmlformats.org/officeDocument/2006/relationships/image" Target="../media/image62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3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13" Type="http://schemas.openxmlformats.org/officeDocument/2006/relationships/image" Target="../media/image100.png"/><Relationship Id="rId3" Type="http://schemas.openxmlformats.org/officeDocument/2006/relationships/image" Target="../media/image84.png"/><Relationship Id="rId7" Type="http://schemas.openxmlformats.org/officeDocument/2006/relationships/image" Target="../media/image94.jpeg"/><Relationship Id="rId12" Type="http://schemas.openxmlformats.org/officeDocument/2006/relationships/image" Target="../media/image9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11" Type="http://schemas.openxmlformats.org/officeDocument/2006/relationships/image" Target="../media/image98.png"/><Relationship Id="rId5" Type="http://schemas.openxmlformats.org/officeDocument/2006/relationships/image" Target="../media/image92.jpeg"/><Relationship Id="rId10" Type="http://schemas.openxmlformats.org/officeDocument/2006/relationships/image" Target="../media/image97.jpeg"/><Relationship Id="rId4" Type="http://schemas.openxmlformats.org/officeDocument/2006/relationships/image" Target="../media/image91.png"/><Relationship Id="rId9" Type="http://schemas.openxmlformats.org/officeDocument/2006/relationships/image" Target="../media/image9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84.png"/><Relationship Id="rId7" Type="http://schemas.openxmlformats.org/officeDocument/2006/relationships/image" Target="../media/image9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11" Type="http://schemas.openxmlformats.org/officeDocument/2006/relationships/image" Target="../media/image101.png"/><Relationship Id="rId5" Type="http://schemas.openxmlformats.org/officeDocument/2006/relationships/image" Target="../media/image94.jpeg"/><Relationship Id="rId10" Type="http://schemas.openxmlformats.org/officeDocument/2006/relationships/image" Target="../media/image100.png"/><Relationship Id="rId4" Type="http://schemas.openxmlformats.org/officeDocument/2006/relationships/image" Target="../media/image92.jpeg"/><Relationship Id="rId9" Type="http://schemas.openxmlformats.org/officeDocument/2006/relationships/image" Target="../media/image9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84.pn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118.jp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12" Type="http://schemas.openxmlformats.org/officeDocument/2006/relationships/image" Target="../media/image117.jpeg"/><Relationship Id="rId17" Type="http://schemas.openxmlformats.org/officeDocument/2006/relationships/image" Target="../media/image121.jpeg"/><Relationship Id="rId2" Type="http://schemas.openxmlformats.org/officeDocument/2006/relationships/notesSlide" Target="../notesSlides/notesSlide27.xml"/><Relationship Id="rId16" Type="http://schemas.microsoft.com/office/2007/relationships/hdphoto" Target="../media/hdphoto3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11" Type="http://schemas.openxmlformats.org/officeDocument/2006/relationships/image" Target="../media/image116.jpeg"/><Relationship Id="rId5" Type="http://schemas.openxmlformats.org/officeDocument/2006/relationships/image" Target="../media/image110.jpeg"/><Relationship Id="rId15" Type="http://schemas.openxmlformats.org/officeDocument/2006/relationships/image" Target="../media/image120.png"/><Relationship Id="rId10" Type="http://schemas.openxmlformats.org/officeDocument/2006/relationships/image" Target="../media/image115.jpe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Relationship Id="rId14" Type="http://schemas.openxmlformats.org/officeDocument/2006/relationships/image" Target="../media/image1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68849" y="5235374"/>
            <a:ext cx="6016487" cy="1692965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err="1" smtClean="0">
                <a:solidFill>
                  <a:srgbClr val="1B5391"/>
                </a:solidFill>
              </a:rPr>
              <a:t>Бродюк</a:t>
            </a:r>
            <a:r>
              <a:rPr lang="ru-RU" sz="2800" b="1" dirty="0" smtClean="0">
                <a:solidFill>
                  <a:srgbClr val="1B5391"/>
                </a:solidFill>
              </a:rPr>
              <a:t> Елена Николаевна</a:t>
            </a:r>
          </a:p>
          <a:p>
            <a:pPr algn="l"/>
            <a:r>
              <a:rPr lang="ru-RU" sz="2300" b="1" dirty="0" smtClean="0">
                <a:solidFill>
                  <a:srgbClr val="1B5391"/>
                </a:solidFill>
              </a:rPr>
              <a:t>Руководитель УФК по Томской области</a:t>
            </a:r>
            <a:endParaRPr lang="ru-RU" sz="2300" b="1" dirty="0">
              <a:solidFill>
                <a:srgbClr val="1B539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3062" y="2424814"/>
            <a:ext cx="94454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1B5391"/>
                </a:solidFill>
              </a:rPr>
              <a:t>Итоги работы </a:t>
            </a:r>
            <a:br>
              <a:rPr lang="ru-RU" sz="4400" b="1" dirty="0" smtClean="0">
                <a:solidFill>
                  <a:srgbClr val="1B5391"/>
                </a:solidFill>
              </a:rPr>
            </a:br>
            <a:r>
              <a:rPr lang="ru-RU" sz="4400" b="1" dirty="0" smtClean="0">
                <a:solidFill>
                  <a:srgbClr val="1B5391"/>
                </a:solidFill>
              </a:rPr>
              <a:t>УФК по Томской области в 2020 году.</a:t>
            </a:r>
          </a:p>
          <a:p>
            <a:pPr algn="ctr"/>
            <a:r>
              <a:rPr lang="ru-RU" sz="4400" b="1" dirty="0" smtClean="0">
                <a:solidFill>
                  <a:srgbClr val="1B5391"/>
                </a:solidFill>
              </a:rPr>
              <a:t>Планы и перспективы на 2021 год.</a:t>
            </a:r>
            <a:endParaRPr lang="ru-RU" sz="4400" b="1" dirty="0">
              <a:solidFill>
                <a:srgbClr val="1B53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75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37914" y="1305753"/>
            <a:ext cx="7614782" cy="4606617"/>
          </a:xfrm>
        </p:spPr>
        <p:txBody>
          <a:bodyPr>
            <a:noAutofit/>
          </a:bodyPr>
          <a:lstStyle/>
          <a:p>
            <a:pPr marL="0" indent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dirty="0">
                <a:solidFill>
                  <a:srgbClr val="1B5391"/>
                </a:solidFill>
              </a:rPr>
              <a:t>Количество обслуживаемых </a:t>
            </a:r>
            <a:r>
              <a:rPr lang="ru-RU" sz="2400" b="1" dirty="0" smtClean="0">
                <a:solidFill>
                  <a:srgbClr val="1B5391"/>
                </a:solidFill>
              </a:rPr>
              <a:t>бюджетов</a:t>
            </a:r>
            <a:endParaRPr lang="ru-RU" sz="2400" b="1" dirty="0">
              <a:solidFill>
                <a:srgbClr val="1B5391"/>
              </a:solidFill>
            </a:endParaRPr>
          </a:p>
          <a:p>
            <a:pPr marL="0" indent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dirty="0">
                <a:solidFill>
                  <a:srgbClr val="1B5391"/>
                </a:solidFill>
              </a:rPr>
              <a:t>Количество расчетных счетов, открытых УФК в банках</a:t>
            </a:r>
          </a:p>
          <a:p>
            <a:pPr marL="0" indent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dirty="0">
                <a:solidFill>
                  <a:srgbClr val="1B5391"/>
                </a:solidFill>
              </a:rPr>
              <a:t>Количество лицевых счетов, открытых в УФК клиентам </a:t>
            </a:r>
          </a:p>
          <a:p>
            <a:pPr marL="0" indent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dirty="0">
                <a:solidFill>
                  <a:srgbClr val="1B5391"/>
                </a:solidFill>
              </a:rPr>
              <a:t>Количество клиентов</a:t>
            </a:r>
          </a:p>
          <a:p>
            <a:pPr marL="0" indent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dirty="0" smtClean="0">
                <a:solidFill>
                  <a:srgbClr val="1B5391"/>
                </a:solidFill>
              </a:rPr>
              <a:t>Поступления </a:t>
            </a:r>
            <a:r>
              <a:rPr lang="ru-RU" sz="2400" b="1" dirty="0">
                <a:solidFill>
                  <a:srgbClr val="1B5391"/>
                </a:solidFill>
              </a:rPr>
              <a:t>на казначейские счета</a:t>
            </a:r>
          </a:p>
          <a:p>
            <a:pPr marL="0" indent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dirty="0" smtClean="0">
                <a:solidFill>
                  <a:srgbClr val="1B5391"/>
                </a:solidFill>
              </a:rPr>
              <a:t>Выбытия </a:t>
            </a:r>
            <a:r>
              <a:rPr lang="ru-RU" sz="2400" b="1" dirty="0">
                <a:solidFill>
                  <a:srgbClr val="1B5391"/>
                </a:solidFill>
              </a:rPr>
              <a:t>с казначейских счетов</a:t>
            </a:r>
          </a:p>
          <a:p>
            <a:pPr marL="0" indent="0" algn="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b="1" dirty="0" smtClean="0">
                <a:solidFill>
                  <a:srgbClr val="1B5391"/>
                </a:solidFill>
              </a:rPr>
              <a:t>Количество сотрудников Управления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61699" y="1893800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smtClean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807</a:t>
            </a:r>
            <a:endParaRPr lang="ru-RU" sz="3600" b="1" dirty="0">
              <a:ln w="0"/>
              <a:solidFill>
                <a:srgbClr val="1B53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1699" y="3896605"/>
            <a:ext cx="2280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808,7</a:t>
            </a:r>
            <a:r>
              <a:rPr lang="ru-RU" sz="3600" b="1" dirty="0" smtClean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800" b="1" dirty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млрд</a:t>
            </a:r>
            <a:r>
              <a:rPr lang="ru-RU" sz="2800" b="1" dirty="0" smtClean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  <a:endParaRPr lang="ru-RU" sz="3600" b="1" dirty="0">
              <a:ln w="0"/>
              <a:solidFill>
                <a:srgbClr val="1B53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61699" y="4615617"/>
            <a:ext cx="2362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736,3</a:t>
            </a:r>
            <a:r>
              <a:rPr lang="ru-RU" sz="3600" b="1" dirty="0" smtClean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800" b="1" dirty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млрд.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61699" y="2519592"/>
            <a:ext cx="1225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2 </a:t>
            </a:r>
            <a:r>
              <a:rPr lang="ru-RU" sz="3600" b="1" dirty="0" smtClean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508</a:t>
            </a:r>
            <a:endParaRPr lang="ru-RU" sz="3600" b="1" dirty="0">
              <a:ln w="0"/>
              <a:solidFill>
                <a:srgbClr val="1B53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1699" y="3238604"/>
            <a:ext cx="1225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 </a:t>
            </a:r>
            <a:r>
              <a:rPr lang="en-US" sz="3600" b="1" dirty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771</a:t>
            </a:r>
            <a:endParaRPr lang="ru-RU" sz="3600" b="1" dirty="0">
              <a:ln w="0"/>
              <a:solidFill>
                <a:srgbClr val="1B53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61699" y="1202194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140</a:t>
            </a:r>
            <a:endParaRPr lang="ru-RU" sz="3600" b="1" dirty="0">
              <a:ln w="0"/>
              <a:solidFill>
                <a:srgbClr val="1B53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50023" y="4395"/>
            <a:ext cx="5498302" cy="575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Томской области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61699" y="5266039"/>
            <a:ext cx="1363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3</a:t>
            </a:r>
            <a:r>
              <a:rPr lang="en-US" sz="3600" b="1" dirty="0" smtClean="0">
                <a:ln w="0"/>
                <a:solidFill>
                  <a:srgbClr val="1B539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19</a:t>
            </a:r>
            <a:r>
              <a:rPr lang="ru-RU" sz="2800" dirty="0" smtClean="0">
                <a:solidFill>
                  <a:srgbClr val="1B5391"/>
                </a:solidFill>
              </a:rPr>
              <a:t> </a:t>
            </a:r>
            <a:r>
              <a:rPr lang="ru-RU" dirty="0" smtClean="0">
                <a:solidFill>
                  <a:srgbClr val="1B5391"/>
                </a:solidFill>
              </a:rPr>
              <a:t>чел.</a:t>
            </a:r>
            <a:endParaRPr lang="ru-RU" sz="2400" b="1" dirty="0">
              <a:ln w="0"/>
              <a:solidFill>
                <a:srgbClr val="1B539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500" y="4234281"/>
            <a:ext cx="770581" cy="8577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028" y="736318"/>
            <a:ext cx="877847" cy="94734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140" y="1905878"/>
            <a:ext cx="1003230" cy="68972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028" y="5310681"/>
            <a:ext cx="867841" cy="96775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320" y="2901120"/>
            <a:ext cx="889679" cy="879866"/>
          </a:xfrm>
          <a:prstGeom prst="rect">
            <a:avLst/>
          </a:prstGeom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9478709" y="921044"/>
            <a:ext cx="0" cy="5741085"/>
          </a:xfrm>
          <a:prstGeom prst="line">
            <a:avLst/>
          </a:prstGeom>
          <a:ln w="25400">
            <a:solidFill>
              <a:srgbClr val="1B539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rot="16200000">
            <a:off x="8482333" y="3193564"/>
            <a:ext cx="6116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1B5391"/>
                </a:solidFill>
              </a:rPr>
              <a:t>Информационные системы, </a:t>
            </a:r>
            <a:endParaRPr lang="ru-RU" sz="2400" b="1" dirty="0" smtClean="0">
              <a:solidFill>
                <a:srgbClr val="1B5391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1B5391"/>
                </a:solidFill>
              </a:rPr>
              <a:t>оператором </a:t>
            </a:r>
            <a:r>
              <a:rPr lang="ru-RU" sz="2400" b="1" dirty="0">
                <a:solidFill>
                  <a:srgbClr val="1B5391"/>
                </a:solidFill>
              </a:rPr>
              <a:t>которых является казначейство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91777" y="1569585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ЕИС</a:t>
            </a:r>
            <a:endParaRPr lang="ru-RU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9496426" y="2626754"/>
            <a:ext cx="556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ГМУ</a:t>
            </a:r>
            <a:endParaRPr lang="ru-RU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9496426" y="3697097"/>
            <a:ext cx="1513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ЭЛЕКТРОННЫЙ</a:t>
            </a:r>
            <a:endParaRPr lang="ru-RU" sz="1600" dirty="0"/>
          </a:p>
          <a:p>
            <a:r>
              <a:rPr lang="ru-RU" sz="1600" dirty="0" smtClean="0"/>
              <a:t>БЮДЖЕТ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19805" y="5046224"/>
            <a:ext cx="950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ГИС ГМП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9496426" y="6236512"/>
            <a:ext cx="1886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ГАС «УПРАВЛЕНИЕ»</a:t>
            </a:r>
            <a:endParaRPr lang="ru-RU" sz="1600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9347200" y="6547446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76" y="4395"/>
            <a:ext cx="535281" cy="56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7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113157"/>
              </p:ext>
            </p:extLst>
          </p:nvPr>
        </p:nvGraphicFramePr>
        <p:xfrm>
          <a:off x="365125" y="2534422"/>
          <a:ext cx="5952889" cy="3447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1"/>
          <p:cNvSpPr>
            <a:spLocks noGrp="1"/>
          </p:cNvSpPr>
          <p:nvPr/>
        </p:nvSpPr>
        <p:spPr>
          <a:xfrm>
            <a:off x="-141310" y="5622163"/>
            <a:ext cx="6655347" cy="1143000"/>
          </a:xfrm>
          <a:prstGeom prst="rect">
            <a:avLst/>
          </a:prstGeom>
        </p:spPr>
        <p:txBody>
          <a:bodyPr vert="horz" lIns="28797" tIns="14398" rIns="28797" bIns="14398" rtlCol="0" anchor="ctr">
            <a:noAutofit/>
          </a:bodyPr>
          <a:lstStyle>
            <a:lvl1pPr algn="ctr" defTabSz="850295" rtl="0" eaLnBrk="1" latinLnBrk="0" hangingPunct="1">
              <a:spcBef>
                <a:spcPct val="0"/>
              </a:spcBef>
              <a:buNone/>
              <a:defRPr sz="41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Поступления на счет 40101 </a:t>
            </a:r>
          </a:p>
          <a:p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(Счет для учета поступлений и их распределения между бюджетами) </a:t>
            </a:r>
            <a:endParaRPr lang="ru-RU" sz="16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7241711" y="261691"/>
            <a:ext cx="3288257" cy="516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endParaRPr lang="ru-RU" sz="2800" dirty="0">
              <a:solidFill>
                <a:srgbClr val="003296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7222" y="904780"/>
            <a:ext cx="1283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ea typeface="+mj-ea"/>
                <a:cs typeface="Times New Roman" panose="02020603050405020304" pitchFamily="18" charset="0"/>
              </a:rPr>
              <a:t>в млрд. </a:t>
            </a:r>
            <a:r>
              <a:rPr lang="ru-RU" sz="1600" b="1" dirty="0" smtClean="0">
                <a:ea typeface="+mj-ea"/>
                <a:cs typeface="Times New Roman" panose="02020603050405020304" pitchFamily="18" charset="0"/>
              </a:rPr>
              <a:t>руб.</a:t>
            </a:r>
            <a:endParaRPr lang="ru-RU" sz="1600" b="1" dirty="0"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50239" y="65771"/>
            <a:ext cx="7170056" cy="490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 поступлений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520562724"/>
              </p:ext>
            </p:extLst>
          </p:nvPr>
        </p:nvGraphicFramePr>
        <p:xfrm>
          <a:off x="5903798" y="2119889"/>
          <a:ext cx="5618171" cy="4111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Заголовок 1"/>
          <p:cNvSpPr txBox="1">
            <a:spLocks/>
          </p:cNvSpPr>
          <p:nvPr/>
        </p:nvSpPr>
        <p:spPr>
          <a:xfrm>
            <a:off x="6360296" y="5604923"/>
            <a:ext cx="5806008" cy="1330037"/>
          </a:xfrm>
          <a:prstGeom prst="rect">
            <a:avLst/>
          </a:prstGeom>
        </p:spPr>
        <p:txBody>
          <a:bodyPr vert="horz" lIns="28797" tIns="14398" rIns="28797" bIns="14398" rtlCol="0" anchor="ctr">
            <a:noAutofit/>
          </a:bodyPr>
          <a:lstStyle>
            <a:lvl1pPr algn="ctr" defTabSz="850295" rtl="0" eaLnBrk="1" latinLnBrk="0" hangingPunct="1">
              <a:spcBef>
                <a:spcPct val="0"/>
              </a:spcBef>
              <a:buNone/>
              <a:defRPr sz="41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latin typeface="+mn-lt"/>
                <a:cs typeface="Times New Roman" panose="02020603050405020304" pitchFamily="18" charset="0"/>
              </a:rPr>
              <a:t>Невыясненные поступления,</a:t>
            </a:r>
          </a:p>
          <a:p>
            <a:r>
              <a:rPr lang="ru-RU" sz="1600" b="1" dirty="0">
                <a:latin typeface="+mn-lt"/>
                <a:cs typeface="Times New Roman" panose="02020603050405020304" pitchFamily="18" charset="0"/>
              </a:rPr>
              <a:t>зачисляемые в федеральный бюджет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97907" y="882134"/>
            <a:ext cx="1168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cs typeface="Times New Roman" panose="02020603050405020304" pitchFamily="18" charset="0"/>
              </a:rPr>
              <a:t>в млн. </a:t>
            </a:r>
            <a:r>
              <a:rPr lang="ru-RU" sz="1600" b="1" dirty="0" smtClean="0">
                <a:cs typeface="Times New Roman" panose="02020603050405020304" pitchFamily="18" charset="0"/>
              </a:rPr>
              <a:t>руб.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19980378">
            <a:off x="2739957" y="4445354"/>
            <a:ext cx="892814" cy="286522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1504" y="6559786"/>
            <a:ext cx="2844800" cy="365125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3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1619622" flipV="1">
            <a:off x="2767915" y="5128440"/>
            <a:ext cx="892814" cy="286522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39600" y="5107259"/>
            <a:ext cx="1577702" cy="4683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возвраты</a:t>
            </a:r>
            <a:endParaRPr lang="ru-RU" sz="12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35500" y="4021120"/>
            <a:ext cx="1585903" cy="4683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распределение</a:t>
            </a:r>
            <a:endParaRPr lang="ru-RU" sz="1400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060221" y="4733112"/>
            <a:ext cx="1585903" cy="46833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поступления</a:t>
            </a:r>
            <a:endParaRPr lang="ru-RU" sz="14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53172" y="4489451"/>
            <a:ext cx="847838" cy="3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298,5</a:t>
            </a:r>
            <a:endParaRPr lang="ru-RU" sz="20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28451" y="3739934"/>
            <a:ext cx="898306" cy="3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289,4</a:t>
            </a:r>
            <a:endParaRPr lang="ru-RU" sz="20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28451" y="4787277"/>
            <a:ext cx="867930" cy="3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9,1</a:t>
            </a:r>
            <a:endParaRPr lang="ru-RU" sz="2000" b="1" dirty="0"/>
          </a:p>
        </p:txBody>
      </p:sp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1680291183"/>
              </p:ext>
            </p:extLst>
          </p:nvPr>
        </p:nvGraphicFramePr>
        <p:xfrm>
          <a:off x="6337826" y="1454097"/>
          <a:ext cx="5854174" cy="4974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" t="3001"/>
          <a:stretch/>
        </p:blipFill>
        <p:spPr>
          <a:xfrm>
            <a:off x="365125" y="73024"/>
            <a:ext cx="695096" cy="534815"/>
          </a:xfrm>
          <a:prstGeom prst="rect">
            <a:avLst/>
          </a:prstGeom>
        </p:spPr>
      </p:pic>
      <p:cxnSp>
        <p:nvCxnSpPr>
          <p:cNvPr id="34" name="Прямая соединительная линия 33"/>
          <p:cNvCxnSpPr/>
          <p:nvPr/>
        </p:nvCxnSpPr>
        <p:spPr>
          <a:xfrm flipV="1">
            <a:off x="6347596" y="1018331"/>
            <a:ext cx="0" cy="5167412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2226081208"/>
              </p:ext>
            </p:extLst>
          </p:nvPr>
        </p:nvGraphicFramePr>
        <p:xfrm>
          <a:off x="-371790" y="1125415"/>
          <a:ext cx="4612193" cy="2451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75429" y="972558"/>
            <a:ext cx="26044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1B5391"/>
                </a:solidFill>
              </a:rPr>
              <a:t>Распределение в бюджеты</a:t>
            </a:r>
            <a:endParaRPr lang="ru-RU" sz="1600" b="1" dirty="0">
              <a:solidFill>
                <a:srgbClr val="1B53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7865825" y="261691"/>
            <a:ext cx="3288257" cy="516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endParaRPr lang="ru-RU" sz="2800" dirty="0">
              <a:solidFill>
                <a:srgbClr val="003296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55004" y="109111"/>
            <a:ext cx="1558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bg1"/>
                </a:solidFill>
                <a:ea typeface="+mj-ea"/>
                <a:cs typeface="Times New Roman" panose="02020603050405020304" pitchFamily="18" charset="0"/>
              </a:rPr>
              <a:t>в млрд. </a:t>
            </a:r>
            <a:r>
              <a:rPr lang="ru-RU" sz="2000" b="1" dirty="0" smtClean="0">
                <a:solidFill>
                  <a:schemeClr val="bg1"/>
                </a:solidFill>
                <a:ea typeface="+mj-ea"/>
                <a:cs typeface="Times New Roman" panose="02020603050405020304" pitchFamily="18" charset="0"/>
              </a:rPr>
              <a:t>руб.</a:t>
            </a:r>
            <a:endParaRPr lang="ru-RU" sz="2000" b="1" dirty="0">
              <a:solidFill>
                <a:schemeClr val="bg1"/>
              </a:solidFill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50239" y="65771"/>
            <a:ext cx="7170056" cy="490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 поступлений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884209515"/>
              </p:ext>
            </p:extLst>
          </p:nvPr>
        </p:nvGraphicFramePr>
        <p:xfrm>
          <a:off x="5903798" y="2462789"/>
          <a:ext cx="5618171" cy="4111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1504" y="6559786"/>
            <a:ext cx="2844800" cy="365125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3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" t="3001"/>
          <a:stretch/>
        </p:blipFill>
        <p:spPr>
          <a:xfrm>
            <a:off x="365125" y="73024"/>
            <a:ext cx="695096" cy="534815"/>
          </a:xfrm>
          <a:prstGeom prst="rect">
            <a:avLst/>
          </a:prstGeom>
        </p:spPr>
      </p:pic>
      <p:graphicFrame>
        <p:nvGraphicFramePr>
          <p:cNvPr id="39" name="Диаграмма 38"/>
          <p:cNvGraphicFramePr/>
          <p:nvPr>
            <p:extLst>
              <p:ext uri="{D42A27DB-BD31-4B8C-83A1-F6EECF244321}">
                <p14:modId xmlns:p14="http://schemas.microsoft.com/office/powerpoint/2010/main" val="3761417601"/>
              </p:ext>
            </p:extLst>
          </p:nvPr>
        </p:nvGraphicFramePr>
        <p:xfrm>
          <a:off x="-1534779" y="1208793"/>
          <a:ext cx="7976018" cy="459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1" name="Диаграмма 50"/>
          <p:cNvGraphicFramePr/>
          <p:nvPr>
            <p:extLst>
              <p:ext uri="{D42A27DB-BD31-4B8C-83A1-F6EECF244321}">
                <p14:modId xmlns:p14="http://schemas.microsoft.com/office/powerpoint/2010/main" val="1380849045"/>
              </p:ext>
            </p:extLst>
          </p:nvPr>
        </p:nvGraphicFramePr>
        <p:xfrm>
          <a:off x="6486793" y="1642067"/>
          <a:ext cx="6004221" cy="4884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7423579" y="1056690"/>
            <a:ext cx="4162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1B5391"/>
                </a:solidFill>
              </a:rPr>
              <a:t>Крупные </a:t>
            </a:r>
            <a:r>
              <a:rPr lang="ru-RU" sz="2400" b="1" dirty="0" smtClean="0">
                <a:solidFill>
                  <a:srgbClr val="1B5391"/>
                </a:solidFill>
              </a:rPr>
              <a:t>налогоплательщики</a:t>
            </a:r>
            <a:endParaRPr lang="ru-RU" sz="2400" b="1" dirty="0">
              <a:solidFill>
                <a:srgbClr val="1B5391"/>
              </a:solidFill>
            </a:endParaRPr>
          </a:p>
        </p:txBody>
      </p:sp>
      <p:sp>
        <p:nvSpPr>
          <p:cNvPr id="62" name="Прямоугольник с двумя скругленными противолежащими углами 61"/>
          <p:cNvSpPr/>
          <p:nvPr/>
        </p:nvSpPr>
        <p:spPr>
          <a:xfrm>
            <a:off x="6491956" y="1712810"/>
            <a:ext cx="4943794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с двумя скругленными противолежащими углами 62"/>
          <p:cNvSpPr/>
          <p:nvPr/>
        </p:nvSpPr>
        <p:spPr>
          <a:xfrm>
            <a:off x="6486793" y="2364563"/>
            <a:ext cx="4943794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с двумя скругленными противолежащими углами 63"/>
          <p:cNvSpPr/>
          <p:nvPr/>
        </p:nvSpPr>
        <p:spPr>
          <a:xfrm>
            <a:off x="6494851" y="3038036"/>
            <a:ext cx="4943794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с двумя скругленными противолежащими углами 64"/>
          <p:cNvSpPr/>
          <p:nvPr/>
        </p:nvSpPr>
        <p:spPr>
          <a:xfrm>
            <a:off x="6486793" y="3689789"/>
            <a:ext cx="4943794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с двумя скругленными противолежащими углами 65"/>
          <p:cNvSpPr/>
          <p:nvPr/>
        </p:nvSpPr>
        <p:spPr>
          <a:xfrm>
            <a:off x="6486793" y="4344068"/>
            <a:ext cx="4943794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с двумя скругленными противолежащими углами 66"/>
          <p:cNvSpPr/>
          <p:nvPr/>
        </p:nvSpPr>
        <p:spPr>
          <a:xfrm>
            <a:off x="6486793" y="4998347"/>
            <a:ext cx="4943794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с двумя скругленными противолежащими углами 67"/>
          <p:cNvSpPr/>
          <p:nvPr/>
        </p:nvSpPr>
        <p:spPr>
          <a:xfrm>
            <a:off x="6486793" y="5648578"/>
            <a:ext cx="4943794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6435287" y="1645079"/>
            <a:ext cx="449615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АО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</a:rPr>
              <a:t>Томскнефть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ВНК»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430124" y="4285402"/>
            <a:ext cx="26890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ООО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ВТК»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30124" y="2278095"/>
            <a:ext cx="52671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АО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</a:rPr>
              <a:t>Томскгазпром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»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430124" y="2977353"/>
            <a:ext cx="50004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ООО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</a:rPr>
              <a:t>Газпромнефть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-Восток»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430124" y="3630679"/>
            <a:ext cx="3793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ОАО «Томское пиво»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430124" y="4936007"/>
            <a:ext cx="36669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ООО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«КДВ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Групп»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02205" y="5560922"/>
            <a:ext cx="62051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АО «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</a:rPr>
              <a:t>Транснефть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-Центральная Сибирь»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1610015" y="1955395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43,6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632837" y="261587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17,3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263605" y="326274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14,1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272393" y="3923719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5,3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055377" y="4583502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3,9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055377" y="5211602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3,9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75677" y="5906368"/>
            <a:ext cx="47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3,2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6" name="Прямоугольник с двумя скругленными противолежащими углами 75"/>
          <p:cNvSpPr/>
          <p:nvPr/>
        </p:nvSpPr>
        <p:spPr>
          <a:xfrm>
            <a:off x="471362" y="1712810"/>
            <a:ext cx="5040000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466725" y="1647798"/>
            <a:ext cx="47957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алог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на добычу полезных ископаемых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33975" y="1056690"/>
            <a:ext cx="4877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1B5391"/>
                </a:solidFill>
              </a:rPr>
              <a:t>Налоговые </a:t>
            </a:r>
            <a:r>
              <a:rPr lang="ru-RU" sz="2400" b="1" dirty="0">
                <a:solidFill>
                  <a:srgbClr val="1B5391"/>
                </a:solidFill>
              </a:rPr>
              <a:t>и неналоговые доходы </a:t>
            </a: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 flipV="1">
            <a:off x="6347596" y="1018331"/>
            <a:ext cx="0" cy="5167412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0" name="Прямоугольник с двумя скругленными противолежащими углами 79"/>
          <p:cNvSpPr/>
          <p:nvPr/>
        </p:nvSpPr>
        <p:spPr>
          <a:xfrm>
            <a:off x="471362" y="2408118"/>
            <a:ext cx="5040000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/>
          <p:cNvSpPr txBox="1"/>
          <p:nvPr/>
        </p:nvSpPr>
        <p:spPr>
          <a:xfrm>
            <a:off x="466725" y="2343106"/>
            <a:ext cx="47957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Страховые взносы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2" name="Прямоугольник с двумя скругленными противолежащими углами 81"/>
          <p:cNvSpPr/>
          <p:nvPr/>
        </p:nvSpPr>
        <p:spPr>
          <a:xfrm>
            <a:off x="471362" y="3103048"/>
            <a:ext cx="5040000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/>
          <p:cNvSpPr txBox="1"/>
          <p:nvPr/>
        </p:nvSpPr>
        <p:spPr>
          <a:xfrm>
            <a:off x="466725" y="3038036"/>
            <a:ext cx="47957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Налог на добавленную стоимость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4" name="Прямоугольник с двумя скругленными противолежащими углами 83"/>
          <p:cNvSpPr/>
          <p:nvPr/>
        </p:nvSpPr>
        <p:spPr>
          <a:xfrm>
            <a:off x="480482" y="3832527"/>
            <a:ext cx="5040000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TextBox 84"/>
          <p:cNvSpPr txBox="1"/>
          <p:nvPr/>
        </p:nvSpPr>
        <p:spPr>
          <a:xfrm>
            <a:off x="475845" y="3767515"/>
            <a:ext cx="47957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алог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доходы физических лиц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6" name="Прямоугольник с двумя скругленными противолежащими углами 85"/>
          <p:cNvSpPr/>
          <p:nvPr/>
        </p:nvSpPr>
        <p:spPr>
          <a:xfrm>
            <a:off x="471362" y="4562006"/>
            <a:ext cx="5040000" cy="28547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/>
          <p:cNvSpPr txBox="1"/>
          <p:nvPr/>
        </p:nvSpPr>
        <p:spPr>
          <a:xfrm>
            <a:off x="466725" y="4496994"/>
            <a:ext cx="47957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>
              <a:lnSpc>
                <a:spcPct val="105000"/>
              </a:lnSpc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алог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</a:rPr>
              <a:t>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прибыль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821876" y="198584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57,9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537749" y="2675173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54,6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062356" y="3398183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47,3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408529" y="412766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24,4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395915" y="483942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10,7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1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Прямая соединительная линия 97"/>
          <p:cNvCxnSpPr>
            <a:stCxn id="49" idx="2"/>
            <a:endCxn id="84" idx="0"/>
          </p:cNvCxnSpPr>
          <p:nvPr/>
        </p:nvCxnSpPr>
        <p:spPr>
          <a:xfrm flipH="1">
            <a:off x="9906082" y="4867795"/>
            <a:ext cx="848022" cy="118204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stCxn id="84" idx="0"/>
            <a:endCxn id="50" idx="2"/>
          </p:cNvCxnSpPr>
          <p:nvPr/>
        </p:nvCxnSpPr>
        <p:spPr>
          <a:xfrm flipV="1">
            <a:off x="9906082" y="5586186"/>
            <a:ext cx="860329" cy="46365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>
            <a:stCxn id="84" idx="0"/>
            <a:endCxn id="51" idx="2"/>
          </p:cNvCxnSpPr>
          <p:nvPr/>
        </p:nvCxnSpPr>
        <p:spPr>
          <a:xfrm>
            <a:off x="9906082" y="6049837"/>
            <a:ext cx="870226" cy="22204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8361743" y="5331551"/>
            <a:ext cx="2258453" cy="1116179"/>
            <a:chOff x="15549945" y="4072924"/>
            <a:chExt cx="1684931" cy="816123"/>
          </a:xfrm>
        </p:grpSpPr>
        <p:sp>
          <p:nvSpPr>
            <p:cNvPr id="84" name="Прямоугольник с двумя скругленными противолежащими углами 83"/>
            <p:cNvSpPr/>
            <p:nvPr/>
          </p:nvSpPr>
          <p:spPr>
            <a:xfrm>
              <a:off x="15549945" y="4307186"/>
              <a:ext cx="1152164" cy="581861"/>
            </a:xfrm>
            <a:prstGeom prst="round2DiagRect">
              <a:avLst>
                <a:gd name="adj1" fmla="val 0"/>
                <a:gd name="adj2" fmla="val 28907"/>
              </a:avLst>
            </a:prstGeom>
            <a:ln>
              <a:solidFill>
                <a:srgbClr val="4193D7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85" name="Прямоугольник с двумя скругленными противолежащими углами 84"/>
            <p:cNvSpPr/>
            <p:nvPr/>
          </p:nvSpPr>
          <p:spPr>
            <a:xfrm flipH="1">
              <a:off x="15820828" y="4072924"/>
              <a:ext cx="1242251" cy="327998"/>
            </a:xfrm>
            <a:prstGeom prst="round2DiagRect">
              <a:avLst>
                <a:gd name="adj1" fmla="val 0"/>
                <a:gd name="adj2" fmla="val 28907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5837804" y="4090648"/>
              <a:ext cx="1397072" cy="292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FF0000"/>
                  </a:solidFill>
                </a:rPr>
                <a:t>с типом «41»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5648264" y="4341241"/>
              <a:ext cx="935456" cy="540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 smtClean="0"/>
                <a:t>324</a:t>
              </a:r>
            </a:p>
            <a:p>
              <a:pPr algn="ctr"/>
              <a:r>
                <a:rPr lang="ru-RU" sz="1400" b="1" dirty="0" smtClean="0"/>
                <a:t>На 01.01.202</a:t>
              </a:r>
              <a:r>
                <a:rPr lang="en-US" sz="1400" b="1" dirty="0" smtClean="0"/>
                <a:t>0</a:t>
              </a:r>
              <a:endParaRPr lang="ru-RU" sz="1400" b="1" dirty="0"/>
            </a:p>
          </p:txBody>
        </p:sp>
      </p:grp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630378181"/>
              </p:ext>
            </p:extLst>
          </p:nvPr>
        </p:nvGraphicFramePr>
        <p:xfrm>
          <a:off x="200645" y="904235"/>
          <a:ext cx="6063146" cy="539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692" y="49858"/>
            <a:ext cx="4940300" cy="556592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Кассовое обслуживание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55066" y="3293406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36,36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966939" y="2958866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41,80</a:t>
            </a:r>
            <a:endParaRPr lang="ru-RU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138987" y="3108740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39,98</a:t>
            </a:r>
            <a:endParaRPr lang="ru-RU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51999" y="1745967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63,95</a:t>
            </a:r>
            <a:endParaRPr lang="ru-RU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060212" y="3143532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38,45</a:t>
            </a:r>
            <a:endParaRPr lang="ru-RU" b="1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5" y="87955"/>
            <a:ext cx="535955" cy="5231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44192" y="1160639"/>
            <a:ext cx="1420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 млрд. руб.</a:t>
            </a:r>
            <a:endParaRPr lang="ru-RU" b="1" dirty="0"/>
          </a:p>
        </p:txBody>
      </p:sp>
      <p:sp>
        <p:nvSpPr>
          <p:cNvPr id="5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1504" y="6559786"/>
            <a:ext cx="2844800" cy="365125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4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9463" y="4237162"/>
            <a:ext cx="119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106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72787" y="4237162"/>
            <a:ext cx="592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113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77932" y="4237162"/>
            <a:ext cx="44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8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89122" y="4237162"/>
            <a:ext cx="44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8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88511" y="4237162"/>
            <a:ext cx="44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63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42512" y="4237162"/>
            <a:ext cx="44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61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809" y="4437217"/>
            <a:ext cx="461665" cy="12936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b="1" dirty="0" smtClean="0"/>
              <a:t>клиентов</a:t>
            </a:r>
            <a:endParaRPr lang="ru-RU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191963" y="4437217"/>
            <a:ext cx="461665" cy="12936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b="1" dirty="0" smtClean="0"/>
              <a:t>клиентов</a:t>
            </a:r>
            <a:endParaRPr lang="ru-RU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552714" y="4437217"/>
            <a:ext cx="461665" cy="12936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b="1" dirty="0" smtClean="0"/>
              <a:t>клиентов</a:t>
            </a:r>
            <a:endParaRPr lang="ru-RU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137009" y="4437217"/>
            <a:ext cx="461665" cy="12936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b="1" dirty="0" smtClean="0"/>
              <a:t>клиентов</a:t>
            </a:r>
            <a:endParaRPr lang="ru-RU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4492194" y="4437217"/>
            <a:ext cx="461665" cy="12936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b="1" dirty="0" smtClean="0"/>
              <a:t>клиентов</a:t>
            </a:r>
            <a:endParaRPr lang="ru-RU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063185" y="4437217"/>
            <a:ext cx="461665" cy="129368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b="1" dirty="0" smtClean="0"/>
              <a:t>клиентов</a:t>
            </a:r>
            <a:endParaRPr lang="ru-RU" b="1" dirty="0"/>
          </a:p>
        </p:txBody>
      </p:sp>
      <p:sp>
        <p:nvSpPr>
          <p:cNvPr id="49" name="Прямоугольник с двумя скругленными противолежащими углами 48"/>
          <p:cNvSpPr/>
          <p:nvPr/>
        </p:nvSpPr>
        <p:spPr>
          <a:xfrm>
            <a:off x="10754104" y="4576864"/>
            <a:ext cx="1152163" cy="581861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50" name="Прямоугольник с двумя скругленными противолежащими углами 49"/>
          <p:cNvSpPr/>
          <p:nvPr/>
        </p:nvSpPr>
        <p:spPr>
          <a:xfrm>
            <a:off x="10766411" y="5295255"/>
            <a:ext cx="1152163" cy="581861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51" name="Прямоугольник с двумя скругленными противолежащими углами 50"/>
          <p:cNvSpPr/>
          <p:nvPr/>
        </p:nvSpPr>
        <p:spPr>
          <a:xfrm>
            <a:off x="10776308" y="5980948"/>
            <a:ext cx="1152163" cy="581861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60" name="TextBox 59"/>
          <p:cNvSpPr txBox="1"/>
          <p:nvPr/>
        </p:nvSpPr>
        <p:spPr>
          <a:xfrm>
            <a:off x="11004612" y="4734491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219</a:t>
            </a:r>
            <a:endParaRPr lang="ru-RU" sz="14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11097731" y="543553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26</a:t>
            </a:r>
            <a:endParaRPr lang="ru-RU" sz="14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1065292" y="6173449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188</a:t>
            </a:r>
            <a:endParaRPr lang="ru-RU" sz="1400" b="1" dirty="0"/>
          </a:p>
        </p:txBody>
      </p:sp>
      <p:sp>
        <p:nvSpPr>
          <p:cNvPr id="45" name="Прямоугольник с двумя скругленными противолежащими углами 44"/>
          <p:cNvSpPr/>
          <p:nvPr/>
        </p:nvSpPr>
        <p:spPr>
          <a:xfrm>
            <a:off x="6276861" y="3737694"/>
            <a:ext cx="5400000" cy="720000"/>
          </a:xfrm>
          <a:prstGeom prst="round2DiagRect">
            <a:avLst>
              <a:gd name="adj1" fmla="val 53"/>
              <a:gd name="adj2" fmla="val 4080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6961247" y="3692102"/>
            <a:ext cx="4333366" cy="830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Переведено </a:t>
            </a:r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rgbClr val="002060"/>
                </a:solidFill>
              </a:rPr>
              <a:t>в ГИИС «Электронный бюджет»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855" y="3584313"/>
            <a:ext cx="906134" cy="900000"/>
          </a:xfrm>
          <a:prstGeom prst="rect">
            <a:avLst/>
          </a:prstGeom>
        </p:spPr>
      </p:pic>
      <p:sp>
        <p:nvSpPr>
          <p:cNvPr id="46" name="Прямоугольник с двумя скругленными противолежащими углами 45"/>
          <p:cNvSpPr/>
          <p:nvPr/>
        </p:nvSpPr>
        <p:spPr>
          <a:xfrm>
            <a:off x="6296196" y="2630438"/>
            <a:ext cx="5400000" cy="720000"/>
          </a:xfrm>
          <a:prstGeom prst="round2DiagRect">
            <a:avLst>
              <a:gd name="adj1" fmla="val 53"/>
              <a:gd name="adj2" fmla="val 4080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47" name="Прямоугольник с двумя скругленными противолежащими углами 46"/>
          <p:cNvSpPr/>
          <p:nvPr/>
        </p:nvSpPr>
        <p:spPr>
          <a:xfrm>
            <a:off x="6292437" y="1485572"/>
            <a:ext cx="5400000" cy="720000"/>
          </a:xfrm>
          <a:prstGeom prst="round2DiagRect">
            <a:avLst>
              <a:gd name="adj1" fmla="val 53"/>
              <a:gd name="adj2" fmla="val 4080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52" name="Прямоугольник с двумя скругленными противолежащими углами 51"/>
          <p:cNvSpPr/>
          <p:nvPr/>
        </p:nvSpPr>
        <p:spPr>
          <a:xfrm>
            <a:off x="10252799" y="1781650"/>
            <a:ext cx="1202302" cy="734754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7007414" y="1649772"/>
            <a:ext cx="1480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О</a:t>
            </a:r>
            <a:r>
              <a:rPr lang="ru-RU" sz="2800" dirty="0" smtClean="0">
                <a:solidFill>
                  <a:srgbClr val="002060"/>
                </a:solidFill>
              </a:rPr>
              <a:t>ткрыто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501993" y="1923325"/>
            <a:ext cx="732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220</a:t>
            </a:r>
            <a:endParaRPr lang="ru-RU" sz="28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7016973" y="2793083"/>
            <a:ext cx="1445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Закрыто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5" name="Прямоугольник с двумя скругленными противолежащими углами 64"/>
          <p:cNvSpPr/>
          <p:nvPr/>
        </p:nvSpPr>
        <p:spPr>
          <a:xfrm>
            <a:off x="8942610" y="1774349"/>
            <a:ext cx="1202302" cy="734754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66" name="TextBox 65"/>
          <p:cNvSpPr txBox="1"/>
          <p:nvPr/>
        </p:nvSpPr>
        <p:spPr>
          <a:xfrm>
            <a:off x="9183335" y="1929113"/>
            <a:ext cx="732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236</a:t>
            </a:r>
            <a:endParaRPr lang="ru-RU" sz="2800" b="1" dirty="0"/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166" y="1335503"/>
            <a:ext cx="906133" cy="900000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83" y="2459981"/>
            <a:ext cx="906134" cy="900000"/>
          </a:xfrm>
          <a:prstGeom prst="rect">
            <a:avLst/>
          </a:prstGeom>
        </p:spPr>
      </p:pic>
      <p:sp>
        <p:nvSpPr>
          <p:cNvPr id="70" name="Прямоугольник с двумя скругленными противолежащими углами 69"/>
          <p:cNvSpPr/>
          <p:nvPr/>
        </p:nvSpPr>
        <p:spPr>
          <a:xfrm flipH="1">
            <a:off x="10683803" y="1596210"/>
            <a:ext cx="834391" cy="357631"/>
          </a:xfrm>
          <a:prstGeom prst="round2DiagRect">
            <a:avLst>
              <a:gd name="adj1" fmla="val 0"/>
              <a:gd name="adj2" fmla="val 2890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71" name="TextBox 70"/>
          <p:cNvSpPr txBox="1"/>
          <p:nvPr/>
        </p:nvSpPr>
        <p:spPr>
          <a:xfrm>
            <a:off x="10752785" y="1599647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2020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2" name="Прямоугольник с двумя скругленными противолежащими углами 71"/>
          <p:cNvSpPr/>
          <p:nvPr/>
        </p:nvSpPr>
        <p:spPr>
          <a:xfrm flipH="1">
            <a:off x="9359510" y="1628644"/>
            <a:ext cx="834391" cy="357631"/>
          </a:xfrm>
          <a:prstGeom prst="round2DiagRect">
            <a:avLst>
              <a:gd name="adj1" fmla="val 0"/>
              <a:gd name="adj2" fmla="val 2890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9430130" y="1610191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2019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4" name="Прямоугольник с двумя скругленными противолежащими углами 73"/>
          <p:cNvSpPr/>
          <p:nvPr/>
        </p:nvSpPr>
        <p:spPr>
          <a:xfrm>
            <a:off x="10246846" y="2956227"/>
            <a:ext cx="1202302" cy="734754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75" name="Прямоугольник с двумя скругленными противолежащими углами 74"/>
          <p:cNvSpPr/>
          <p:nvPr/>
        </p:nvSpPr>
        <p:spPr>
          <a:xfrm>
            <a:off x="8936656" y="2948926"/>
            <a:ext cx="1202302" cy="734754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76" name="Прямоугольник с двумя скругленными противолежащими углами 75"/>
          <p:cNvSpPr/>
          <p:nvPr/>
        </p:nvSpPr>
        <p:spPr>
          <a:xfrm flipH="1">
            <a:off x="10677851" y="2719987"/>
            <a:ext cx="834391" cy="357631"/>
          </a:xfrm>
          <a:prstGeom prst="round2DiagRect">
            <a:avLst>
              <a:gd name="adj1" fmla="val 0"/>
              <a:gd name="adj2" fmla="val 2890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77" name="TextBox 76"/>
          <p:cNvSpPr txBox="1"/>
          <p:nvPr/>
        </p:nvSpPr>
        <p:spPr>
          <a:xfrm>
            <a:off x="10746833" y="2723424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2020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8" name="Прямоугольник с двумя скругленными противолежащими углами 77"/>
          <p:cNvSpPr/>
          <p:nvPr/>
        </p:nvSpPr>
        <p:spPr>
          <a:xfrm flipH="1">
            <a:off x="9353557" y="2752421"/>
            <a:ext cx="834391" cy="357631"/>
          </a:xfrm>
          <a:prstGeom prst="round2DiagRect">
            <a:avLst>
              <a:gd name="adj1" fmla="val 0"/>
              <a:gd name="adj2" fmla="val 2890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79" name="TextBox 78"/>
          <p:cNvSpPr txBox="1"/>
          <p:nvPr/>
        </p:nvSpPr>
        <p:spPr>
          <a:xfrm>
            <a:off x="9424177" y="2733968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2019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0499814" y="3157180"/>
            <a:ext cx="732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316</a:t>
            </a:r>
            <a:endParaRPr lang="ru-RU" sz="28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9188639" y="3126951"/>
            <a:ext cx="732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305</a:t>
            </a:r>
            <a:endParaRPr lang="ru-RU" sz="2800" b="1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6352463" y="4893210"/>
            <a:ext cx="2101135" cy="1165230"/>
            <a:chOff x="6416377" y="5121270"/>
            <a:chExt cx="1723885" cy="836999"/>
          </a:xfrm>
        </p:grpSpPr>
        <p:sp>
          <p:nvSpPr>
            <p:cNvPr id="48" name="Прямоугольник с двумя скругленными противолежащими углами 47"/>
            <p:cNvSpPr/>
            <p:nvPr/>
          </p:nvSpPr>
          <p:spPr>
            <a:xfrm>
              <a:off x="6416377" y="5376408"/>
              <a:ext cx="1152163" cy="581861"/>
            </a:xfrm>
            <a:prstGeom prst="round2DiagRect">
              <a:avLst>
                <a:gd name="adj1" fmla="val 0"/>
                <a:gd name="adj2" fmla="val 28907"/>
              </a:avLst>
            </a:prstGeom>
            <a:ln>
              <a:solidFill>
                <a:srgbClr val="4193D7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705109" y="5489314"/>
              <a:ext cx="601305" cy="3758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102</a:t>
              </a:r>
              <a:endParaRPr lang="ru-RU" sz="2800" b="1" dirty="0"/>
            </a:p>
          </p:txBody>
        </p:sp>
        <p:sp>
          <p:nvSpPr>
            <p:cNvPr id="82" name="Прямоугольник с двумя скругленными противолежащими углами 81"/>
            <p:cNvSpPr/>
            <p:nvPr/>
          </p:nvSpPr>
          <p:spPr>
            <a:xfrm flipH="1">
              <a:off x="6687263" y="5142145"/>
              <a:ext cx="1452998" cy="327998"/>
            </a:xfrm>
            <a:prstGeom prst="round2DiagRect">
              <a:avLst>
                <a:gd name="adj1" fmla="val 0"/>
                <a:gd name="adj2" fmla="val 28907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743190" y="5121270"/>
              <a:ext cx="1397072" cy="287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FF0000"/>
                  </a:solidFill>
                </a:rPr>
                <a:t>с типом «05»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7" name="Прямоугольник с двумя скругленными противолежащими углами 86"/>
          <p:cNvSpPr/>
          <p:nvPr/>
        </p:nvSpPr>
        <p:spPr>
          <a:xfrm flipH="1">
            <a:off x="11065292" y="5926584"/>
            <a:ext cx="1058978" cy="283213"/>
          </a:xfrm>
          <a:prstGeom prst="round2DiagRect">
            <a:avLst>
              <a:gd name="adj1" fmla="val 0"/>
              <a:gd name="adj2" fmla="val 2890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88" name="TextBox 87"/>
          <p:cNvSpPr txBox="1"/>
          <p:nvPr/>
        </p:nvSpPr>
        <p:spPr>
          <a:xfrm>
            <a:off x="11291710" y="5908702"/>
            <a:ext cx="596241" cy="337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2021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92" name="Прямоугольник с двумя скругленными противолежащими углами 91"/>
          <p:cNvSpPr/>
          <p:nvPr/>
        </p:nvSpPr>
        <p:spPr>
          <a:xfrm flipH="1">
            <a:off x="11055394" y="5194464"/>
            <a:ext cx="1068874" cy="283213"/>
          </a:xfrm>
          <a:prstGeom prst="round2DiagRect">
            <a:avLst>
              <a:gd name="adj1" fmla="val 0"/>
              <a:gd name="adj2" fmla="val 2890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91" name="TextBox 90"/>
          <p:cNvSpPr txBox="1"/>
          <p:nvPr/>
        </p:nvSpPr>
        <p:spPr>
          <a:xfrm>
            <a:off x="10993923" y="5174518"/>
            <a:ext cx="1384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с типом «71»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93" name="Прямоугольник с двумя скругленными противолежащими углами 92"/>
          <p:cNvSpPr/>
          <p:nvPr/>
        </p:nvSpPr>
        <p:spPr>
          <a:xfrm flipH="1">
            <a:off x="11058833" y="4478130"/>
            <a:ext cx="1068874" cy="283213"/>
          </a:xfrm>
          <a:prstGeom prst="round2DiagRect">
            <a:avLst>
              <a:gd name="adj1" fmla="val 0"/>
              <a:gd name="adj2" fmla="val 2890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94" name="TextBox 93"/>
          <p:cNvSpPr txBox="1"/>
          <p:nvPr/>
        </p:nvSpPr>
        <p:spPr>
          <a:xfrm>
            <a:off x="11160485" y="4477248"/>
            <a:ext cx="1384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закрыто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839584" y="928605"/>
            <a:ext cx="2178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Лицевые счета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95" name="Рисунок 9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604" y="820657"/>
            <a:ext cx="575184" cy="596159"/>
          </a:xfrm>
          <a:prstGeom prst="rect">
            <a:avLst/>
          </a:prstGeom>
        </p:spPr>
      </p:pic>
      <p:cxnSp>
        <p:nvCxnSpPr>
          <p:cNvPr id="96" name="Прямая соединительная линия 95"/>
          <p:cNvCxnSpPr/>
          <p:nvPr/>
        </p:nvCxnSpPr>
        <p:spPr>
          <a:xfrm flipV="1">
            <a:off x="6547595" y="4523094"/>
            <a:ext cx="0" cy="716456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V="1">
            <a:off x="8601412" y="4534983"/>
            <a:ext cx="3584" cy="110061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43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>
            <a:spLocks noGrp="1"/>
          </p:cNvSpPr>
          <p:nvPr>
            <p:ph type="title"/>
          </p:nvPr>
        </p:nvSpPr>
        <p:spPr>
          <a:xfrm>
            <a:off x="897692" y="49858"/>
            <a:ext cx="4940300" cy="556592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Кассовое обслуживание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5" y="87955"/>
            <a:ext cx="535955" cy="523133"/>
          </a:xfrm>
          <a:prstGeom prst="rect">
            <a:avLst/>
          </a:prstGeom>
        </p:spPr>
      </p:pic>
      <p:sp>
        <p:nvSpPr>
          <p:cNvPr id="32" name="Прямоугольник с одним вырезанным углом 31"/>
          <p:cNvSpPr/>
          <p:nvPr/>
        </p:nvSpPr>
        <p:spPr>
          <a:xfrm>
            <a:off x="200645" y="978664"/>
            <a:ext cx="6624736" cy="2402374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-648825" y="3519369"/>
            <a:ext cx="8323675" cy="735505"/>
          </a:xfrm>
          <a:prstGeom prst="rect">
            <a:avLst/>
          </a:prstGeom>
        </p:spPr>
        <p:txBody>
          <a:bodyPr vert="horz" lIns="28797" tIns="14398" rIns="28797" bIns="14398" rtlCol="0" anchor="ctr">
            <a:noAutofit/>
          </a:bodyPr>
          <a:lstStyle>
            <a:lvl1pPr algn="ctr" defTabSz="850295" rtl="0" eaLnBrk="1" latinLnBrk="0" hangingPunct="1">
              <a:spcBef>
                <a:spcPct val="0"/>
              </a:spcBef>
              <a:buNone/>
              <a:defRPr sz="41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1B5391"/>
                </a:solidFill>
              </a:rPr>
              <a:t>Сведения </a:t>
            </a:r>
            <a:r>
              <a:rPr lang="ru-RU" sz="2000" b="1" dirty="0" smtClean="0">
                <a:solidFill>
                  <a:srgbClr val="1B5391"/>
                </a:solidFill>
              </a:rPr>
              <a:t>о представленных исполнительных документах</a:t>
            </a:r>
            <a:endParaRPr lang="ru-RU" sz="2000" b="1" dirty="0">
              <a:solidFill>
                <a:srgbClr val="1B5391"/>
              </a:solidFill>
            </a:endParaRPr>
          </a:p>
        </p:txBody>
      </p:sp>
      <p:sp>
        <p:nvSpPr>
          <p:cNvPr id="63" name="Заголовок 1"/>
          <p:cNvSpPr txBox="1">
            <a:spLocks/>
          </p:cNvSpPr>
          <p:nvPr/>
        </p:nvSpPr>
        <p:spPr>
          <a:xfrm>
            <a:off x="81310" y="748880"/>
            <a:ext cx="6448379" cy="694652"/>
          </a:xfrm>
          <a:prstGeom prst="rect">
            <a:avLst/>
          </a:prstGeom>
        </p:spPr>
        <p:txBody>
          <a:bodyPr vert="horz" lIns="28797" tIns="14398" rIns="28797" bIns="14398" rtlCol="0" anchor="ctr">
            <a:noAutofit/>
          </a:bodyPr>
          <a:lstStyle>
            <a:lvl1pPr algn="ctr" defTabSz="850295" rtl="0" eaLnBrk="1" latinLnBrk="0" hangingPunct="1">
              <a:spcBef>
                <a:spcPct val="0"/>
              </a:spcBef>
              <a:buNone/>
              <a:defRPr sz="41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/>
              <a:t>Работа с налоговыми органами по взысканию средств</a:t>
            </a:r>
            <a:endParaRPr lang="ru-RU" sz="2000" b="1" dirty="0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311336" y="1397392"/>
            <a:ext cx="1765691" cy="5429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Предъявлено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585021" y="1397392"/>
            <a:ext cx="1746140" cy="5429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Возвращено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311337" y="2456791"/>
            <a:ext cx="1761202" cy="5429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Исполнено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3585021" y="2456791"/>
            <a:ext cx="1746140" cy="542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Уточнено</a:t>
            </a:r>
            <a:endParaRPr lang="ru-RU" sz="20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41698" y="4063005"/>
            <a:ext cx="3441888" cy="2303996"/>
            <a:chOff x="1046760" y="4053229"/>
            <a:chExt cx="4205761" cy="2573089"/>
          </a:xfrm>
        </p:grpSpPr>
        <p:sp>
          <p:nvSpPr>
            <p:cNvPr id="47" name="Скругленный прямоугольник 46"/>
            <p:cNvSpPr/>
            <p:nvPr/>
          </p:nvSpPr>
          <p:spPr>
            <a:xfrm>
              <a:off x="1316822" y="5082233"/>
              <a:ext cx="1330220" cy="83187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/>
                <a:t>291</a:t>
              </a:r>
              <a:endParaRPr lang="ru-RU" sz="3200" dirty="0"/>
            </a:p>
          </p:txBody>
        </p:sp>
        <p:sp>
          <p:nvSpPr>
            <p:cNvPr id="48" name="Скругленный прямоугольник 47"/>
            <p:cNvSpPr/>
            <p:nvPr/>
          </p:nvSpPr>
          <p:spPr>
            <a:xfrm>
              <a:off x="3783206" y="4428550"/>
              <a:ext cx="1330220" cy="831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/>
                <a:t>176</a:t>
              </a:r>
              <a:endParaRPr lang="ru-RU" sz="3200" b="1" dirty="0"/>
            </a:p>
          </p:txBody>
        </p:sp>
        <p:sp>
          <p:nvSpPr>
            <p:cNvPr id="50" name="Скругленный прямоугольник 49"/>
            <p:cNvSpPr/>
            <p:nvPr/>
          </p:nvSpPr>
          <p:spPr>
            <a:xfrm>
              <a:off x="3765196" y="5794440"/>
              <a:ext cx="1330220" cy="83187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 smtClean="0"/>
                <a:t>50</a:t>
              </a:r>
              <a:endParaRPr lang="ru-RU" sz="3200" b="1" dirty="0"/>
            </a:p>
          </p:txBody>
        </p:sp>
        <p:sp>
          <p:nvSpPr>
            <p:cNvPr id="51" name="Стрелка вправо 50"/>
            <p:cNvSpPr/>
            <p:nvPr/>
          </p:nvSpPr>
          <p:spPr>
            <a:xfrm rot="20429966">
              <a:off x="2723442" y="4905714"/>
              <a:ext cx="974513" cy="479026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62" name="Прямоугольник с одним вырезанным углом 61"/>
            <p:cNvSpPr/>
            <p:nvPr/>
          </p:nvSpPr>
          <p:spPr>
            <a:xfrm>
              <a:off x="1046760" y="4179229"/>
              <a:ext cx="1086285" cy="427703"/>
            </a:xfrm>
            <a:prstGeom prst="snip1Rect">
              <a:avLst>
                <a:gd name="adj" fmla="val 5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</a:rPr>
                <a:t>20</a:t>
              </a:r>
              <a:r>
                <a:rPr lang="ru-RU" sz="2000" b="1" dirty="0" smtClean="0">
                  <a:solidFill>
                    <a:srgbClr val="FF0000"/>
                  </a:solidFill>
                </a:rPr>
                <a:t>19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86" name="Стрелка вправо 85"/>
            <p:cNvSpPr/>
            <p:nvPr/>
          </p:nvSpPr>
          <p:spPr>
            <a:xfrm rot="1415199">
              <a:off x="2702763" y="5612670"/>
              <a:ext cx="974513" cy="479026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233169" y="4684915"/>
              <a:ext cx="1381321" cy="378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Поступило</a:t>
              </a:r>
              <a:endParaRPr lang="ru-RU" sz="1600" b="1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719097" y="4053229"/>
              <a:ext cx="1424023" cy="378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Исполнено</a:t>
              </a:r>
              <a:endParaRPr lang="ru-RU" sz="1600" b="1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667645" y="5434401"/>
              <a:ext cx="1584876" cy="378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Возвращено</a:t>
              </a:r>
              <a:endParaRPr lang="ru-RU" sz="1600" b="1" dirty="0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483586" y="4141014"/>
            <a:ext cx="3504542" cy="2168022"/>
            <a:chOff x="6363919" y="4108634"/>
            <a:chExt cx="4282320" cy="2421234"/>
          </a:xfrm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6633980" y="5165894"/>
              <a:ext cx="1330220" cy="83187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320</a:t>
              </a:r>
              <a:endParaRPr lang="ru-RU" sz="3200" dirty="0"/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9176924" y="4439221"/>
              <a:ext cx="1330220" cy="831878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250</a:t>
              </a:r>
              <a:endParaRPr lang="ru-RU" sz="3200" b="1" dirty="0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9176924" y="5697990"/>
              <a:ext cx="1330220" cy="83187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smtClean="0"/>
                <a:t>73</a:t>
              </a:r>
              <a:endParaRPr lang="ru-RU" sz="3200" b="1" dirty="0"/>
            </a:p>
          </p:txBody>
        </p:sp>
        <p:sp>
          <p:nvSpPr>
            <p:cNvPr id="81" name="Прямоугольник с одним вырезанным углом 80"/>
            <p:cNvSpPr/>
            <p:nvPr/>
          </p:nvSpPr>
          <p:spPr>
            <a:xfrm>
              <a:off x="6363919" y="4166739"/>
              <a:ext cx="1086285" cy="427703"/>
            </a:xfrm>
            <a:prstGeom prst="snip1Rect">
              <a:avLst>
                <a:gd name="adj" fmla="val 5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rgbClr val="FF0000"/>
                  </a:solidFill>
                </a:rPr>
                <a:t>2020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550327" y="4770488"/>
              <a:ext cx="1381321" cy="378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Поступило</a:t>
              </a:r>
              <a:endParaRPr lang="ru-RU" sz="1600" b="1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9112815" y="4108634"/>
              <a:ext cx="1424023" cy="378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Исполнено</a:t>
              </a:r>
              <a:endParaRPr lang="ru-RU" sz="1600" b="1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061363" y="5342062"/>
              <a:ext cx="1584876" cy="378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/>
                <a:t>Возвращено</a:t>
              </a:r>
              <a:endParaRPr lang="ru-RU" sz="1600" b="1" dirty="0"/>
            </a:p>
          </p:txBody>
        </p:sp>
      </p:grpSp>
      <p:cxnSp>
        <p:nvCxnSpPr>
          <p:cNvPr id="101" name="Прямая соединительная линия 100"/>
          <p:cNvCxnSpPr/>
          <p:nvPr/>
        </p:nvCxnSpPr>
        <p:spPr>
          <a:xfrm>
            <a:off x="143466" y="3594048"/>
            <a:ext cx="6562134" cy="12752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21504" y="6559786"/>
            <a:ext cx="2844800" cy="365125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5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с одним вырезанным углом 106"/>
          <p:cNvSpPr/>
          <p:nvPr/>
        </p:nvSpPr>
        <p:spPr>
          <a:xfrm>
            <a:off x="1950662" y="1279360"/>
            <a:ext cx="740643" cy="254187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201</a:t>
            </a:r>
            <a:r>
              <a:rPr lang="ru-RU" b="1" dirty="0" smtClean="0">
                <a:solidFill>
                  <a:srgbClr val="FF0000"/>
                </a:solidFill>
              </a:rPr>
              <a:t>9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8" name="Прямоугольник с одним вырезанным углом 107"/>
          <p:cNvSpPr/>
          <p:nvPr/>
        </p:nvSpPr>
        <p:spPr>
          <a:xfrm>
            <a:off x="1950662" y="2346550"/>
            <a:ext cx="740643" cy="254187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201</a:t>
            </a:r>
            <a:r>
              <a:rPr lang="ru-RU" b="1" dirty="0" smtClean="0">
                <a:solidFill>
                  <a:srgbClr val="FF0000"/>
                </a:solidFill>
              </a:rPr>
              <a:t>9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9" name="Прямоугольник с одним вырезанным углом 108"/>
          <p:cNvSpPr/>
          <p:nvPr/>
        </p:nvSpPr>
        <p:spPr>
          <a:xfrm>
            <a:off x="5161896" y="1279360"/>
            <a:ext cx="740643" cy="254187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201</a:t>
            </a:r>
            <a:r>
              <a:rPr lang="ru-RU" b="1" dirty="0" smtClean="0">
                <a:solidFill>
                  <a:srgbClr val="FF0000"/>
                </a:solidFill>
              </a:rPr>
              <a:t>9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0" name="Прямоугольник с одним вырезанным углом 109"/>
          <p:cNvSpPr/>
          <p:nvPr/>
        </p:nvSpPr>
        <p:spPr>
          <a:xfrm>
            <a:off x="5161896" y="2346550"/>
            <a:ext cx="740643" cy="254187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201</a:t>
            </a:r>
            <a:r>
              <a:rPr lang="ru-RU" b="1" dirty="0" smtClean="0">
                <a:solidFill>
                  <a:srgbClr val="FF0000"/>
                </a:solidFill>
              </a:rPr>
              <a:t>9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1" name="Прямоугольник с одним вырезанным углом 110"/>
          <p:cNvSpPr/>
          <p:nvPr/>
        </p:nvSpPr>
        <p:spPr>
          <a:xfrm>
            <a:off x="2661063" y="1532962"/>
            <a:ext cx="740643" cy="254187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ru-RU" b="1" dirty="0" smtClean="0">
                <a:solidFill>
                  <a:srgbClr val="FF0000"/>
                </a:solidFill>
              </a:rPr>
              <a:t>20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2" name="Прямоугольник с одним вырезанным углом 111"/>
          <p:cNvSpPr/>
          <p:nvPr/>
        </p:nvSpPr>
        <p:spPr>
          <a:xfrm>
            <a:off x="2661063" y="2624422"/>
            <a:ext cx="740643" cy="254187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ru-RU" b="1" dirty="0" smtClean="0">
                <a:solidFill>
                  <a:srgbClr val="FF0000"/>
                </a:solidFill>
              </a:rPr>
              <a:t>20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3" name="Прямоугольник с одним вырезанным углом 112"/>
          <p:cNvSpPr/>
          <p:nvPr/>
        </p:nvSpPr>
        <p:spPr>
          <a:xfrm>
            <a:off x="5861556" y="1532962"/>
            <a:ext cx="740643" cy="254187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ru-RU" b="1" dirty="0" smtClean="0">
                <a:solidFill>
                  <a:srgbClr val="FF0000"/>
                </a:solidFill>
              </a:rPr>
              <a:t>20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4" name="Прямоугольник с одним вырезанным углом 113"/>
          <p:cNvSpPr/>
          <p:nvPr/>
        </p:nvSpPr>
        <p:spPr>
          <a:xfrm>
            <a:off x="5861556" y="2624422"/>
            <a:ext cx="740643" cy="254187"/>
          </a:xfrm>
          <a:prstGeom prst="snip1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20</a:t>
            </a:r>
            <a:r>
              <a:rPr lang="ru-RU" b="1" dirty="0" smtClean="0">
                <a:solidFill>
                  <a:srgbClr val="FF0000"/>
                </a:solidFill>
              </a:rPr>
              <a:t>20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950662" y="1519885"/>
            <a:ext cx="789756" cy="49471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/>
              <a:t>65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5161896" y="1519885"/>
            <a:ext cx="776786" cy="4754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/>
              <a:t>15</a:t>
            </a:r>
            <a:endParaRPr lang="ru-RU" sz="2400" b="1" dirty="0"/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161896" y="2600737"/>
            <a:ext cx="776786" cy="4754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/>
              <a:t>19</a:t>
            </a:r>
            <a:endParaRPr lang="ru-RU" sz="2400" b="1" dirty="0"/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1925262" y="2600737"/>
            <a:ext cx="789756" cy="48450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/>
              <a:t>13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2687877" y="1796038"/>
            <a:ext cx="713829" cy="46748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5900093" y="1796038"/>
            <a:ext cx="702106" cy="4493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0</a:t>
            </a:r>
            <a:endParaRPr lang="ru-RU" sz="2000" b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900093" y="2892892"/>
            <a:ext cx="702106" cy="4493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1</a:t>
            </a:r>
            <a:endParaRPr lang="ru-RU" sz="2000" b="1" dirty="0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2687877" y="2892892"/>
            <a:ext cx="713829" cy="45783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0</a:t>
            </a:r>
          </a:p>
        </p:txBody>
      </p:sp>
      <p:sp>
        <p:nvSpPr>
          <p:cNvPr id="49" name="Стрелка вправо 48"/>
          <p:cNvSpPr/>
          <p:nvPr/>
        </p:nvSpPr>
        <p:spPr>
          <a:xfrm rot="20429966">
            <a:off x="4907611" y="4854462"/>
            <a:ext cx="797517" cy="42893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3" name="Стрелка вправо 52"/>
          <p:cNvSpPr/>
          <p:nvPr/>
        </p:nvSpPr>
        <p:spPr>
          <a:xfrm rot="1415199">
            <a:off x="4890688" y="5487485"/>
            <a:ext cx="797517" cy="42893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4" name="Прямоугольник с двумя скругленными противолежащими углами 53"/>
          <p:cNvSpPr/>
          <p:nvPr/>
        </p:nvSpPr>
        <p:spPr>
          <a:xfrm>
            <a:off x="6947278" y="1073659"/>
            <a:ext cx="5041483" cy="5193791"/>
          </a:xfrm>
          <a:prstGeom prst="round2DiagRect">
            <a:avLst>
              <a:gd name="adj1" fmla="val 0"/>
              <a:gd name="adj2" fmla="val 1415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7612417" y="1237920"/>
            <a:ext cx="4514129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 smtClean="0"/>
              <a:t>Перевод </a:t>
            </a:r>
            <a:r>
              <a:rPr lang="ru-RU" sz="2000" dirty="0"/>
              <a:t>в </a:t>
            </a:r>
            <a:r>
              <a:rPr lang="ru-RU" sz="2000" dirty="0" smtClean="0"/>
              <a:t>ГИИС </a:t>
            </a:r>
          </a:p>
          <a:p>
            <a:pPr>
              <a:defRPr/>
            </a:pPr>
            <a:r>
              <a:rPr lang="ru-RU" sz="2000" dirty="0" smtClean="0"/>
              <a:t>«Электронный </a:t>
            </a:r>
            <a:r>
              <a:rPr lang="ru-RU" sz="2000" dirty="0"/>
              <a:t>бюджет» лицевых счетов </a:t>
            </a:r>
            <a:r>
              <a:rPr lang="ru-RU" sz="2000" dirty="0" smtClean="0"/>
              <a:t>получателей средств федерального бюджета, АУ и БУ</a:t>
            </a:r>
          </a:p>
          <a:p>
            <a:pPr>
              <a:defRPr/>
            </a:pPr>
            <a:endParaRPr lang="ru-RU" sz="800" dirty="0" smtClean="0"/>
          </a:p>
          <a:p>
            <a:pPr>
              <a:defRPr/>
            </a:pPr>
            <a:r>
              <a:rPr lang="ru-RU" sz="2000" dirty="0"/>
              <a:t>В</a:t>
            </a:r>
            <a:r>
              <a:rPr lang="ru-RU" sz="2000" dirty="0" smtClean="0"/>
              <a:t>недрение </a:t>
            </a:r>
            <a:r>
              <a:rPr lang="ru-RU" sz="2000" dirty="0" err="1"/>
              <a:t>рискориентированного</a:t>
            </a:r>
            <a:r>
              <a:rPr lang="ru-RU" sz="2000" dirty="0"/>
              <a:t> санкционирования</a:t>
            </a:r>
            <a:endParaRPr lang="ru-RU" sz="2000" dirty="0" smtClean="0"/>
          </a:p>
          <a:p>
            <a:pPr>
              <a:defRPr/>
            </a:pPr>
            <a:endParaRPr lang="ru-RU" sz="900" dirty="0" smtClean="0"/>
          </a:p>
          <a:p>
            <a:pPr>
              <a:defRPr/>
            </a:pPr>
            <a:r>
              <a:rPr lang="ru-RU" sz="2000" dirty="0" smtClean="0"/>
              <a:t>Закрепление </a:t>
            </a:r>
            <a:r>
              <a:rPr lang="ru-RU" sz="2000" dirty="0"/>
              <a:t>за ФК функций агента валютного </a:t>
            </a:r>
            <a:r>
              <a:rPr lang="ru-RU" sz="2000" dirty="0" smtClean="0"/>
              <a:t>контроля </a:t>
            </a:r>
            <a:r>
              <a:rPr lang="ru-RU" sz="2000" dirty="0"/>
              <a:t>№ 173-ФЗ «О валютном контроле</a:t>
            </a:r>
            <a:r>
              <a:rPr lang="ru-RU" sz="2000" dirty="0" smtClean="0"/>
              <a:t>»</a:t>
            </a:r>
          </a:p>
          <a:p>
            <a:pPr>
              <a:defRPr/>
            </a:pPr>
            <a:endParaRPr lang="ru-RU" sz="2000" dirty="0"/>
          </a:p>
          <a:p>
            <a:pPr>
              <a:defRPr/>
            </a:pPr>
            <a:r>
              <a:rPr lang="ru-RU" sz="2000" dirty="0"/>
              <a:t>С</a:t>
            </a:r>
            <a:r>
              <a:rPr lang="ru-RU" sz="2000" dirty="0" smtClean="0"/>
              <a:t>оздание </a:t>
            </a:r>
            <a:r>
              <a:rPr lang="ru-RU" sz="2000" dirty="0"/>
              <a:t>м</a:t>
            </a:r>
            <a:r>
              <a:rPr lang="ru-RU" sz="2000" dirty="0" smtClean="0"/>
              <a:t>еханизма </a:t>
            </a:r>
            <a:r>
              <a:rPr lang="ru-RU" sz="2000" dirty="0"/>
              <a:t>обеспечения </a:t>
            </a:r>
            <a:r>
              <a:rPr lang="ru-RU" sz="2000" dirty="0" err="1"/>
              <a:t>прослеживаемости</a:t>
            </a:r>
            <a:r>
              <a:rPr lang="ru-RU" sz="2000" dirty="0"/>
              <a:t> выплат </a:t>
            </a:r>
            <a:r>
              <a:rPr lang="ru-RU" sz="2000" dirty="0" smtClean="0"/>
              <a:t>гражданам</a:t>
            </a:r>
          </a:p>
          <a:p>
            <a:pPr>
              <a:defRPr/>
            </a:pPr>
            <a:endParaRPr lang="ru-RU" sz="2000" dirty="0"/>
          </a:p>
          <a:p>
            <a:pPr>
              <a:defRPr/>
            </a:pPr>
            <a:r>
              <a:rPr lang="ru-RU" sz="2000" dirty="0"/>
              <a:t>предоставление мер социальной </a:t>
            </a:r>
            <a:endParaRPr lang="ru-RU" sz="2000" dirty="0" smtClean="0"/>
          </a:p>
          <a:p>
            <a:pPr>
              <a:defRPr/>
            </a:pPr>
            <a:r>
              <a:rPr lang="ru-RU" sz="2000" dirty="0" smtClean="0"/>
              <a:t>защиты по </a:t>
            </a:r>
            <a:r>
              <a:rPr lang="ru-RU" sz="2000" dirty="0"/>
              <a:t>электронным сертификатам</a:t>
            </a:r>
          </a:p>
        </p:txBody>
      </p:sp>
      <p:sp>
        <p:nvSpPr>
          <p:cNvPr id="56" name="Прямоугольник с двумя скругленными противолежащими углами 55"/>
          <p:cNvSpPr/>
          <p:nvPr/>
        </p:nvSpPr>
        <p:spPr>
          <a:xfrm>
            <a:off x="10493081" y="732690"/>
            <a:ext cx="1576586" cy="73129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7" name="TextBox 56"/>
          <p:cNvSpPr txBox="1"/>
          <p:nvPr/>
        </p:nvSpPr>
        <p:spPr>
          <a:xfrm>
            <a:off x="10611671" y="694543"/>
            <a:ext cx="1436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29" y="1585749"/>
            <a:ext cx="743917" cy="735712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498" y="5445226"/>
            <a:ext cx="652874" cy="650084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7"/>
          <a:stretch/>
        </p:blipFill>
        <p:spPr>
          <a:xfrm>
            <a:off x="6778100" y="2631992"/>
            <a:ext cx="906187" cy="643916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463" y="3528463"/>
            <a:ext cx="729224" cy="730135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89800">
            <a:off x="6917960" y="4523338"/>
            <a:ext cx="755829" cy="756774"/>
          </a:xfrm>
          <a:prstGeom prst="rect">
            <a:avLst/>
          </a:prstGeom>
        </p:spPr>
      </p:pic>
      <p:cxnSp>
        <p:nvCxnSpPr>
          <p:cNvPr id="70" name="Прямая соединительная линия 69"/>
          <p:cNvCxnSpPr/>
          <p:nvPr/>
        </p:nvCxnSpPr>
        <p:spPr>
          <a:xfrm flipV="1">
            <a:off x="7229778" y="2555950"/>
            <a:ext cx="4451967" cy="2102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7278323" y="3344255"/>
            <a:ext cx="4451967" cy="2102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V="1">
            <a:off x="7208390" y="4436221"/>
            <a:ext cx="4451967" cy="2102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V="1">
            <a:off x="7208389" y="5375777"/>
            <a:ext cx="4451967" cy="2102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6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5906532" y="1117600"/>
            <a:ext cx="6104625" cy="5382476"/>
          </a:xfrm>
          <a:prstGeom prst="round2DiagRect">
            <a:avLst>
              <a:gd name="adj1" fmla="val 0"/>
              <a:gd name="adj2" fmla="val 26438"/>
            </a:avLst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804906" y="1734749"/>
            <a:ext cx="52419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формирование </a:t>
            </a:r>
            <a:r>
              <a:rPr lang="ru-RU" sz="2000" dirty="0"/>
              <a:t>документов о приемке товаров, работ, услуг в электронной </a:t>
            </a:r>
            <a:r>
              <a:rPr lang="ru-RU" sz="2000" dirty="0" smtClean="0"/>
              <a:t>форме</a:t>
            </a:r>
          </a:p>
          <a:p>
            <a:endParaRPr lang="ru-RU" sz="2000" dirty="0"/>
          </a:p>
          <a:p>
            <a:r>
              <a:rPr lang="ru-RU" sz="2000" dirty="0" smtClean="0"/>
              <a:t>формирование </a:t>
            </a:r>
            <a:r>
              <a:rPr lang="ru-RU" sz="2000" dirty="0"/>
              <a:t>сведений о денежных обязательствах в ЕИС и их </a:t>
            </a:r>
            <a:r>
              <a:rPr lang="ru-RU" sz="2000" dirty="0" smtClean="0"/>
              <a:t>выгрузка </a:t>
            </a:r>
            <a:r>
              <a:rPr lang="ru-RU" sz="2000" dirty="0"/>
              <a:t>в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ГИИС </a:t>
            </a:r>
            <a:r>
              <a:rPr lang="ru-RU" sz="2000" dirty="0"/>
              <a:t>«Электронный бюджет</a:t>
            </a:r>
            <a:r>
              <a:rPr lang="ru-RU" sz="2000" dirty="0" smtClean="0"/>
              <a:t>»</a:t>
            </a:r>
          </a:p>
          <a:p>
            <a:endParaRPr lang="ru-RU" sz="2000" dirty="0"/>
          </a:p>
          <a:p>
            <a:r>
              <a:rPr lang="ru-RU" sz="2000" dirty="0"/>
              <a:t>механизм </a:t>
            </a:r>
            <a:r>
              <a:rPr lang="ru-RU" sz="2000" dirty="0" err="1"/>
              <a:t>прослеживаемости</a:t>
            </a:r>
            <a:r>
              <a:rPr lang="ru-RU" sz="2000" dirty="0"/>
              <a:t> закупок, осуществленных в рамках </a:t>
            </a:r>
            <a:r>
              <a:rPr lang="ru-RU" sz="2000" dirty="0" smtClean="0"/>
              <a:t>национальных </a:t>
            </a:r>
            <a:r>
              <a:rPr lang="ru-RU" sz="2000" dirty="0"/>
              <a:t>проектов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переход </a:t>
            </a:r>
            <a:r>
              <a:rPr lang="ru-RU" sz="2000" dirty="0"/>
              <a:t>на обязательное применение единого структурированного справочника-каталога лекарственных препаратов </a:t>
            </a: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3325466585"/>
              </p:ext>
            </p:extLst>
          </p:nvPr>
        </p:nvGraphicFramePr>
        <p:xfrm>
          <a:off x="-114325" y="1302399"/>
          <a:ext cx="6250675" cy="5280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264880" y="3895194"/>
            <a:ext cx="1459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75 692</a:t>
            </a:r>
            <a:endParaRPr lang="ru-RU" sz="3600" b="1" u="sng" dirty="0">
              <a:ln w="0"/>
              <a:solidFill>
                <a:srgbClr val="2F487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19853" y="1702941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5691</a:t>
            </a:r>
            <a:endParaRPr lang="ru-RU" sz="3600" b="1" u="sng" dirty="0">
              <a:ln w="0"/>
              <a:solidFill>
                <a:srgbClr val="2F487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496" y="1765101"/>
            <a:ext cx="535420" cy="54399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388" y="3942770"/>
            <a:ext cx="521492" cy="526871"/>
          </a:xfrm>
          <a:prstGeom prst="rect">
            <a:avLst/>
          </a:prstGeom>
        </p:spPr>
      </p:pic>
      <p:sp>
        <p:nvSpPr>
          <p:cNvPr id="50" name="Заголовок 1"/>
          <p:cNvSpPr>
            <a:spLocks noGrp="1"/>
          </p:cNvSpPr>
          <p:nvPr>
            <p:ph type="title"/>
          </p:nvPr>
        </p:nvSpPr>
        <p:spPr>
          <a:xfrm>
            <a:off x="986411" y="49595"/>
            <a:ext cx="6681590" cy="516872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Единая информационная система 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939" y="1794105"/>
            <a:ext cx="738435" cy="765363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960" y="4015529"/>
            <a:ext cx="828394" cy="730392"/>
          </a:xfrm>
          <a:prstGeom prst="rect">
            <a:avLst/>
          </a:prstGeom>
        </p:spPr>
      </p:pic>
      <p:cxnSp>
        <p:nvCxnSpPr>
          <p:cNvPr id="59" name="Прямая соединительная линия 58"/>
          <p:cNvCxnSpPr/>
          <p:nvPr/>
        </p:nvCxnSpPr>
        <p:spPr>
          <a:xfrm>
            <a:off x="6837186" y="2579717"/>
            <a:ext cx="4777581" cy="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6837185" y="3772937"/>
            <a:ext cx="4777581" cy="5105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6837184" y="5007482"/>
            <a:ext cx="4777581" cy="9725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Рисунок 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74" y="5267202"/>
            <a:ext cx="647932" cy="7005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57415" y="832374"/>
            <a:ext cx="32134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Финансовый </a:t>
            </a:r>
            <a:r>
              <a:rPr lang="ru-RU" sz="2400" b="1" dirty="0" smtClean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контроль</a:t>
            </a:r>
          </a:p>
          <a:p>
            <a:pPr algn="ctr"/>
            <a:r>
              <a:rPr lang="ru-RU" sz="2400" b="1" dirty="0" smtClean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b="1" dirty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по </a:t>
            </a:r>
            <a:r>
              <a:rPr lang="ru-RU" sz="2400" b="1" dirty="0" smtClean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ч.5 ст</a:t>
            </a:r>
            <a:r>
              <a:rPr lang="ru-RU" sz="2400" b="1" dirty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. 99 </a:t>
            </a:r>
            <a:r>
              <a:rPr lang="ru-RU" sz="2400" b="1" dirty="0" smtClean="0">
                <a:ln w="0"/>
                <a:solidFill>
                  <a:srgbClr val="2F487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44-ФЗ</a:t>
            </a:r>
            <a:endParaRPr lang="ru-RU" sz="1400" dirty="0"/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10411602" y="683637"/>
            <a:ext cx="1644232" cy="82982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10530192" y="645490"/>
            <a:ext cx="1436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2020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33359" y="6537054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7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24" y="49595"/>
            <a:ext cx="663392" cy="6484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38572" y="1183616"/>
            <a:ext cx="4237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Реализация функционала ЕИС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960" y="2838545"/>
            <a:ext cx="812744" cy="8037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734749"/>
            <a:ext cx="165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212</a:t>
            </a:r>
            <a:r>
              <a:rPr lang="ru-RU" sz="2000" dirty="0" smtClean="0"/>
              <a:t> клиентов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11386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с двумя скругленными противолежащими углами 38"/>
          <p:cNvSpPr/>
          <p:nvPr/>
        </p:nvSpPr>
        <p:spPr>
          <a:xfrm>
            <a:off x="55509" y="1008851"/>
            <a:ext cx="6139142" cy="5323293"/>
          </a:xfrm>
          <a:prstGeom prst="round2DiagRect">
            <a:avLst>
              <a:gd name="adj1" fmla="val 53"/>
              <a:gd name="adj2" fmla="val 12809"/>
            </a:avLst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6368149" y="1008851"/>
            <a:ext cx="5671102" cy="5323293"/>
          </a:xfrm>
          <a:prstGeom prst="round2DiagRect">
            <a:avLst>
              <a:gd name="adj1" fmla="val 53"/>
              <a:gd name="adj2" fmla="val 14002"/>
            </a:avLst>
          </a:prstGeom>
          <a:solidFill>
            <a:schemeClr val="l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563566" y="1643723"/>
            <a:ext cx="558032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0"/>
            <a:r>
              <a:rPr lang="ru-RU" sz="2400" b="1" dirty="0">
                <a:solidFill>
                  <a:srgbClr val="1B5391"/>
                </a:solidFill>
              </a:rPr>
              <a:t>Развитие механизмов контроля:</a:t>
            </a:r>
          </a:p>
          <a:p>
            <a:r>
              <a:rPr lang="ru-RU" sz="2000" dirty="0"/>
              <a:t>- </a:t>
            </a:r>
            <a:r>
              <a:rPr lang="ru-RU" sz="2000" dirty="0" smtClean="0"/>
              <a:t>развитие </a:t>
            </a:r>
            <a:r>
              <a:rPr lang="ru-RU" sz="2000" dirty="0"/>
              <a:t>подсистем мониторинга и </a:t>
            </a:r>
            <a:r>
              <a:rPr lang="ru-RU" sz="2000" dirty="0" smtClean="0"/>
              <a:t>риск-мониторинга;</a:t>
            </a:r>
            <a:endParaRPr lang="ru-RU" sz="2000" dirty="0"/>
          </a:p>
          <a:p>
            <a:r>
              <a:rPr lang="ru-RU" sz="2000" dirty="0"/>
              <a:t>- конструктор Отчета о применении КВОТ российских товаров</a:t>
            </a:r>
            <a:r>
              <a:rPr lang="ru-RU" sz="2000" dirty="0" smtClean="0"/>
              <a:t>.</a:t>
            </a:r>
            <a:endParaRPr lang="ru-RU" sz="2000" dirty="0"/>
          </a:p>
          <a:p>
            <a:pPr marL="812800" lvl="0"/>
            <a:r>
              <a:rPr lang="ru-RU" sz="2400" b="1" dirty="0" smtClean="0">
                <a:solidFill>
                  <a:srgbClr val="1B5391"/>
                </a:solidFill>
              </a:rPr>
              <a:t>Многоаспектный анализ закупок российской и импортной продукции</a:t>
            </a:r>
            <a:endParaRPr lang="ru-RU" sz="2400" b="1" dirty="0">
              <a:solidFill>
                <a:srgbClr val="1B5391"/>
              </a:solidFill>
            </a:endParaRPr>
          </a:p>
          <a:p>
            <a:pPr lvl="0"/>
            <a:endParaRPr lang="ru-RU" sz="2400" b="1" dirty="0" smtClean="0"/>
          </a:p>
          <a:p>
            <a:pPr marL="812800" lvl="0"/>
            <a:r>
              <a:rPr lang="ru-RU" sz="2400" b="1" dirty="0" smtClean="0">
                <a:solidFill>
                  <a:srgbClr val="1B5391"/>
                </a:solidFill>
              </a:rPr>
              <a:t>Развитие </a:t>
            </a:r>
            <a:r>
              <a:rPr lang="ru-RU" sz="2400" b="1" dirty="0">
                <a:solidFill>
                  <a:srgbClr val="1B5391"/>
                </a:solidFill>
              </a:rPr>
              <a:t>подсистем мониторинга и риск-мониторинга в рамках контроля в финансово-бюджетной </a:t>
            </a:r>
            <a:r>
              <a:rPr lang="ru-RU" sz="2400" b="1" dirty="0" smtClean="0">
                <a:solidFill>
                  <a:srgbClr val="1B5391"/>
                </a:solidFill>
              </a:rPr>
              <a:t>сфере</a:t>
            </a:r>
            <a:endParaRPr lang="ru-RU" sz="2400" b="1" dirty="0">
              <a:solidFill>
                <a:srgbClr val="1B5391"/>
              </a:solidFill>
            </a:endParaRPr>
          </a:p>
        </p:txBody>
      </p:sp>
      <p:sp>
        <p:nvSpPr>
          <p:cNvPr id="50" name="Заголовок 1"/>
          <p:cNvSpPr>
            <a:spLocks noGrp="1"/>
          </p:cNvSpPr>
          <p:nvPr>
            <p:ph type="title"/>
          </p:nvPr>
        </p:nvSpPr>
        <p:spPr>
          <a:xfrm>
            <a:off x="986411" y="49595"/>
            <a:ext cx="6681590" cy="516872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Единая информационная система </a:t>
            </a:r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10485795" y="438517"/>
            <a:ext cx="1644232" cy="82982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10604385" y="400370"/>
            <a:ext cx="1436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33359" y="6537054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8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24" y="49595"/>
            <a:ext cx="663392" cy="648428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50919" y="1231367"/>
            <a:ext cx="6112589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0113" lvl="0">
              <a:tabLst>
                <a:tab pos="900113" algn="l"/>
              </a:tabLst>
            </a:pPr>
            <a:r>
              <a:rPr lang="ru-RU" sz="2400" b="1" dirty="0" smtClean="0">
                <a:solidFill>
                  <a:srgbClr val="1B5391"/>
                </a:solidFill>
              </a:rPr>
              <a:t>Реализация </a:t>
            </a:r>
            <a:r>
              <a:rPr lang="ru-RU" sz="2400" b="1" dirty="0">
                <a:solidFill>
                  <a:srgbClr val="1B5391"/>
                </a:solidFill>
              </a:rPr>
              <a:t>изменений в рамках </a:t>
            </a:r>
            <a:r>
              <a:rPr lang="ru-RU" sz="2400" b="1" dirty="0" smtClean="0">
                <a:solidFill>
                  <a:srgbClr val="1B5391"/>
                </a:solidFill>
              </a:rPr>
              <a:t>«</a:t>
            </a:r>
            <a:r>
              <a:rPr lang="ru-RU" sz="2400" b="1" dirty="0">
                <a:solidFill>
                  <a:srgbClr val="1B5391"/>
                </a:solidFill>
              </a:rPr>
              <a:t>оптимизационных» </a:t>
            </a:r>
            <a:r>
              <a:rPr lang="ru-RU" sz="2400" b="1" dirty="0" smtClean="0">
                <a:solidFill>
                  <a:srgbClr val="1B5391"/>
                </a:solidFill>
              </a:rPr>
              <a:t>поправок </a:t>
            </a:r>
          </a:p>
          <a:p>
            <a:pPr marL="900113" lvl="0">
              <a:tabLst>
                <a:tab pos="900113" algn="l"/>
              </a:tabLst>
            </a:pPr>
            <a:r>
              <a:rPr lang="ru-RU" sz="2400" b="1" dirty="0" smtClean="0">
                <a:solidFill>
                  <a:srgbClr val="1B5391"/>
                </a:solidFill>
              </a:rPr>
              <a:t>закона 44-ФЗ:</a:t>
            </a:r>
            <a:endParaRPr lang="ru-RU" sz="2400" b="1" dirty="0">
              <a:solidFill>
                <a:srgbClr val="1B5391"/>
              </a:solidFill>
            </a:endParaRPr>
          </a:p>
          <a:p>
            <a:r>
              <a:rPr lang="ru-RU" sz="2200" dirty="0"/>
              <a:t>- сокращение закупочных </a:t>
            </a:r>
            <a:r>
              <a:rPr lang="ru-RU" sz="2200" dirty="0" smtClean="0"/>
              <a:t>процедур; </a:t>
            </a:r>
            <a:br>
              <a:rPr lang="ru-RU" sz="2200" dirty="0" smtClean="0"/>
            </a:br>
            <a:r>
              <a:rPr lang="ru-RU" sz="2200" dirty="0" smtClean="0"/>
              <a:t>- </a:t>
            </a:r>
            <a:r>
              <a:rPr lang="ru-RU" sz="2200" dirty="0"/>
              <a:t>закупки «с полки</a:t>
            </a:r>
            <a:r>
              <a:rPr lang="ru-RU" sz="2200" dirty="0" smtClean="0"/>
              <a:t>»;</a:t>
            </a:r>
            <a:endParaRPr lang="ru-RU" sz="2200" dirty="0"/>
          </a:p>
          <a:p>
            <a:r>
              <a:rPr lang="ru-RU" sz="2200" dirty="0" smtClean="0"/>
              <a:t>- электронные </a:t>
            </a:r>
            <a:r>
              <a:rPr lang="ru-RU" sz="2200" dirty="0"/>
              <a:t>структурированные контракты и </a:t>
            </a:r>
            <a:r>
              <a:rPr lang="ru-RU" sz="2200" dirty="0" smtClean="0"/>
              <a:t>дополнительные соглашения </a:t>
            </a:r>
            <a:r>
              <a:rPr lang="ru-RU" sz="2200" dirty="0"/>
              <a:t>к </a:t>
            </a:r>
            <a:r>
              <a:rPr lang="ru-RU" sz="2200" dirty="0" smtClean="0"/>
              <a:t>ним;</a:t>
            </a:r>
          </a:p>
          <a:p>
            <a:r>
              <a:rPr lang="ru-RU" sz="2200" dirty="0" smtClean="0"/>
              <a:t>- документы о приемке товаров</a:t>
            </a:r>
            <a:r>
              <a:rPr lang="ru-RU" sz="2200" dirty="0"/>
              <a:t>, работ, </a:t>
            </a:r>
            <a:r>
              <a:rPr lang="ru-RU" sz="2200" dirty="0" smtClean="0"/>
              <a:t>услуг в электронной форме;</a:t>
            </a:r>
          </a:p>
          <a:p>
            <a:r>
              <a:rPr lang="ru-RU" sz="2200" dirty="0" smtClean="0"/>
              <a:t>- </a:t>
            </a:r>
            <a:r>
              <a:rPr lang="ru-RU" sz="2200" dirty="0"/>
              <a:t>авто-формирование всех документов на </a:t>
            </a:r>
            <a:r>
              <a:rPr lang="ru-RU" sz="2200" dirty="0" smtClean="0"/>
              <a:t>оплату;</a:t>
            </a:r>
            <a:endParaRPr lang="en-US" sz="2200" dirty="0" smtClean="0"/>
          </a:p>
          <a:p>
            <a:r>
              <a:rPr lang="ru-RU" sz="2200" dirty="0" smtClean="0"/>
              <a:t>- </a:t>
            </a:r>
            <a:r>
              <a:rPr lang="ru-RU" sz="2200" dirty="0"/>
              <a:t>электронное обжалование в </a:t>
            </a:r>
            <a:r>
              <a:rPr lang="ru-RU" sz="2200" dirty="0" smtClean="0"/>
              <a:t>ФАС;</a:t>
            </a:r>
            <a:endParaRPr lang="ru-RU" sz="2200" dirty="0"/>
          </a:p>
          <a:p>
            <a:pPr defTabSz="911657">
              <a:defRPr/>
            </a:pPr>
            <a:r>
              <a:rPr lang="ru-RU" sz="2200" dirty="0" smtClean="0"/>
              <a:t>- </a:t>
            </a:r>
            <a:r>
              <a:rPr lang="ru-RU" sz="2200" dirty="0"/>
              <a:t>юридически значимая переписка и претензионная работа при исполнении контракта</a:t>
            </a:r>
          </a:p>
          <a:p>
            <a:pPr>
              <a:defRPr/>
            </a:pPr>
            <a:endParaRPr lang="ru-RU" sz="1000" dirty="0"/>
          </a:p>
          <a:p>
            <a:pPr>
              <a:defRPr/>
            </a:pPr>
            <a:endParaRPr lang="ru-RU" sz="9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78"/>
          <a:stretch/>
        </p:blipFill>
        <p:spPr>
          <a:xfrm>
            <a:off x="263724" y="1362923"/>
            <a:ext cx="776081" cy="7831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25" y="1231367"/>
            <a:ext cx="872025" cy="8731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92" y="3383556"/>
            <a:ext cx="1071150" cy="10724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303" y="4921571"/>
            <a:ext cx="830139" cy="83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70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5679774" y="1020133"/>
            <a:ext cx="6164284" cy="5330679"/>
          </a:xfrm>
          <a:prstGeom prst="round2DiagRect">
            <a:avLst>
              <a:gd name="adj1" fmla="val 0"/>
              <a:gd name="adj2" fmla="val 1868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10401498" y="642781"/>
            <a:ext cx="1644232" cy="82982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0520088" y="604634"/>
            <a:ext cx="1436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58471" y="-56551"/>
            <a:ext cx="6858762" cy="812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Казначейское сопровождение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503384949"/>
              </p:ext>
            </p:extLst>
          </p:nvPr>
        </p:nvGraphicFramePr>
        <p:xfrm>
          <a:off x="253793" y="284813"/>
          <a:ext cx="6591847" cy="6591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465353" y="938745"/>
            <a:ext cx="5012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</a:rPr>
              <a:t>Количество ГК (договоров), </a:t>
            </a:r>
            <a:r>
              <a:rPr lang="ru-RU" sz="2000" b="1" dirty="0" smtClean="0">
                <a:solidFill>
                  <a:prstClr val="black"/>
                </a:solidFill>
              </a:rPr>
              <a:t>соглашений </a:t>
            </a:r>
            <a:r>
              <a:rPr lang="ru-RU" sz="2000" b="1" dirty="0">
                <a:solidFill>
                  <a:prstClr val="black"/>
                </a:solidFill>
              </a:rPr>
              <a:t>на казначейском </a:t>
            </a:r>
            <a:r>
              <a:rPr lang="ru-RU" sz="2000" b="1" dirty="0" smtClean="0">
                <a:solidFill>
                  <a:prstClr val="black"/>
                </a:solidFill>
              </a:rPr>
              <a:t>сопровождении </a:t>
            </a:r>
            <a:r>
              <a:rPr lang="ru-RU" sz="2000" b="1" dirty="0" smtClean="0">
                <a:solidFill>
                  <a:srgbClr val="FF0000"/>
                </a:solidFill>
              </a:rPr>
              <a:t>188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/>
              <a:t>на сумму </a:t>
            </a:r>
            <a:r>
              <a:rPr lang="ru-RU" sz="2000" b="1" dirty="0" smtClean="0">
                <a:solidFill>
                  <a:srgbClr val="FF0000"/>
                </a:solidFill>
              </a:rPr>
              <a:t>4 </a:t>
            </a:r>
            <a:r>
              <a:rPr lang="ru-RU" sz="2000" b="1" dirty="0" err="1" smtClean="0"/>
              <a:t>млрд.руб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37659" y="6536647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9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55855" y="1319519"/>
            <a:ext cx="54890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B5391"/>
                </a:solidFill>
              </a:rPr>
              <a:t>Закрепление положений </a:t>
            </a:r>
            <a:br>
              <a:rPr lang="ru-RU" sz="2400" b="1" dirty="0">
                <a:solidFill>
                  <a:srgbClr val="1B5391"/>
                </a:solidFill>
              </a:rPr>
            </a:br>
            <a:r>
              <a:rPr lang="ru-RU" sz="2400" b="1" dirty="0">
                <a:solidFill>
                  <a:srgbClr val="1B5391"/>
                </a:solidFill>
              </a:rPr>
              <a:t>казначейского  сопровождения в БК</a:t>
            </a:r>
          </a:p>
          <a:p>
            <a:endParaRPr lang="ru-RU" sz="2400" dirty="0" smtClean="0">
              <a:solidFill>
                <a:prstClr val="black"/>
              </a:solidFill>
            </a:endParaRPr>
          </a:p>
          <a:p>
            <a:r>
              <a:rPr lang="ru-RU" sz="2400" b="1" dirty="0">
                <a:solidFill>
                  <a:srgbClr val="1B5391"/>
                </a:solidFill>
              </a:rPr>
              <a:t>Расширенное казначейское сопровождение:</a:t>
            </a:r>
          </a:p>
          <a:p>
            <a:endParaRPr lang="ru-RU" sz="20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41" y="70383"/>
            <a:ext cx="691344" cy="56410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69615" y="4485510"/>
            <a:ext cx="1112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ОЭЗ ТВТ </a:t>
            </a:r>
            <a:br>
              <a:rPr lang="ru-RU" sz="2000" b="1" dirty="0" smtClean="0"/>
            </a:br>
            <a:r>
              <a:rPr lang="ru-RU" sz="2000" b="1" dirty="0" smtClean="0"/>
              <a:t>«Томск»</a:t>
            </a:r>
            <a:endParaRPr lang="ru-RU" sz="20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78"/>
          <a:stretch/>
        </p:blipFill>
        <p:spPr>
          <a:xfrm>
            <a:off x="5679774" y="1319519"/>
            <a:ext cx="776081" cy="7831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440" y="2479979"/>
            <a:ext cx="647932" cy="7005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74464" y="3334505"/>
            <a:ext cx="63695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4838" indent="-342900">
              <a:buFontTx/>
              <a:buChar char="-"/>
            </a:pPr>
            <a:r>
              <a:rPr lang="ru-RU" sz="2000" dirty="0" smtClean="0"/>
              <a:t>проверка </a:t>
            </a:r>
            <a:r>
              <a:rPr lang="ru-RU" sz="2000" dirty="0"/>
              <a:t>фактически поставленных товаров работ, услуг с использованием фото- и видеотехники</a:t>
            </a:r>
            <a:r>
              <a:rPr lang="ru-RU" sz="2000" dirty="0" smtClean="0"/>
              <a:t>;</a:t>
            </a:r>
          </a:p>
          <a:p>
            <a:pPr marL="604838" indent="-342900">
              <a:buFontTx/>
              <a:buChar char="-"/>
            </a:pPr>
            <a:endParaRPr lang="ru-RU" sz="2000" dirty="0"/>
          </a:p>
          <a:p>
            <a:pPr marL="604838" indent="-342900">
              <a:buFontTx/>
              <a:buChar char="-"/>
            </a:pPr>
            <a:r>
              <a:rPr lang="ru-RU" sz="2000" dirty="0" smtClean="0"/>
              <a:t>проверка </a:t>
            </a:r>
            <a:r>
              <a:rPr lang="ru-RU" sz="2000" dirty="0"/>
              <a:t>соответствия сроков и количества товаров, работ, услуг условиям ГК</a:t>
            </a:r>
            <a:r>
              <a:rPr lang="ru-RU" sz="2000" dirty="0" smtClean="0"/>
              <a:t>;</a:t>
            </a:r>
          </a:p>
          <a:p>
            <a:pPr marL="261938"/>
            <a:endParaRPr lang="ru-RU" sz="2000" dirty="0" smtClean="0"/>
          </a:p>
          <a:p>
            <a:pPr marL="604838" indent="-342900">
              <a:buFontTx/>
              <a:buChar char="-"/>
            </a:pPr>
            <a:r>
              <a:rPr lang="ru-RU" sz="2000" dirty="0" smtClean="0"/>
              <a:t>проверка </a:t>
            </a:r>
            <a:r>
              <a:rPr lang="ru-RU" sz="2000" dirty="0"/>
              <a:t>данных раздельного учета результатов финансово-хозяйственной деятельности и информации о структуре цены </a:t>
            </a:r>
            <a:r>
              <a:rPr lang="ru-RU" sz="2000" dirty="0" smtClean="0"/>
              <a:t>ГК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1549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932401"/>
              </p:ext>
            </p:extLst>
          </p:nvPr>
        </p:nvGraphicFramePr>
        <p:xfrm>
          <a:off x="-1768049" y="424866"/>
          <a:ext cx="17537122" cy="6096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635883" y="832204"/>
            <a:ext cx="10241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Объем поступлений, </a:t>
            </a:r>
            <a:r>
              <a:rPr lang="ru-RU" sz="1600" b="1" dirty="0"/>
              <a:t>кассовых </a:t>
            </a:r>
            <a:r>
              <a:rPr lang="ru-RU" sz="1600" b="1" dirty="0" smtClean="0"/>
              <a:t>выплат и доля выплат с казначейским обеспечением обязательств </a:t>
            </a:r>
            <a:r>
              <a:rPr lang="ru-RU" sz="1600" b="1" dirty="0"/>
              <a:t>с лицевых </a:t>
            </a:r>
            <a:r>
              <a:rPr lang="ru-RU" sz="1600" b="1" dirty="0" smtClean="0"/>
              <a:t>счетов, открытых участникам казначейского сопровождения (в </a:t>
            </a:r>
            <a:r>
              <a:rPr lang="ru-RU" sz="1600" b="1" dirty="0" err="1" smtClean="0"/>
              <a:t>млн.руб</a:t>
            </a:r>
            <a:r>
              <a:rPr lang="ru-RU" sz="1600" b="1" dirty="0" smtClean="0"/>
              <a:t>.)</a:t>
            </a:r>
            <a:endParaRPr lang="ru-RU" sz="1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58806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10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41419" y="5552182"/>
            <a:ext cx="532281" cy="602632"/>
          </a:xfrm>
          <a:prstGeom prst="rect">
            <a:avLst/>
          </a:prstGeom>
          <a:ln w="254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294478" y="6109095"/>
            <a:ext cx="557285" cy="45719"/>
          </a:xfrm>
          <a:prstGeom prst="rect">
            <a:avLst/>
          </a:prstGeom>
          <a:ln w="254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498218" y="4804029"/>
            <a:ext cx="544182" cy="1363485"/>
          </a:xfrm>
          <a:prstGeom prst="rect">
            <a:avLst/>
          </a:prstGeom>
          <a:ln w="254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917106" y="5225831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813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604431" y="4930417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1 180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417488" y="4450716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1 775</a:t>
            </a:r>
            <a:endParaRPr lang="ru-RU" b="1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756523" y="1443272"/>
            <a:ext cx="4492237" cy="394464"/>
            <a:chOff x="5433136" y="778702"/>
            <a:chExt cx="4458710" cy="369332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5433136" y="884014"/>
              <a:ext cx="122656" cy="126875"/>
            </a:xfrm>
            <a:prstGeom prst="rect">
              <a:avLst/>
            </a:prstGeom>
            <a:ln w="25400"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555792" y="778702"/>
              <a:ext cx="43360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1B5391"/>
                  </a:solidFill>
                </a:rPr>
                <a:t>Кассовые выплаты с применением КОО</a:t>
              </a:r>
              <a:endParaRPr lang="ru-RU" dirty="0">
                <a:solidFill>
                  <a:srgbClr val="1B5391"/>
                </a:solidFill>
              </a:endParaRPr>
            </a:p>
          </p:txBody>
        </p:sp>
      </p:grpSp>
      <p:sp>
        <p:nvSpPr>
          <p:cNvPr id="17" name="Заголовок 1"/>
          <p:cNvSpPr txBox="1">
            <a:spLocks/>
          </p:cNvSpPr>
          <p:nvPr/>
        </p:nvSpPr>
        <p:spPr>
          <a:xfrm>
            <a:off x="558471" y="-39805"/>
            <a:ext cx="6858762" cy="812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Казначейское сопровождение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41" y="70383"/>
            <a:ext cx="688999" cy="56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5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365006529"/>
              </p:ext>
            </p:extLst>
          </p:nvPr>
        </p:nvGraphicFramePr>
        <p:xfrm>
          <a:off x="3575099" y="1477784"/>
          <a:ext cx="5857500" cy="4896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Прямоугольник с двумя скругленными противолежащими углами 38"/>
          <p:cNvSpPr/>
          <p:nvPr/>
        </p:nvSpPr>
        <p:spPr>
          <a:xfrm>
            <a:off x="9590656" y="1055836"/>
            <a:ext cx="2131923" cy="426428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с двумя скругленными противолежащими углами 39"/>
          <p:cNvSpPr/>
          <p:nvPr/>
        </p:nvSpPr>
        <p:spPr>
          <a:xfrm>
            <a:off x="3753340" y="1055836"/>
            <a:ext cx="2146300" cy="426428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7386346" y="1055836"/>
            <a:ext cx="2109077" cy="426428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47398" y="1055836"/>
            <a:ext cx="2057400" cy="426428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286767" y="300018"/>
            <a:ext cx="11680371" cy="556592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Предоставление МБТ </a:t>
            </a:r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ФБ в бюджет Томской области </a:t>
            </a:r>
            <a:b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478787157"/>
              </p:ext>
            </p:extLst>
          </p:nvPr>
        </p:nvGraphicFramePr>
        <p:xfrm>
          <a:off x="-1037921" y="1655345"/>
          <a:ext cx="7481318" cy="4963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525206" y="2666667"/>
            <a:ext cx="1118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Дотации</a:t>
            </a:r>
            <a:endParaRPr lang="ru-RU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5436306" y="3740178"/>
            <a:ext cx="1377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Субвенции</a:t>
            </a:r>
            <a:endParaRPr lang="ru-RU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5464629" y="4862296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Субсидии</a:t>
            </a:r>
            <a:endParaRPr lang="ru-RU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5451209" y="5899828"/>
            <a:ext cx="1322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Иные МБТ</a:t>
            </a:r>
            <a:endParaRPr lang="ru-RU" sz="2000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V="1">
            <a:off x="3930650" y="2100945"/>
            <a:ext cx="1584779" cy="448244"/>
          </a:xfrm>
          <a:prstGeom prst="line">
            <a:avLst/>
          </a:prstGeom>
          <a:ln w="25400">
            <a:solidFill>
              <a:srgbClr val="1B53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4105275" y="5585498"/>
            <a:ext cx="1422854" cy="773573"/>
          </a:xfrm>
          <a:prstGeom prst="line">
            <a:avLst/>
          </a:prstGeom>
          <a:ln w="25400">
            <a:solidFill>
              <a:srgbClr val="1B53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87329" y="6557643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11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7740566" y="3647075"/>
            <a:ext cx="1294110" cy="2711995"/>
          </a:xfrm>
          <a:prstGeom prst="chevron">
            <a:avLst>
              <a:gd name="adj" fmla="val 827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9095014" y="2024743"/>
            <a:ext cx="2694215" cy="4245428"/>
          </a:xfrm>
          <a:prstGeom prst="snip2DiagRect">
            <a:avLst>
              <a:gd name="adj1" fmla="val 0"/>
              <a:gd name="adj2" fmla="val 1909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9292739" y="2365527"/>
            <a:ext cx="22188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B5391"/>
                </a:solidFill>
              </a:rPr>
              <a:t>Национальные</a:t>
            </a:r>
          </a:p>
          <a:p>
            <a:pPr algn="ctr"/>
            <a:r>
              <a:rPr lang="ru-RU" sz="2400" b="1" dirty="0" smtClean="0">
                <a:solidFill>
                  <a:srgbClr val="1B5391"/>
                </a:solidFill>
              </a:rPr>
              <a:t>проекты</a:t>
            </a:r>
            <a:endParaRPr lang="ru-RU" sz="2400" b="1" dirty="0">
              <a:solidFill>
                <a:srgbClr val="1B539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206" y="3343688"/>
            <a:ext cx="1771828" cy="13387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3"/>
          <a:stretch/>
        </p:blipFill>
        <p:spPr>
          <a:xfrm flipH="1">
            <a:off x="391627" y="102015"/>
            <a:ext cx="655478" cy="659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1067" y="1642498"/>
            <a:ext cx="169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</a:t>
            </a:r>
            <a:r>
              <a:rPr lang="ru-RU" sz="2400" dirty="0" err="1"/>
              <a:t>м</a:t>
            </a:r>
            <a:r>
              <a:rPr lang="ru-RU" sz="2400" dirty="0" err="1" smtClean="0"/>
              <a:t>лн.руб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1" name="Прямоугольник с двумя скругленными противолежащими углами 40"/>
          <p:cNvSpPr/>
          <p:nvPr/>
        </p:nvSpPr>
        <p:spPr>
          <a:xfrm>
            <a:off x="1225989" y="4184210"/>
            <a:ext cx="999233" cy="295825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71262" y="1038218"/>
            <a:ext cx="3438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Доходы   План </a:t>
            </a:r>
            <a:r>
              <a:rPr lang="ru-RU" sz="2400" dirty="0"/>
              <a:t>– </a:t>
            </a:r>
            <a:r>
              <a:rPr lang="ru-RU" sz="2400" b="1" dirty="0" smtClean="0"/>
              <a:t>79 600,9</a:t>
            </a:r>
            <a:endParaRPr lang="ru-RU" sz="2400" dirty="0"/>
          </a:p>
        </p:txBody>
      </p:sp>
      <p:sp>
        <p:nvSpPr>
          <p:cNvPr id="42" name="Прямоугольник с двумя скругленными противолежащими углами 41"/>
          <p:cNvSpPr/>
          <p:nvPr/>
        </p:nvSpPr>
        <p:spPr>
          <a:xfrm>
            <a:off x="3383001" y="4042605"/>
            <a:ext cx="999233" cy="295825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254484" y="4122057"/>
            <a:ext cx="891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58 087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36137" y="3998198"/>
            <a:ext cx="891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21 514</a:t>
            </a:r>
            <a:endParaRPr lang="ru-RU" sz="2000" dirty="0"/>
          </a:p>
        </p:txBody>
      </p:sp>
      <p:sp>
        <p:nvSpPr>
          <p:cNvPr id="43" name="Прямоугольник с двумя скругленными противолежащими углами 42"/>
          <p:cNvSpPr/>
          <p:nvPr/>
        </p:nvSpPr>
        <p:spPr>
          <a:xfrm>
            <a:off x="3567244" y="4355028"/>
            <a:ext cx="999233" cy="295825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с двумя скругленными противолежащими углами 43"/>
          <p:cNvSpPr/>
          <p:nvPr/>
        </p:nvSpPr>
        <p:spPr>
          <a:xfrm>
            <a:off x="1397384" y="4502940"/>
            <a:ext cx="999233" cy="295825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1455346" y="4450381"/>
            <a:ext cx="891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46 126</a:t>
            </a:r>
            <a:endParaRPr lang="ru-RU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3667518" y="4302024"/>
            <a:ext cx="891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30 083</a:t>
            </a:r>
            <a:endParaRPr lang="ru-RU" sz="2000" dirty="0"/>
          </a:p>
        </p:txBody>
      </p:sp>
      <p:sp>
        <p:nvSpPr>
          <p:cNvPr id="47" name="Прямоугольник с двумя скругленными противолежащими углами 46"/>
          <p:cNvSpPr/>
          <p:nvPr/>
        </p:nvSpPr>
        <p:spPr>
          <a:xfrm>
            <a:off x="6874368" y="2962423"/>
            <a:ext cx="774560" cy="247059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с двумя скругленными противолежащими углами 47"/>
          <p:cNvSpPr/>
          <p:nvPr/>
        </p:nvSpPr>
        <p:spPr>
          <a:xfrm>
            <a:off x="6858061" y="4020825"/>
            <a:ext cx="774560" cy="247059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Прямоугольник с двумя скругленными противолежащими углами 48"/>
          <p:cNvSpPr/>
          <p:nvPr/>
        </p:nvSpPr>
        <p:spPr>
          <a:xfrm>
            <a:off x="6856518" y="5024067"/>
            <a:ext cx="774560" cy="247059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Прямоугольник с двумя скругленными противолежащими углами 49"/>
          <p:cNvSpPr/>
          <p:nvPr/>
        </p:nvSpPr>
        <p:spPr>
          <a:xfrm>
            <a:off x="6856518" y="6079279"/>
            <a:ext cx="774560" cy="247059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Прямоугольник с двумя скругленными противолежащими углами 51"/>
          <p:cNvSpPr/>
          <p:nvPr/>
        </p:nvSpPr>
        <p:spPr>
          <a:xfrm>
            <a:off x="6772768" y="2695723"/>
            <a:ext cx="774560" cy="247059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Прямоугольник с двумя скругленными противолежащими углами 52"/>
          <p:cNvSpPr/>
          <p:nvPr/>
        </p:nvSpPr>
        <p:spPr>
          <a:xfrm>
            <a:off x="6769221" y="3766825"/>
            <a:ext cx="774560" cy="247059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Прямоугольник с двумя скругленными противолежащими углами 53"/>
          <p:cNvSpPr/>
          <p:nvPr/>
        </p:nvSpPr>
        <p:spPr>
          <a:xfrm>
            <a:off x="6754918" y="4770067"/>
            <a:ext cx="774560" cy="247059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Прямоугольник с двумя скругленными противолежащими углами 54"/>
          <p:cNvSpPr/>
          <p:nvPr/>
        </p:nvSpPr>
        <p:spPr>
          <a:xfrm>
            <a:off x="6755113" y="5825279"/>
            <a:ext cx="774560" cy="247059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786088" y="2625299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7 734</a:t>
            </a:r>
            <a:endParaRPr lang="ru-RU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815256" y="3700888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3 404</a:t>
            </a:r>
            <a:endParaRPr lang="ru-RU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794621" y="4708371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7 277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803248" y="5757111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2 621</a:t>
            </a:r>
            <a:endParaRPr lang="ru-RU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6858027" y="2906402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12 713</a:t>
            </a:r>
            <a:endParaRPr lang="ru-RU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6908827" y="395514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4 560</a:t>
            </a:r>
            <a:endParaRPr lang="ru-RU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6899253" y="4958303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7 288</a:t>
            </a:r>
            <a:endParaRPr lang="ru-RU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6878775" y="601417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5 523</a:t>
            </a:r>
            <a:endParaRPr lang="ru-RU" b="1" dirty="0"/>
          </a:p>
        </p:txBody>
      </p:sp>
      <p:sp>
        <p:nvSpPr>
          <p:cNvPr id="60" name="Прямоугольник с двумя скругленными противолежащими углами 59"/>
          <p:cNvSpPr/>
          <p:nvPr/>
        </p:nvSpPr>
        <p:spPr>
          <a:xfrm>
            <a:off x="10248165" y="5459770"/>
            <a:ext cx="1238702" cy="486620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FF99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 с двумя скругленными противолежащими углами 60"/>
          <p:cNvSpPr/>
          <p:nvPr/>
        </p:nvSpPr>
        <p:spPr>
          <a:xfrm>
            <a:off x="9598645" y="4975765"/>
            <a:ext cx="1238702" cy="486620"/>
          </a:xfrm>
          <a:prstGeom prst="round2DiagRect">
            <a:avLst>
              <a:gd name="adj1" fmla="val 53"/>
              <a:gd name="adj2" fmla="val 40806"/>
            </a:avLst>
          </a:prstGeom>
          <a:solidFill>
            <a:srgbClr val="66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9712700" y="4969874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B5391"/>
                </a:solidFill>
              </a:rPr>
              <a:t>7</a:t>
            </a:r>
            <a:r>
              <a:rPr lang="en-US" sz="2800" b="1" dirty="0" smtClean="0">
                <a:solidFill>
                  <a:srgbClr val="1B5391"/>
                </a:solidFill>
              </a:rPr>
              <a:t> </a:t>
            </a:r>
            <a:r>
              <a:rPr lang="ru-RU" sz="2800" b="1" dirty="0" smtClean="0">
                <a:solidFill>
                  <a:srgbClr val="1B5391"/>
                </a:solidFill>
              </a:rPr>
              <a:t>112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77428" y="5457816"/>
            <a:ext cx="997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B5391"/>
                </a:solidFill>
              </a:rPr>
              <a:t>6 181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94200" y="1038218"/>
            <a:ext cx="2182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Ф</a:t>
            </a:r>
            <a:r>
              <a:rPr lang="ru-RU" sz="2400" dirty="0" smtClean="0"/>
              <a:t>акт – </a:t>
            </a:r>
            <a:r>
              <a:rPr lang="ru-RU" sz="2400" b="1" dirty="0" smtClean="0"/>
              <a:t>76 209,5</a:t>
            </a:r>
            <a:endParaRPr lang="ru-RU" sz="2400" dirty="0"/>
          </a:p>
        </p:txBody>
      </p:sp>
      <p:sp>
        <p:nvSpPr>
          <p:cNvPr id="64" name="TextBox 63"/>
          <p:cNvSpPr txBox="1"/>
          <p:nvPr/>
        </p:nvSpPr>
        <p:spPr>
          <a:xfrm>
            <a:off x="6105197" y="1038218"/>
            <a:ext cx="3451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Расходы  </a:t>
            </a:r>
            <a:r>
              <a:rPr lang="ru-RU" sz="2400" dirty="0"/>
              <a:t>План – </a:t>
            </a:r>
            <a:r>
              <a:rPr lang="ru-RU" sz="2400" b="1" dirty="0" smtClean="0"/>
              <a:t>82</a:t>
            </a:r>
            <a:r>
              <a:rPr lang="ru-RU" sz="2400" b="1" dirty="0"/>
              <a:t> </a:t>
            </a:r>
            <a:r>
              <a:rPr lang="ru-RU" sz="2400" b="1" dirty="0" smtClean="0"/>
              <a:t>926,4</a:t>
            </a:r>
            <a:endParaRPr lang="ru-RU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9556580" y="1038218"/>
            <a:ext cx="2182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Факт </a:t>
            </a:r>
            <a:r>
              <a:rPr lang="ru-RU" sz="2400" dirty="0"/>
              <a:t>– </a:t>
            </a:r>
            <a:r>
              <a:rPr lang="ru-RU" sz="2400" b="1" dirty="0" smtClean="0"/>
              <a:t>86 228,7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0650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A0D5-2F35-4376-BC6A-3936B73F2B0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1519" y="-1155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43998" y="47231"/>
            <a:ext cx="8503202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Национальные проекты в 2020г. </a:t>
            </a:r>
            <a:r>
              <a:rPr lang="ru-RU" sz="24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</a:t>
            </a:r>
            <a:r>
              <a:rPr lang="ru-RU" sz="2400" dirty="0" err="1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</a:t>
            </a:r>
            <a:r>
              <a:rPr lang="ru-RU" sz="24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sz="24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974114" y="697432"/>
            <a:ext cx="0" cy="6024043"/>
          </a:xfrm>
          <a:prstGeom prst="line">
            <a:avLst/>
          </a:prstGeom>
          <a:ln w="25400">
            <a:solidFill>
              <a:srgbClr val="1B539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9227457" y="697433"/>
            <a:ext cx="0" cy="6024043"/>
          </a:xfrm>
          <a:prstGeom prst="line">
            <a:avLst/>
          </a:prstGeom>
          <a:ln w="25400">
            <a:solidFill>
              <a:srgbClr val="1B539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86645"/>
              </p:ext>
            </p:extLst>
          </p:nvPr>
        </p:nvGraphicFramePr>
        <p:xfrm>
          <a:off x="31517" y="732599"/>
          <a:ext cx="12160483" cy="593633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54282"/>
                <a:gridCol w="6498771"/>
                <a:gridCol w="1681843"/>
                <a:gridCol w="1763486"/>
                <a:gridCol w="1562101"/>
              </a:tblGrid>
              <a:tr h="7523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Национальные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проекты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Доведено ЛБО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Кассовые выплаты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Реализация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Культура  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                      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38.12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38.04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99.8 %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Образование     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424.51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377.75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Жилье и городская среда 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404.75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381.77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Экология    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                    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184.65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172.80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Малое и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среднее предпринимательство         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399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.42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399.16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99.9 %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Здравоохранение  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 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2 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259.26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584.52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Демография  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                      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990.76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823.84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Безопасные автомобильные </a:t>
                      </a: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дороги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1 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350.00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349.00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99.9 %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Производительность труда                                  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41.24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29.92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Цифровая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6,80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6.80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Международная кооперация </a:t>
                      </a: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и экспорт </a:t>
                      </a: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                        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17.34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17.34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432000">
                <a:tc>
                  <a:txBody>
                    <a:bodyPr/>
                    <a:lstStyle/>
                    <a:p>
                      <a:pPr indent="-27051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7 116.85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6 180.94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87 %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62"/>
          <a:stretch/>
        </p:blipFill>
        <p:spPr>
          <a:xfrm>
            <a:off x="67927" y="1414947"/>
            <a:ext cx="453714" cy="432000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" r="73439"/>
          <a:stretch/>
        </p:blipFill>
        <p:spPr>
          <a:xfrm>
            <a:off x="72396" y="1844856"/>
            <a:ext cx="449245" cy="432000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79"/>
          <a:stretch/>
        </p:blipFill>
        <p:spPr>
          <a:xfrm>
            <a:off x="0" y="2282287"/>
            <a:ext cx="507284" cy="569332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19"/>
          <a:stretch/>
        </p:blipFill>
        <p:spPr>
          <a:xfrm>
            <a:off x="-27070" y="2739621"/>
            <a:ext cx="532642" cy="43200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07"/>
          <a:stretch/>
        </p:blipFill>
        <p:spPr>
          <a:xfrm>
            <a:off x="-142722" y="3557310"/>
            <a:ext cx="726637" cy="542651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33"/>
          <a:stretch/>
        </p:blipFill>
        <p:spPr>
          <a:xfrm>
            <a:off x="-64377" y="3086241"/>
            <a:ext cx="569949" cy="646815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37"/>
          <a:stretch/>
        </p:blipFill>
        <p:spPr>
          <a:xfrm>
            <a:off x="-113986" y="3949107"/>
            <a:ext cx="635627" cy="657092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44"/>
          <a:stretch/>
        </p:blipFill>
        <p:spPr>
          <a:xfrm>
            <a:off x="-4927" y="4404490"/>
            <a:ext cx="546724" cy="647255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54"/>
          <a:stretch/>
        </p:blipFill>
        <p:spPr>
          <a:xfrm>
            <a:off x="0" y="4758025"/>
            <a:ext cx="549409" cy="62588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27" y="4822"/>
            <a:ext cx="848925" cy="6414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1" y="5305447"/>
            <a:ext cx="426390" cy="432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3" y="5775149"/>
            <a:ext cx="464481" cy="432000"/>
          </a:xfrm>
          <a:prstGeom prst="rect">
            <a:avLst/>
          </a:prstGeom>
        </p:spPr>
      </p:pic>
      <p:sp>
        <p:nvSpPr>
          <p:cNvPr id="23" name="Номер слайда 4"/>
          <p:cNvSpPr txBox="1">
            <a:spLocks/>
          </p:cNvSpPr>
          <p:nvPr/>
        </p:nvSpPr>
        <p:spPr>
          <a:xfrm>
            <a:off x="9361722" y="655202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1"/>
                </a:solidFill>
              </a:rPr>
              <a:t>11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95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57971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13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32898" y="59453"/>
            <a:ext cx="10869031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расходы бюджета Томской области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02372" y="123182"/>
            <a:ext cx="153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лн.руб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7099300" y="984708"/>
            <a:ext cx="4808571" cy="5413829"/>
          </a:xfrm>
          <a:prstGeom prst="round2DiagRect">
            <a:avLst>
              <a:gd name="adj1" fmla="val 0"/>
              <a:gd name="adj2" fmla="val 1223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6188341" y="955680"/>
            <a:ext cx="5821128" cy="1150848"/>
          </a:xfrm>
          <a:prstGeom prst="round2DiagRect">
            <a:avLst>
              <a:gd name="adj1" fmla="val 0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359568" y="1022281"/>
            <a:ext cx="14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B5391"/>
                </a:solidFill>
              </a:rPr>
              <a:t>COVID-19</a:t>
            </a:r>
            <a:endParaRPr lang="ru-RU" sz="2400" b="1" dirty="0">
              <a:solidFill>
                <a:srgbClr val="1B539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99689" y="1403167"/>
            <a:ext cx="22377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ЛБО -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en-US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993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alt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</a:t>
            </a:r>
            <a:r>
              <a:rPr lang="ru-RU" alt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dirty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891,6</a:t>
            </a:r>
            <a:endParaRPr lang="ru-RU" sz="2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59568" y="2228800"/>
            <a:ext cx="45407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риобретение </a:t>
            </a:r>
            <a:r>
              <a:rPr 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аппаратуры </a:t>
            </a:r>
            <a:b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708,4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Лекарственное обеспечение </a:t>
            </a:r>
            <a:b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63,0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</a:p>
          <a:p>
            <a:endParaRPr lang="ru-RU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Стимулирующие выплаты 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мед. персоналу </a:t>
            </a:r>
            <a:b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799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726</a:t>
            </a:r>
            <a:r>
              <a:rPr 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5,9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производителей 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267,57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267,57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100 %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805332" y="1346966"/>
            <a:ext cx="1644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en-US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2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8" y="99279"/>
            <a:ext cx="577363" cy="459463"/>
          </a:xfrm>
          <a:prstGeom prst="rect">
            <a:avLst/>
          </a:prstGeom>
        </p:spPr>
      </p:pic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118981" y="984708"/>
            <a:ext cx="4808571" cy="5413829"/>
          </a:xfrm>
          <a:prstGeom prst="round2DiagRect">
            <a:avLst>
              <a:gd name="adj1" fmla="val 0"/>
              <a:gd name="adj2" fmla="val 1223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232018" y="955680"/>
            <a:ext cx="5797131" cy="1150848"/>
          </a:xfrm>
          <a:prstGeom prst="round2DiagRect">
            <a:avLst>
              <a:gd name="adj1" fmla="val 0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244526" y="944579"/>
            <a:ext cx="3409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1B5391"/>
                </a:solidFill>
              </a:rPr>
              <a:t>Социальная</a:t>
            </a:r>
            <a:r>
              <a:rPr lang="ru-RU" sz="2800" b="1" dirty="0" smtClean="0"/>
              <a:t> </a:t>
            </a:r>
            <a:r>
              <a:rPr lang="ru-RU" sz="2400" b="1" dirty="0">
                <a:solidFill>
                  <a:srgbClr val="1B5391"/>
                </a:solidFill>
              </a:rPr>
              <a:t>поддержка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19370" y="1403167"/>
            <a:ext cx="22377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ЛБО </a:t>
            </a:r>
            <a:r>
              <a:rPr lang="ru-RU" alt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7 755,3</a:t>
            </a:r>
          </a:p>
          <a:p>
            <a:r>
              <a:rPr lang="ru-RU" alt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–</a:t>
            </a:r>
            <a:r>
              <a:rPr lang="en-US" alt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7 167,75</a:t>
            </a:r>
            <a:endParaRPr lang="ru-RU" sz="2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60308" y="2458386"/>
            <a:ext cx="448317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Лекарственное обеспечение</a:t>
            </a:r>
            <a:b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1 130,1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1 126,7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детей с семьями</a:t>
            </a:r>
            <a:b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2 907,7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2 896,4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99,6 %</a:t>
            </a:r>
          </a:p>
          <a:p>
            <a:endParaRPr lang="ru-RU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безработицей</a:t>
            </a:r>
            <a:b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1 802,0 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624,75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90,2 %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граждан</a:t>
            </a:r>
            <a:b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1 915,5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11B1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1 519,9</a:t>
            </a:r>
            <a:r>
              <a:rPr lang="ru-RU" sz="2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79,3 %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25013" y="1346966"/>
            <a:ext cx="1644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alt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92,4%</a:t>
            </a:r>
            <a:endParaRPr lang="ru-RU" sz="20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19" y="1048973"/>
            <a:ext cx="862376" cy="8634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985" y="825274"/>
            <a:ext cx="1279654" cy="128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9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6395194" y="1611085"/>
            <a:ext cx="5555506" cy="3740599"/>
          </a:xfrm>
          <a:prstGeom prst="round2DiagRect">
            <a:avLst>
              <a:gd name="adj1" fmla="val 0"/>
              <a:gd name="adj2" fmla="val 3819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/>
          </a:p>
        </p:txBody>
      </p:sp>
      <p:graphicFrame>
        <p:nvGraphicFramePr>
          <p:cNvPr id="12" name="Objec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03907990"/>
              </p:ext>
            </p:extLst>
          </p:nvPr>
        </p:nvGraphicFramePr>
        <p:xfrm>
          <a:off x="292847" y="934429"/>
          <a:ext cx="6083285" cy="572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 rot="16200000">
            <a:off x="711903" y="4933757"/>
            <a:ext cx="1808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600" b="1" i="0" u="none" strike="noStrike" kern="1200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r>
              <a:rPr lang="ru-RU" sz="1600" b="1" dirty="0">
                <a:latin typeface="Calibri"/>
                <a:ea typeface="Calibri"/>
                <a:cs typeface="Calibri"/>
              </a:rPr>
              <a:t>Томская область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2319781" y="4944741"/>
            <a:ext cx="2246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600" b="1" i="0" u="none" strike="noStrike" kern="1200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r>
              <a:rPr lang="ru-RU" sz="1600" b="1" dirty="0">
                <a:latin typeface="Calibri"/>
                <a:ea typeface="Calibri"/>
                <a:cs typeface="Calibri"/>
              </a:rPr>
              <a:t>Томская область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4169533" y="4944740"/>
            <a:ext cx="2067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600" b="1" i="0" u="none" strike="noStrike" kern="1200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r>
              <a:rPr lang="ru-RU" sz="1600" b="1" dirty="0">
                <a:latin typeface="Calibri"/>
                <a:ea typeface="Calibri"/>
                <a:cs typeface="Calibri"/>
              </a:rPr>
              <a:t>Томская область</a:t>
            </a: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1154021" y="30844"/>
            <a:ext cx="5241173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Бюджетные кредиты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291" y="2167916"/>
            <a:ext cx="643773" cy="715251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4648200" y="6767196"/>
            <a:ext cx="2978212" cy="458553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031665" y="6536417"/>
            <a:ext cx="2133600" cy="365125"/>
          </a:xfrm>
        </p:spPr>
        <p:txBody>
          <a:bodyPr/>
          <a:lstStyle/>
          <a:p>
            <a:fld id="{9D3DA0D5-2F35-4376-BC6A-3936B73F2B0B}" type="slidenum">
              <a:rPr lang="ru-RU" sz="1600" b="1">
                <a:solidFill>
                  <a:schemeClr val="bg1"/>
                </a:solidFill>
              </a:rPr>
              <a:pPr/>
              <a:t>14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с двумя скругленными противолежащими углами 32"/>
          <p:cNvSpPr/>
          <p:nvPr/>
        </p:nvSpPr>
        <p:spPr>
          <a:xfrm>
            <a:off x="8258645" y="1059663"/>
            <a:ext cx="3546040" cy="82982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8347587" y="1021517"/>
            <a:ext cx="3167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2020/2021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6889" y="1074467"/>
            <a:ext cx="1414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в млн</a:t>
            </a:r>
            <a:r>
              <a:rPr lang="ru-RU" sz="2000" b="1" dirty="0"/>
              <a:t>. руб.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9064" y="2066316"/>
            <a:ext cx="451807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Внесены изменения </a:t>
            </a:r>
            <a:r>
              <a:rPr lang="ru-RU" sz="2800" dirty="0"/>
              <a:t>в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БК </a:t>
            </a:r>
            <a:r>
              <a:rPr lang="ru-RU" sz="2800" dirty="0"/>
              <a:t>РФ </a:t>
            </a:r>
            <a:r>
              <a:rPr lang="ru-RU" sz="2800" dirty="0" smtClean="0"/>
              <a:t>об увеличении срока </a:t>
            </a:r>
            <a:r>
              <a:rPr lang="ru-RU" sz="2800" dirty="0"/>
              <a:t>предоставления кредитования до 240 дней, при условии возврата последнего кредита не позднее 15 </a:t>
            </a:r>
            <a:r>
              <a:rPr lang="ru-RU" sz="2800" dirty="0" smtClean="0"/>
              <a:t>декабря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30844"/>
            <a:ext cx="646020" cy="60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89142" y="6536417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15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47039" y="65772"/>
            <a:ext cx="7170056" cy="490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казначейских платежей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808520400"/>
              </p:ext>
            </p:extLst>
          </p:nvPr>
        </p:nvGraphicFramePr>
        <p:xfrm>
          <a:off x="356524" y="726109"/>
          <a:ext cx="6085086" cy="303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31" y="18963"/>
            <a:ext cx="688283" cy="656213"/>
          </a:xfrm>
          <a:prstGeom prst="rect">
            <a:avLst/>
          </a:prstGeom>
        </p:spPr>
      </p:pic>
      <p:sp>
        <p:nvSpPr>
          <p:cNvPr id="36" name="Прямоугольник с двумя скругленными противолежащими углами 35"/>
          <p:cNvSpPr/>
          <p:nvPr/>
        </p:nvSpPr>
        <p:spPr>
          <a:xfrm>
            <a:off x="6794224" y="1703638"/>
            <a:ext cx="5005890" cy="4722562"/>
          </a:xfrm>
          <a:prstGeom prst="round2DiagRect">
            <a:avLst>
              <a:gd name="adj1" fmla="val 0"/>
              <a:gd name="adj2" fmla="val 209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/>
          </a:p>
        </p:txBody>
      </p:sp>
      <p:sp>
        <p:nvSpPr>
          <p:cNvPr id="37" name="Объект 3"/>
          <p:cNvSpPr>
            <a:spLocks noGrp="1"/>
          </p:cNvSpPr>
          <p:nvPr>
            <p:ph sz="half" idx="4294967295"/>
          </p:nvPr>
        </p:nvSpPr>
        <p:spPr>
          <a:xfrm>
            <a:off x="6892760" y="2086117"/>
            <a:ext cx="4821763" cy="418451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2000" dirty="0" smtClean="0"/>
              <a:t>Прямые </a:t>
            </a:r>
            <a:r>
              <a:rPr lang="ru-RU" sz="2000" dirty="0"/>
              <a:t>расчеты между клиентами Казначейства </a:t>
            </a:r>
            <a:r>
              <a:rPr lang="ru-RU" sz="2000" dirty="0" smtClean="0"/>
              <a:t>России;</a:t>
            </a:r>
            <a:endParaRPr lang="ru-RU" sz="2000" dirty="0"/>
          </a:p>
          <a:p>
            <a:pPr>
              <a:buFontTx/>
              <a:buChar char="-"/>
            </a:pPr>
            <a:r>
              <a:rPr lang="ru-RU" sz="2000" dirty="0" smtClean="0"/>
              <a:t>Ускорение платежей в бюджет и распределения доходов в бюджетную систему;</a:t>
            </a:r>
          </a:p>
          <a:p>
            <a:pPr>
              <a:buFontTx/>
              <a:buChar char="-"/>
            </a:pPr>
            <a:r>
              <a:rPr lang="ru-RU" sz="2000" dirty="0" smtClean="0"/>
              <a:t>Получение дополнительных доходов от управления остатками средств ЕКС</a:t>
            </a:r>
          </a:p>
          <a:p>
            <a:pPr>
              <a:buFontTx/>
              <a:buChar char="-"/>
            </a:pPr>
            <a:r>
              <a:rPr lang="ru-RU" sz="2000" dirty="0" smtClean="0"/>
              <a:t>Создание условий для использования современных платежных технологи для осуществления платежей в бюджет посредством взаимодействия с платежными системами.</a:t>
            </a:r>
          </a:p>
        </p:txBody>
      </p:sp>
      <p:sp>
        <p:nvSpPr>
          <p:cNvPr id="38" name="Прямоугольник с двумя скругленными противолежащими углами 37"/>
          <p:cNvSpPr/>
          <p:nvPr/>
        </p:nvSpPr>
        <p:spPr>
          <a:xfrm>
            <a:off x="7344115" y="942608"/>
            <a:ext cx="4577123" cy="82982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7938204" y="1031320"/>
            <a:ext cx="3819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Преимущества ЕКС: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/>
          <a:stretch/>
        </p:blipFill>
        <p:spPr>
          <a:xfrm>
            <a:off x="6874746" y="1011406"/>
            <a:ext cx="766414" cy="6922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5303" y="3435695"/>
            <a:ext cx="5061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Трансформация системы счетов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4035115"/>
            <a:ext cx="1901905" cy="23910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1B539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388338" y="4035115"/>
            <a:ext cx="1901905" cy="239108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62395" y="4035115"/>
            <a:ext cx="1901905" cy="239108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01145" y="4104964"/>
            <a:ext cx="1662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B5391"/>
                </a:solidFill>
              </a:rPr>
              <a:t>Отделение </a:t>
            </a:r>
            <a:r>
              <a:rPr lang="ru-RU" b="1" dirty="0" err="1" smtClean="0">
                <a:solidFill>
                  <a:srgbClr val="1B5391"/>
                </a:solidFill>
              </a:rPr>
              <a:t>г.Томск</a:t>
            </a:r>
            <a:r>
              <a:rPr lang="ru-RU" b="1" dirty="0" smtClean="0">
                <a:solidFill>
                  <a:srgbClr val="1B5391"/>
                </a:solidFill>
              </a:rPr>
              <a:t> </a:t>
            </a:r>
            <a:endParaRPr lang="ru-RU" b="1" dirty="0">
              <a:solidFill>
                <a:srgbClr val="1B539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44742" y="4839295"/>
            <a:ext cx="74487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3"/>
                </a:solidFill>
              </a:rPr>
              <a:t>1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8290" y="4845413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3"/>
                </a:solidFill>
              </a:rPr>
              <a:t>301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1213122" y="4983145"/>
            <a:ext cx="473112" cy="419100"/>
          </a:xfrm>
          <a:prstGeom prst="rightArrow">
            <a:avLst/>
          </a:prstGeom>
          <a:solidFill>
            <a:srgbClr val="11B15B"/>
          </a:solidFill>
          <a:ln>
            <a:solidFill>
              <a:srgbClr val="4193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1" name="TextBox 20"/>
          <p:cNvSpPr txBox="1"/>
          <p:nvPr/>
        </p:nvSpPr>
        <p:spPr>
          <a:xfrm>
            <a:off x="2386925" y="4052155"/>
            <a:ext cx="2018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B5391"/>
                </a:solidFill>
              </a:rPr>
              <a:t>УФК по </a:t>
            </a:r>
            <a:br>
              <a:rPr lang="ru-RU" b="1" dirty="0" smtClean="0">
                <a:solidFill>
                  <a:srgbClr val="1B5391"/>
                </a:solidFill>
              </a:rPr>
            </a:br>
            <a:r>
              <a:rPr lang="ru-RU" b="1" dirty="0" smtClean="0">
                <a:solidFill>
                  <a:srgbClr val="1B5391"/>
                </a:solidFill>
              </a:rPr>
              <a:t>Томской области</a:t>
            </a:r>
            <a:endParaRPr lang="ru-RU" b="1" dirty="0">
              <a:solidFill>
                <a:srgbClr val="1B539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03603" y="4040374"/>
            <a:ext cx="1962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B5391"/>
                </a:solidFill>
              </a:rPr>
              <a:t>УФК по </a:t>
            </a:r>
            <a:br>
              <a:rPr lang="ru-RU" b="1" dirty="0" smtClean="0">
                <a:solidFill>
                  <a:srgbClr val="1B5391"/>
                </a:solidFill>
              </a:rPr>
            </a:br>
            <a:r>
              <a:rPr lang="ru-RU" b="1" dirty="0" smtClean="0">
                <a:solidFill>
                  <a:srgbClr val="1B5391"/>
                </a:solidFill>
              </a:rPr>
              <a:t>Томской области</a:t>
            </a:r>
            <a:endParaRPr lang="ru-RU" b="1" dirty="0">
              <a:solidFill>
                <a:srgbClr val="1B539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7612" y="5614965"/>
            <a:ext cx="1282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Лицевые счета клиентов</a:t>
            </a:r>
            <a:endParaRPr lang="ru-RU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91280" y="4540643"/>
            <a:ext cx="1844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B5391"/>
                </a:solidFill>
              </a:rPr>
              <a:t>Финансовые органы</a:t>
            </a:r>
            <a:endParaRPr lang="ru-RU" b="1" dirty="0">
              <a:solidFill>
                <a:srgbClr val="1B539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62949" y="5089890"/>
            <a:ext cx="1844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B5391"/>
                </a:solidFill>
              </a:rPr>
              <a:t>ГВФ</a:t>
            </a:r>
            <a:endParaRPr lang="ru-RU" b="1" dirty="0">
              <a:solidFill>
                <a:srgbClr val="1B539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29593" y="5614965"/>
            <a:ext cx="128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Казначейские счета</a:t>
            </a:r>
            <a:endParaRPr lang="ru-RU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77631" y="5614965"/>
            <a:ext cx="1282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Единый казначейский </a:t>
            </a:r>
          </a:p>
          <a:p>
            <a:pPr algn="ctr"/>
            <a:r>
              <a:rPr lang="ru-RU" sz="1400" b="1" dirty="0" smtClean="0"/>
              <a:t>счет</a:t>
            </a:r>
            <a:endParaRPr lang="ru-RU" sz="1400" b="1" dirty="0"/>
          </a:p>
        </p:txBody>
      </p:sp>
      <p:sp>
        <p:nvSpPr>
          <p:cNvPr id="12" name="Нашивка 11"/>
          <p:cNvSpPr/>
          <p:nvPr/>
        </p:nvSpPr>
        <p:spPr>
          <a:xfrm flipH="1">
            <a:off x="4237747" y="4558335"/>
            <a:ext cx="319314" cy="1373391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Нашивка 27"/>
          <p:cNvSpPr/>
          <p:nvPr/>
        </p:nvSpPr>
        <p:spPr>
          <a:xfrm flipH="1">
            <a:off x="2096486" y="4535010"/>
            <a:ext cx="319314" cy="1373391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23824" y="4869529"/>
            <a:ext cx="8867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3"/>
                </a:solidFill>
              </a:rPr>
              <a:t>325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57061" y="5344073"/>
            <a:ext cx="1844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B5391"/>
                </a:solidFill>
              </a:rPr>
              <a:t>ТФОМС</a:t>
            </a:r>
            <a:endParaRPr lang="ru-RU" b="1" dirty="0">
              <a:solidFill>
                <a:srgbClr val="1B539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3824" y="1323707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807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38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7129630" y="901701"/>
            <a:ext cx="4894638" cy="4304870"/>
          </a:xfrm>
          <a:prstGeom prst="round2DiagRect">
            <a:avLst>
              <a:gd name="adj1" fmla="val 455"/>
              <a:gd name="adj2" fmla="val 1894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0352792" y="425950"/>
            <a:ext cx="1724568" cy="61133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8" name="TextBox 27"/>
          <p:cNvSpPr txBox="1"/>
          <p:nvPr/>
        </p:nvSpPr>
        <p:spPr>
          <a:xfrm>
            <a:off x="10352792" y="317757"/>
            <a:ext cx="1655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58822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16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902526" y="47298"/>
            <a:ext cx="6988231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полномочий ФОИВ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69010" y="1205476"/>
            <a:ext cx="433448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u="sng" dirty="0"/>
          </a:p>
          <a:p>
            <a:pPr lvl="0"/>
            <a:r>
              <a:rPr lang="ru-RU" dirty="0"/>
              <a:t>Управление </a:t>
            </a:r>
            <a:r>
              <a:rPr lang="ru-RU" dirty="0" err="1"/>
              <a:t>Росреестра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Томской </a:t>
            </a:r>
            <a:r>
              <a:rPr lang="ru-RU" dirty="0" smtClean="0"/>
              <a:t>области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Управление </a:t>
            </a:r>
            <a:r>
              <a:rPr lang="ru-RU" dirty="0" err="1"/>
              <a:t>Роскомнадзора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Томской </a:t>
            </a:r>
            <a:r>
              <a:rPr lang="ru-RU" dirty="0" smtClean="0"/>
              <a:t>области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Томское УФАС </a:t>
            </a:r>
            <a:r>
              <a:rPr lang="ru-RU" dirty="0" smtClean="0"/>
              <a:t>России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Управление </a:t>
            </a:r>
            <a:r>
              <a:rPr lang="ru-RU" dirty="0" err="1"/>
              <a:t>Роспотребнадзора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Томской </a:t>
            </a:r>
            <a:r>
              <a:rPr lang="ru-RU" dirty="0" smtClean="0"/>
              <a:t>области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Межрегиональное Управление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№ </a:t>
            </a:r>
            <a:r>
              <a:rPr lang="ru-RU" dirty="0"/>
              <a:t>81 ФМБА России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854579585"/>
              </p:ext>
            </p:extLst>
          </p:nvPr>
        </p:nvGraphicFramePr>
        <p:xfrm>
          <a:off x="81805" y="852747"/>
          <a:ext cx="7030195" cy="4455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 rot="16200000">
            <a:off x="-1310075" y="2433933"/>
            <a:ext cx="3398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Количество ФОИВ</a:t>
            </a:r>
            <a:endParaRPr lang="ru-RU" sz="3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891961" y="4017157"/>
            <a:ext cx="398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74942" y="315687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14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226387" y="2174028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34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29139" y="401715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9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98" y="61291"/>
            <a:ext cx="712128" cy="68105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48643" y="401715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46364" y="1258897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51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50403" y="1017505"/>
            <a:ext cx="4375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00113" lvl="0">
              <a:tabLst>
                <a:tab pos="900113" algn="l"/>
              </a:tabLst>
            </a:pPr>
            <a:r>
              <a:rPr lang="ru-RU" sz="2000" b="1" dirty="0" smtClean="0">
                <a:solidFill>
                  <a:srgbClr val="1B5391"/>
                </a:solidFill>
              </a:rPr>
              <a:t>Передача полномочий ФОИВ</a:t>
            </a:r>
            <a:endParaRPr lang="ru-RU" sz="2000" b="1" dirty="0">
              <a:solidFill>
                <a:srgbClr val="1B5391"/>
              </a:solidFill>
            </a:endParaRPr>
          </a:p>
          <a:p>
            <a:endParaRPr lang="ru-RU" sz="2000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17398" y="5310189"/>
            <a:ext cx="11690814" cy="1153437"/>
          </a:xfrm>
          <a:prstGeom prst="round2DiagRect">
            <a:avLst>
              <a:gd name="adj1" fmla="val 455"/>
              <a:gd name="adj2" fmla="val 1894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-323775" y="5363264"/>
            <a:ext cx="99007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00113" lvl="0">
              <a:tabLst>
                <a:tab pos="900113" algn="l"/>
              </a:tabLst>
            </a:pPr>
            <a:r>
              <a:rPr lang="ru-RU" sz="2000" b="1" dirty="0" smtClean="0">
                <a:solidFill>
                  <a:srgbClr val="1B5391"/>
                </a:solidFill>
              </a:rPr>
              <a:t>Централизация учетных функций позволяет достичь:</a:t>
            </a:r>
          </a:p>
          <a:p>
            <a:pPr marL="1185863" lvl="0" indent="-285750">
              <a:buFontTx/>
              <a:buChar char="-"/>
              <a:tabLst>
                <a:tab pos="900113" algn="l"/>
              </a:tabLst>
            </a:pPr>
            <a:r>
              <a:rPr lang="ru-RU" sz="2000" dirty="0" smtClean="0"/>
              <a:t>достоверности учета и прозрачности финансово-хозяйственной деятельности</a:t>
            </a:r>
          </a:p>
          <a:p>
            <a:pPr marL="1185863" lvl="0" indent="-285750">
              <a:buFontTx/>
              <a:buChar char="-"/>
              <a:tabLst>
                <a:tab pos="900113" algn="l"/>
              </a:tabLst>
            </a:pPr>
            <a:r>
              <a:rPr lang="ru-RU" sz="2000" dirty="0" smtClean="0"/>
              <a:t>унификации и </a:t>
            </a:r>
            <a:r>
              <a:rPr lang="ru-RU" sz="2000" dirty="0" err="1" smtClean="0"/>
              <a:t>цифровизации</a:t>
            </a:r>
            <a:r>
              <a:rPr lang="ru-RU" sz="2000" dirty="0" smtClean="0"/>
              <a:t> </a:t>
            </a:r>
            <a:r>
              <a:rPr lang="ru-RU" sz="2000" dirty="0" err="1" smtClean="0"/>
              <a:t>бизнесс</a:t>
            </a:r>
            <a:r>
              <a:rPr lang="ru-RU" sz="2000" dirty="0" smtClean="0"/>
              <a:t>-процессов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747" y="1473068"/>
            <a:ext cx="884153" cy="8852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29" y="1921884"/>
            <a:ext cx="1354619" cy="13563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453" y="2926522"/>
            <a:ext cx="685482" cy="6863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0" y="3336599"/>
            <a:ext cx="1530918" cy="15328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453" y="4429882"/>
            <a:ext cx="752747" cy="75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04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291273" y="3276600"/>
            <a:ext cx="11603227" cy="3154073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19314" y="1044426"/>
            <a:ext cx="11603227" cy="1922072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315681" y="6539388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17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40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34833" y="26961"/>
            <a:ext cx="6988231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 ГМП</a:t>
            </a: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1504908" y="1204807"/>
            <a:ext cx="10540277" cy="16617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/>
              <a:t>По состоянию </a:t>
            </a:r>
            <a:r>
              <a:rPr lang="ru-RU" sz="2400" dirty="0"/>
              <a:t>на 1 </a:t>
            </a:r>
            <a:r>
              <a:rPr lang="ru-RU" sz="2400" dirty="0" smtClean="0"/>
              <a:t>января 2021 </a:t>
            </a:r>
            <a:r>
              <a:rPr lang="ru-RU" sz="2400" dirty="0"/>
              <a:t>в ГИС ГМП </a:t>
            </a:r>
            <a:r>
              <a:rPr lang="ru-RU" sz="2400" dirty="0" smtClean="0"/>
              <a:t>в </a:t>
            </a:r>
            <a:r>
              <a:rPr lang="ru-RU" sz="2400" dirty="0"/>
              <a:t>Томской области зарегистрировано </a:t>
            </a:r>
            <a:r>
              <a:rPr lang="ru-RU" sz="2800" b="1" dirty="0" smtClean="0">
                <a:solidFill>
                  <a:srgbClr val="C00000"/>
                </a:solidFill>
              </a:rPr>
              <a:t>293</a:t>
            </a:r>
            <a:r>
              <a:rPr lang="ru-RU" sz="2400" dirty="0" smtClean="0"/>
              <a:t> участника </a:t>
            </a:r>
            <a:r>
              <a:rPr lang="ru-RU" sz="2400" dirty="0"/>
              <a:t>регионального уровня с полномочиями администратора начислений.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Рейтинг взаимодействия с ГИС ГМП на территории Томской области – </a:t>
            </a:r>
            <a:r>
              <a:rPr lang="ru-RU" sz="2800" b="1" dirty="0" smtClean="0">
                <a:solidFill>
                  <a:srgbClr val="C00000"/>
                </a:solidFill>
              </a:rPr>
              <a:t>78,11% </a:t>
            </a: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56021" y="3380125"/>
            <a:ext cx="11495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Преимущества </a:t>
            </a:r>
            <a:r>
              <a:rPr lang="ru-RU" sz="2800" b="1" dirty="0" smtClean="0">
                <a:solidFill>
                  <a:srgbClr val="C00000"/>
                </a:solidFill>
              </a:rPr>
              <a:t>использования </a:t>
            </a:r>
            <a:r>
              <a:rPr lang="ru-RU" sz="2800" b="1" dirty="0">
                <a:solidFill>
                  <a:srgbClr val="C00000"/>
                </a:solidFill>
              </a:rPr>
              <a:t>ГИС </a:t>
            </a:r>
            <a:r>
              <a:rPr lang="ru-RU" sz="2800" b="1" dirty="0" smtClean="0">
                <a:solidFill>
                  <a:srgbClr val="C00000"/>
                </a:solidFill>
              </a:rPr>
              <a:t>ГМП для граждан и организаций: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21" y="5279185"/>
            <a:ext cx="1010379" cy="7948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99" y="1342223"/>
            <a:ext cx="955225" cy="106331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21" y="4130982"/>
            <a:ext cx="1140905" cy="8224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76" y="4395"/>
            <a:ext cx="535281" cy="562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48315" y="3982069"/>
            <a:ext cx="98642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- Повышение качества и оперативности предоставления </a:t>
            </a:r>
            <a:r>
              <a:rPr lang="ru-RU" sz="2400" dirty="0" smtClean="0"/>
              <a:t>государственных </a:t>
            </a:r>
            <a:r>
              <a:rPr lang="ru-RU" sz="2400" dirty="0"/>
              <a:t>и муниципальных </a:t>
            </a:r>
            <a:r>
              <a:rPr lang="ru-RU" sz="2400" dirty="0" smtClean="0"/>
              <a:t>услуг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 smtClean="0"/>
              <a:t>- </a:t>
            </a:r>
            <a:r>
              <a:rPr lang="ru-RU" sz="2400" dirty="0"/>
              <a:t>Информирование физических и юридических лиц обо всех </a:t>
            </a:r>
            <a:r>
              <a:rPr lang="ru-RU" sz="2400" dirty="0" smtClean="0"/>
              <a:t>обязательствах </a:t>
            </a:r>
            <a:r>
              <a:rPr lang="ru-RU" sz="2400" dirty="0"/>
              <a:t>перед бюджетами бюджетной системы РФ по принципу </a:t>
            </a:r>
            <a:r>
              <a:rPr lang="ru-RU" sz="2400" dirty="0" smtClean="0"/>
              <a:t>«</a:t>
            </a:r>
            <a:r>
              <a:rPr lang="ru-RU" sz="2400" dirty="0"/>
              <a:t>единого окна</a:t>
            </a:r>
            <a:r>
              <a:rPr lang="ru-RU" sz="2400" dirty="0" smtClean="0"/>
              <a:t>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3313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97100" y="970940"/>
            <a:ext cx="11897859" cy="2278508"/>
          </a:xfrm>
          <a:prstGeom prst="round2DiagRect">
            <a:avLst>
              <a:gd name="adj1" fmla="val 0"/>
              <a:gd name="adj2" fmla="val 3819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71126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18</a:t>
            </a:fld>
            <a:endParaRPr lang="ru-RU" sz="1600" b="1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96617" y="54447"/>
            <a:ext cx="6988231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Информационное развитие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22" y="36987"/>
            <a:ext cx="639811" cy="635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698" y="1136316"/>
            <a:ext cx="2236101" cy="14500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24" y="1136316"/>
            <a:ext cx="1600886" cy="12594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918" y="1001179"/>
            <a:ext cx="1667572" cy="16491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8933" y="2492822"/>
            <a:ext cx="20468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1800</a:t>
            </a:r>
          </a:p>
          <a:p>
            <a:pPr algn="ctr"/>
            <a:r>
              <a:rPr lang="ru-RU" sz="2000" b="1" dirty="0">
                <a:solidFill>
                  <a:srgbClr val="1B5391"/>
                </a:solidFill>
              </a:rPr>
              <a:t>Заявок клиентов</a:t>
            </a: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441479" y="555805"/>
            <a:ext cx="1671164" cy="64032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471467" y="423719"/>
            <a:ext cx="1583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2020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72763" y="2454587"/>
            <a:ext cx="35442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B5391"/>
                </a:solidFill>
              </a:rPr>
              <a:t>Подсистемы </a:t>
            </a:r>
          </a:p>
          <a:p>
            <a:pPr algn="ctr"/>
            <a:r>
              <a:rPr lang="ru-RU" sz="2000" b="1" dirty="0">
                <a:solidFill>
                  <a:srgbClr val="1B5391"/>
                </a:solidFill>
              </a:rPr>
              <a:t>ГИИС «Электронный бюджет»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00798" y="2485476"/>
            <a:ext cx="29116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B5391"/>
                </a:solidFill>
              </a:rPr>
              <a:t>Сотрудники </a:t>
            </a:r>
            <a:r>
              <a:rPr lang="ru-RU" sz="2400" b="1" dirty="0">
                <a:solidFill>
                  <a:srgbClr val="C00000"/>
                </a:solidFill>
              </a:rPr>
              <a:t>5</a:t>
            </a:r>
          </a:p>
          <a:p>
            <a:pPr algn="ctr"/>
            <a:r>
              <a:rPr lang="ru-RU" sz="2000" b="1" dirty="0">
                <a:solidFill>
                  <a:srgbClr val="1B5391"/>
                </a:solidFill>
              </a:rPr>
              <a:t>УФК по Томской области</a:t>
            </a: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114077" y="3827479"/>
            <a:ext cx="11897859" cy="2494825"/>
          </a:xfrm>
          <a:prstGeom prst="round2DiagRect">
            <a:avLst>
              <a:gd name="adj1" fmla="val 0"/>
              <a:gd name="adj2" fmla="val 3819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/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0458456" y="3513945"/>
            <a:ext cx="1671164" cy="64032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0488444" y="3381859"/>
            <a:ext cx="1583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908" y="3415621"/>
            <a:ext cx="2855734" cy="2859304"/>
          </a:xfrm>
        </p:spPr>
      </p:pic>
      <p:sp>
        <p:nvSpPr>
          <p:cNvPr id="20" name="TextBox 19"/>
          <p:cNvSpPr txBox="1"/>
          <p:nvPr/>
        </p:nvSpPr>
        <p:spPr>
          <a:xfrm>
            <a:off x="3598047" y="5811387"/>
            <a:ext cx="1585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B5391"/>
                </a:solidFill>
              </a:rPr>
              <a:t>ЦОД </a:t>
            </a:r>
            <a:r>
              <a:rPr lang="ru-RU" sz="2000" b="1" dirty="0" err="1" smtClean="0">
                <a:solidFill>
                  <a:srgbClr val="1B5391"/>
                </a:solidFill>
              </a:rPr>
              <a:t>г.Дубна</a:t>
            </a:r>
            <a:endParaRPr lang="ru-RU" sz="2000" b="1" dirty="0">
              <a:solidFill>
                <a:srgbClr val="1B539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79722">
            <a:off x="10622232" y="4839993"/>
            <a:ext cx="1180556" cy="118203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387" y="4477353"/>
            <a:ext cx="1906635" cy="190901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403" y="4401828"/>
            <a:ext cx="814979" cy="81599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003" y="4212856"/>
            <a:ext cx="1003714" cy="1004969"/>
          </a:xfrm>
          <a:prstGeom prst="rect">
            <a:avLst/>
          </a:prstGeom>
        </p:spPr>
      </p:pic>
      <p:sp>
        <p:nvSpPr>
          <p:cNvPr id="27" name="Стрелка вправо 26"/>
          <p:cNvSpPr/>
          <p:nvPr/>
        </p:nvSpPr>
        <p:spPr>
          <a:xfrm>
            <a:off x="3223433" y="1701392"/>
            <a:ext cx="749838" cy="545628"/>
          </a:xfrm>
          <a:prstGeom prst="rightArrow">
            <a:avLst/>
          </a:prstGeom>
          <a:solidFill>
            <a:srgbClr val="11B15B"/>
          </a:solidFill>
          <a:ln>
            <a:solidFill>
              <a:srgbClr val="4193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0" name="Стрелка вправо 29"/>
          <p:cNvSpPr/>
          <p:nvPr/>
        </p:nvSpPr>
        <p:spPr>
          <a:xfrm>
            <a:off x="7736357" y="1701392"/>
            <a:ext cx="749838" cy="545628"/>
          </a:xfrm>
          <a:prstGeom prst="rightArrow">
            <a:avLst/>
          </a:prstGeom>
          <a:solidFill>
            <a:srgbClr val="11B15B"/>
          </a:solidFill>
          <a:ln>
            <a:solidFill>
              <a:srgbClr val="4193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32" y="5227823"/>
            <a:ext cx="1900800" cy="10851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7" y="3787199"/>
            <a:ext cx="1899974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749" y="4268481"/>
            <a:ext cx="2330213" cy="13405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6312731" y="5847168"/>
            <a:ext cx="1469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B5391"/>
                </a:solidFill>
              </a:rPr>
              <a:t>СУФД АСФК</a:t>
            </a:r>
            <a:endParaRPr lang="ru-RU" sz="2000" b="1" dirty="0">
              <a:solidFill>
                <a:srgbClr val="1B539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1505" y="4445163"/>
            <a:ext cx="1469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B5391"/>
                </a:solidFill>
              </a:rPr>
              <a:t>СУФД АСФК</a:t>
            </a:r>
            <a:endParaRPr lang="ru-RU" sz="2000" b="1" dirty="0">
              <a:solidFill>
                <a:srgbClr val="1B539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6161" y="5835523"/>
            <a:ext cx="1417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1B5391"/>
                </a:solidFill>
              </a:rPr>
              <a:t>OEBS</a:t>
            </a:r>
            <a:r>
              <a:rPr lang="ru-RU" sz="2000" b="1" dirty="0" smtClean="0">
                <a:solidFill>
                  <a:srgbClr val="1B5391"/>
                </a:solidFill>
              </a:rPr>
              <a:t> АСФК</a:t>
            </a:r>
            <a:endParaRPr lang="ru-RU" sz="2000" b="1" dirty="0">
              <a:solidFill>
                <a:srgbClr val="1B5391"/>
              </a:solidFill>
            </a:endParaRPr>
          </a:p>
        </p:txBody>
      </p:sp>
      <p:sp>
        <p:nvSpPr>
          <p:cNvPr id="39" name="Стрелка вправо 38"/>
          <p:cNvSpPr/>
          <p:nvPr/>
        </p:nvSpPr>
        <p:spPr>
          <a:xfrm>
            <a:off x="2674762" y="4824597"/>
            <a:ext cx="749838" cy="545628"/>
          </a:xfrm>
          <a:prstGeom prst="rightArrow">
            <a:avLst/>
          </a:prstGeom>
          <a:solidFill>
            <a:srgbClr val="11B15B"/>
          </a:solidFill>
          <a:ln>
            <a:solidFill>
              <a:srgbClr val="4193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</p:spTree>
    <p:extLst>
      <p:ext uri="{BB962C8B-B14F-4D97-AF65-F5344CB8AC3E}">
        <p14:creationId xmlns:p14="http://schemas.microsoft.com/office/powerpoint/2010/main" val="88392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115732" y="3009899"/>
            <a:ext cx="12011645" cy="3420009"/>
          </a:xfrm>
          <a:prstGeom prst="round2DiagRect">
            <a:avLst>
              <a:gd name="adj1" fmla="val 0"/>
              <a:gd name="adj2" fmla="val 92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44005" y="3273770"/>
            <a:ext cx="3960440" cy="326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Электронная подпись ЮЛ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4059" y="3729416"/>
            <a:ext cx="3780000" cy="1008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B5391"/>
                </a:solidFill>
              </a:rPr>
              <a:t>УЦ ЦБ</a:t>
            </a:r>
          </a:p>
          <a:p>
            <a:pPr algn="ctr"/>
            <a:r>
              <a:rPr lang="ru-RU" sz="1600" b="1" dirty="0"/>
              <a:t>Руководители банков и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кредитных </a:t>
            </a:r>
            <a:r>
              <a:rPr lang="ru-RU" sz="1600" b="1" dirty="0"/>
              <a:t>организаций</a:t>
            </a:r>
            <a:r>
              <a:rPr lang="ru-RU" b="1" dirty="0"/>
              <a:t>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34225" y="3729416"/>
            <a:ext cx="3780000" cy="1008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B5391"/>
                </a:solidFill>
              </a:rPr>
              <a:t>УЦ ФК</a:t>
            </a:r>
          </a:p>
          <a:p>
            <a:pPr algn="ctr"/>
            <a:r>
              <a:rPr lang="ru-RU" sz="1600" b="1" dirty="0"/>
              <a:t>Руководители органов государственной </a:t>
            </a:r>
            <a:r>
              <a:rPr lang="ru-RU" sz="1600" b="1" dirty="0" smtClean="0"/>
              <a:t>власти, </a:t>
            </a:r>
            <a:r>
              <a:rPr lang="ru-RU" sz="1600" b="1" dirty="0"/>
              <a:t>органов местного самоуправления</a:t>
            </a:r>
            <a:r>
              <a:rPr lang="ru-RU" sz="1600" b="1" dirty="0" smtClean="0"/>
              <a:t>  </a:t>
            </a:r>
            <a:endParaRPr lang="ru-RU" sz="16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11113" y="3729416"/>
            <a:ext cx="3780000" cy="1008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rgbClr val="1B5391"/>
                </a:solidFill>
              </a:rPr>
              <a:t>УЦ </a:t>
            </a:r>
            <a:r>
              <a:rPr lang="ru-RU" b="1" dirty="0">
                <a:solidFill>
                  <a:srgbClr val="1B5391"/>
                </a:solidFill>
              </a:rPr>
              <a:t>ФНС</a:t>
            </a:r>
          </a:p>
          <a:p>
            <a:pPr algn="ctr"/>
            <a:r>
              <a:rPr lang="ru-RU" sz="1600" b="1" dirty="0"/>
              <a:t>Руководители коммерческих </a:t>
            </a:r>
            <a:r>
              <a:rPr lang="ru-RU" sz="1600" b="1" dirty="0" smtClean="0"/>
              <a:t>предприятий, ИП и нотариусы</a:t>
            </a:r>
            <a:endParaRPr lang="ru-RU" sz="1600" b="1" dirty="0"/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123673" y="4929760"/>
            <a:ext cx="3960440" cy="326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Электронная подпись ФЛ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24113" y="5339072"/>
            <a:ext cx="3960000" cy="1008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B5391"/>
                </a:solidFill>
              </a:rPr>
              <a:t>УЦ ФК</a:t>
            </a:r>
          </a:p>
          <a:p>
            <a:pPr algn="ctr"/>
            <a:r>
              <a:rPr lang="ru-RU" sz="1600" b="1" dirty="0"/>
              <a:t>Должностные лица 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государственных </a:t>
            </a:r>
            <a:r>
              <a:rPr lang="ru-RU" sz="1600" b="1" dirty="0"/>
              <a:t>организаций,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органов </a:t>
            </a:r>
            <a:r>
              <a:rPr lang="ru-RU" sz="1600" b="1" dirty="0"/>
              <a:t>местного самоуправления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04445" y="5339072"/>
            <a:ext cx="3960000" cy="1008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B5391"/>
                </a:solidFill>
              </a:rPr>
              <a:t>Коммерческие аккредитованные УЦ</a:t>
            </a:r>
          </a:p>
          <a:p>
            <a:pPr algn="ctr"/>
            <a:r>
              <a:rPr lang="ru-RU" sz="1600" b="1" dirty="0"/>
              <a:t>Сотрудники других юридических лиц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и </a:t>
            </a:r>
            <a:r>
              <a:rPr lang="ru-RU" sz="1600" b="1" dirty="0"/>
              <a:t>ИП 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941062" y="67082"/>
            <a:ext cx="6988231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Удостоверяющий центр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115732" y="1158256"/>
            <a:ext cx="11897859" cy="1420225"/>
          </a:xfrm>
          <a:prstGeom prst="round2DiagRect">
            <a:avLst>
              <a:gd name="adj1" fmla="val 0"/>
              <a:gd name="adj2" fmla="val 3819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0456213" y="2794353"/>
            <a:ext cx="1671164" cy="65754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0475635" y="2700602"/>
            <a:ext cx="1583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2022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17471" y="1486137"/>
            <a:ext cx="11673642" cy="15522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1B5391"/>
                </a:solidFill>
              </a:rPr>
              <a:t>- Выдача сертификатов для всех участников бюджетного процесса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1B5391"/>
                </a:solidFill>
              </a:rPr>
              <a:t>- Облачная ЭЦП</a:t>
            </a:r>
          </a:p>
          <a:p>
            <a:pPr marL="0" indent="0">
              <a:buNone/>
            </a:pPr>
            <a:endParaRPr lang="ru-RU" dirty="0">
              <a:solidFill>
                <a:srgbClr val="1B53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10457560" y="735604"/>
            <a:ext cx="1671164" cy="64032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0487548" y="603518"/>
            <a:ext cx="1583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52959" y="5339072"/>
            <a:ext cx="3960000" cy="1008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1B5391"/>
                </a:solidFill>
              </a:rPr>
              <a:t>УЦ ЦБ</a:t>
            </a:r>
            <a:endParaRPr lang="ru-RU" b="1" dirty="0">
              <a:solidFill>
                <a:srgbClr val="1B5391"/>
              </a:solidFill>
            </a:endParaRPr>
          </a:p>
          <a:p>
            <a:pPr algn="ctr"/>
            <a:r>
              <a:rPr lang="ru-RU" sz="1600" b="1" dirty="0" smtClean="0"/>
              <a:t>Сотрудника </a:t>
            </a:r>
            <a:r>
              <a:rPr lang="ru-RU" sz="1600" b="1" dirty="0"/>
              <a:t>банков и кредитных организаций</a:t>
            </a:r>
            <a:r>
              <a:rPr lang="ru-RU" b="1" dirty="0"/>
              <a:t>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20984"/>
            <a:ext cx="777671" cy="729066"/>
          </a:xfrm>
          <a:prstGeom prst="rect">
            <a:avLst/>
          </a:prstGeom>
        </p:spPr>
      </p:pic>
      <p:sp>
        <p:nvSpPr>
          <p:cNvPr id="3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61722" y="6552029"/>
            <a:ext cx="2844800" cy="365125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18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70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6988461" y="951429"/>
            <a:ext cx="5022399" cy="5502107"/>
          </a:xfrm>
          <a:prstGeom prst="round2DiagRect">
            <a:avLst>
              <a:gd name="adj1" fmla="val 0"/>
              <a:gd name="adj2" fmla="val 2158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57345" y="1006869"/>
            <a:ext cx="485351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/>
            <a:r>
              <a:rPr lang="ru-RU" sz="2400" b="1" dirty="0" smtClean="0">
                <a:solidFill>
                  <a:srgbClr val="1B5391"/>
                </a:solidFill>
              </a:rPr>
              <a:t>Приоритетные </a:t>
            </a:r>
            <a:br>
              <a:rPr lang="ru-RU" sz="2400" b="1" dirty="0" smtClean="0">
                <a:solidFill>
                  <a:srgbClr val="1B5391"/>
                </a:solidFill>
              </a:rPr>
            </a:br>
            <a:r>
              <a:rPr lang="ru-RU" sz="2400" b="1" dirty="0" smtClean="0">
                <a:solidFill>
                  <a:srgbClr val="1B5391"/>
                </a:solidFill>
              </a:rPr>
              <a:t>направления</a:t>
            </a:r>
          </a:p>
          <a:p>
            <a:r>
              <a:rPr lang="ru-RU" sz="2000" dirty="0" smtClean="0"/>
              <a:t> </a:t>
            </a:r>
          </a:p>
          <a:p>
            <a:pPr lvl="1"/>
            <a:r>
              <a:rPr lang="ru-RU" sz="2000" dirty="0"/>
              <a:t>П</a:t>
            </a:r>
            <a:r>
              <a:rPr lang="ru-RU" sz="2000" dirty="0" smtClean="0"/>
              <a:t>роверки </a:t>
            </a:r>
            <a:r>
              <a:rPr lang="ru-RU" sz="2000" dirty="0"/>
              <a:t>использования бюджетных </a:t>
            </a:r>
            <a:r>
              <a:rPr lang="ru-RU" sz="2000" dirty="0" smtClean="0"/>
              <a:t>средств, направленных на реализацию Национальных </a:t>
            </a:r>
            <a:r>
              <a:rPr lang="ru-RU" sz="2000" dirty="0"/>
              <a:t>проектов </a:t>
            </a:r>
            <a:endParaRPr lang="ru-RU" sz="2000" dirty="0" smtClean="0"/>
          </a:p>
          <a:p>
            <a:endParaRPr lang="ru-RU" sz="2000" dirty="0" smtClean="0"/>
          </a:p>
          <a:p>
            <a:pPr lvl="1"/>
            <a:r>
              <a:rPr lang="ru-RU" sz="2000" dirty="0" smtClean="0"/>
              <a:t>проверки </a:t>
            </a:r>
            <a:r>
              <a:rPr lang="ru-RU" sz="2000" dirty="0"/>
              <a:t>бюджетных средств</a:t>
            </a:r>
            <a:r>
              <a:rPr lang="ru-RU" sz="2000" dirty="0" smtClean="0"/>
              <a:t>, </a:t>
            </a:r>
            <a:r>
              <a:rPr lang="ru-RU" sz="2000" dirty="0"/>
              <a:t>направленных на недопущение распространения </a:t>
            </a:r>
            <a:r>
              <a:rPr lang="ru-RU" sz="2000" dirty="0" err="1" smtClean="0"/>
              <a:t>коронавирусной</a:t>
            </a:r>
            <a:r>
              <a:rPr lang="ru-RU" sz="2000" dirty="0" smtClean="0"/>
              <a:t> инфекции</a:t>
            </a:r>
            <a:endParaRPr lang="ru-RU" sz="2000" dirty="0"/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184732" y="3517582"/>
            <a:ext cx="6680526" cy="1233188"/>
          </a:xfrm>
          <a:prstGeom prst="round2DiagRect">
            <a:avLst>
              <a:gd name="adj1" fmla="val 0"/>
              <a:gd name="adj2" fmla="val 26203"/>
            </a:avLst>
          </a:prstGeom>
          <a:ln>
            <a:solidFill>
              <a:srgbClr val="4193D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184732" y="1299097"/>
            <a:ext cx="6680525" cy="1868715"/>
          </a:xfrm>
          <a:prstGeom prst="round2DiagRect">
            <a:avLst>
              <a:gd name="adj1" fmla="val 0"/>
              <a:gd name="adj2" fmla="val 28907"/>
            </a:avLst>
          </a:prstGeom>
          <a:ln>
            <a:solidFill>
              <a:srgbClr val="4193D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-2256928" y="-3051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61722" y="6552029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20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-26161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80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718376" y="21762"/>
            <a:ext cx="1164595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Осуществление </a:t>
            </a:r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контрольных функций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879" y="1338420"/>
            <a:ext cx="65190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Проведено</a:t>
            </a:r>
            <a:r>
              <a:rPr lang="ru-RU" sz="2000" b="1" dirty="0" smtClean="0">
                <a:solidFill>
                  <a:srgbClr val="FF0000"/>
                </a:solidFill>
              </a:rPr>
              <a:t> 29 </a:t>
            </a:r>
            <a:r>
              <a:rPr lang="ru-RU" sz="2000" b="1" dirty="0" smtClean="0"/>
              <a:t>контрольных мероприятий</a:t>
            </a:r>
          </a:p>
          <a:p>
            <a:pPr marL="285750" indent="-285750">
              <a:buFontTx/>
              <a:buChar char="-"/>
            </a:pPr>
            <a:r>
              <a:rPr lang="ru-RU" sz="2000" dirty="0" smtClean="0"/>
              <a:t>Плановые – </a:t>
            </a:r>
            <a:r>
              <a:rPr lang="ru-RU" sz="2000" dirty="0" smtClean="0">
                <a:solidFill>
                  <a:srgbClr val="FF0000"/>
                </a:solidFill>
              </a:rPr>
              <a:t>18</a:t>
            </a:r>
          </a:p>
          <a:p>
            <a:pPr marL="285750" indent="-285750">
              <a:buFontTx/>
              <a:buChar char="-"/>
            </a:pPr>
            <a:r>
              <a:rPr lang="ru-RU" sz="2000" dirty="0" smtClean="0"/>
              <a:t>Внеплановые </a:t>
            </a:r>
            <a:r>
              <a:rPr lang="ru-RU" sz="2000" dirty="0"/>
              <a:t>– </a:t>
            </a:r>
            <a:r>
              <a:rPr lang="ru-RU" sz="2000" dirty="0" smtClean="0">
                <a:solidFill>
                  <a:srgbClr val="FF0000"/>
                </a:solidFill>
              </a:rPr>
              <a:t>11 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b="1" dirty="0"/>
              <a:t>Общая сумма проверенных средств </a:t>
            </a:r>
            <a:r>
              <a:rPr lang="ru-RU" sz="2000" b="1" dirty="0" smtClean="0"/>
              <a:t>- </a:t>
            </a:r>
            <a:r>
              <a:rPr lang="ru-RU" sz="2000" b="1" dirty="0" smtClean="0">
                <a:solidFill>
                  <a:srgbClr val="FF0000"/>
                </a:solidFill>
              </a:rPr>
              <a:t>8,8</a:t>
            </a:r>
            <a:r>
              <a:rPr lang="ru-RU" sz="2000" b="1" dirty="0" smtClean="0"/>
              <a:t> </a:t>
            </a:r>
            <a:r>
              <a:rPr lang="ru-RU" sz="2000" b="1" dirty="0"/>
              <a:t>млрд. рублей</a:t>
            </a:r>
            <a:r>
              <a:rPr lang="ru-RU" sz="2000" dirty="0"/>
              <a:t>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из </a:t>
            </a:r>
            <a:r>
              <a:rPr lang="ru-RU" sz="2000" dirty="0"/>
              <a:t>них</a:t>
            </a:r>
            <a:r>
              <a:rPr lang="ru-RU" sz="2000" dirty="0" smtClean="0"/>
              <a:t>: Национальные проекты – </a:t>
            </a:r>
            <a:r>
              <a:rPr lang="ru-RU" sz="2000" dirty="0" smtClean="0">
                <a:solidFill>
                  <a:srgbClr val="FF0000"/>
                </a:solidFill>
              </a:rPr>
              <a:t>6,2</a:t>
            </a:r>
            <a:r>
              <a:rPr lang="ru-RU" sz="2000" dirty="0" smtClean="0"/>
              <a:t> млрд. </a:t>
            </a:r>
            <a:r>
              <a:rPr lang="ru-RU" sz="2000" dirty="0" smtClean="0"/>
              <a:t>рублей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56982" y="3695287"/>
            <a:ext cx="73097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Выявлено нарушений </a:t>
            </a:r>
            <a:r>
              <a:rPr lang="ru-RU" sz="2000" b="1" dirty="0" smtClean="0"/>
              <a:t>на </a:t>
            </a:r>
            <a:r>
              <a:rPr lang="ru-RU" sz="2000" b="1" dirty="0"/>
              <a:t>общую сумму </a:t>
            </a:r>
            <a:r>
              <a:rPr lang="ru-RU" sz="2000" b="1" dirty="0" smtClean="0">
                <a:solidFill>
                  <a:srgbClr val="FF0000"/>
                </a:solidFill>
              </a:rPr>
              <a:t>229,1</a:t>
            </a:r>
            <a:r>
              <a:rPr lang="ru-RU" sz="2000" b="1" dirty="0" smtClean="0"/>
              <a:t> </a:t>
            </a:r>
            <a:r>
              <a:rPr lang="ru-RU" sz="2000" b="1" dirty="0"/>
              <a:t>млн. </a:t>
            </a:r>
            <a:r>
              <a:rPr lang="ru-RU" sz="2000" b="1" dirty="0" smtClean="0"/>
              <a:t>рублей,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>из </a:t>
            </a:r>
            <a:r>
              <a:rPr lang="ru-RU" sz="2000" dirty="0"/>
              <a:t>них</a:t>
            </a:r>
            <a:r>
              <a:rPr lang="ru-RU" sz="2000" dirty="0" smtClean="0"/>
              <a:t>:  </a:t>
            </a:r>
            <a:r>
              <a:rPr lang="ru-RU" sz="2000" dirty="0"/>
              <a:t>Национальные проекты – </a:t>
            </a:r>
            <a:r>
              <a:rPr lang="ru-RU" sz="2000" dirty="0" smtClean="0">
                <a:solidFill>
                  <a:srgbClr val="FF0000"/>
                </a:solidFill>
              </a:rPr>
              <a:t>226,8</a:t>
            </a:r>
            <a:r>
              <a:rPr lang="ru-RU" sz="2000" dirty="0" smtClean="0"/>
              <a:t> млн. </a:t>
            </a:r>
            <a:r>
              <a:rPr lang="ru-RU" sz="2000" dirty="0"/>
              <a:t>рублей</a:t>
            </a:r>
          </a:p>
          <a:p>
            <a:endParaRPr lang="ru-RU" sz="2000" b="1" dirty="0" smtClean="0"/>
          </a:p>
          <a:p>
            <a:endParaRPr lang="ru-RU" sz="2000" b="1" dirty="0" smtClean="0"/>
          </a:p>
        </p:txBody>
      </p:sp>
      <p:sp>
        <p:nvSpPr>
          <p:cNvPr id="31" name="Прямоугольник с двумя скругленными противолежащими углами 30"/>
          <p:cNvSpPr/>
          <p:nvPr/>
        </p:nvSpPr>
        <p:spPr>
          <a:xfrm>
            <a:off x="194741" y="856025"/>
            <a:ext cx="6670516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193D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-243736" y="775877"/>
            <a:ext cx="5554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n w="0"/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Контрольные мероприятия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3" y="94795"/>
            <a:ext cx="720108" cy="445359"/>
          </a:xfrm>
          <a:prstGeom prst="rect">
            <a:avLst/>
          </a:prstGeom>
        </p:spPr>
      </p:pic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94741" y="3058808"/>
            <a:ext cx="6670516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193D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-724017" y="3007417"/>
            <a:ext cx="617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Выявленные нарушения</a:t>
            </a:r>
            <a:endParaRPr lang="ru-RU" sz="2800" dirty="0">
              <a:ln w="0"/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184732" y="5111842"/>
            <a:ext cx="6680526" cy="1341694"/>
          </a:xfrm>
          <a:prstGeom prst="round2DiagRect">
            <a:avLst>
              <a:gd name="adj1" fmla="val 0"/>
              <a:gd name="adj2" fmla="val 40266"/>
            </a:avLst>
          </a:prstGeom>
          <a:ln>
            <a:solidFill>
              <a:srgbClr val="4193D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36138" y="5123886"/>
            <a:ext cx="57324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6 </a:t>
            </a:r>
            <a:r>
              <a:rPr lang="ru-RU" sz="2000" b="1" dirty="0" smtClean="0"/>
              <a:t>протоколов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1</a:t>
            </a:r>
            <a:r>
              <a:rPr lang="ru-RU" sz="2000" b="1" i="1" dirty="0" smtClean="0"/>
              <a:t> </a:t>
            </a:r>
            <a:r>
              <a:rPr lang="ru-RU" sz="2000" b="1" dirty="0" smtClean="0"/>
              <a:t>предписание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13</a:t>
            </a:r>
            <a:r>
              <a:rPr lang="ru-RU" sz="2000" b="1" i="1" dirty="0" smtClean="0"/>
              <a:t> </a:t>
            </a:r>
            <a:r>
              <a:rPr lang="ru-RU" sz="2000" b="1" dirty="0" smtClean="0"/>
              <a:t>представлений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16</a:t>
            </a:r>
            <a:r>
              <a:rPr lang="ru-RU" sz="2000" b="1" dirty="0" smtClean="0"/>
              <a:t> </a:t>
            </a:r>
            <a:r>
              <a:rPr lang="ru-RU" sz="2000" b="1" dirty="0"/>
              <a:t>информационных писем</a:t>
            </a:r>
            <a:endParaRPr lang="ru-RU" sz="2000" b="1" dirty="0" smtClean="0"/>
          </a:p>
          <a:p>
            <a:endParaRPr lang="ru-RU" sz="2000" b="1" dirty="0" smtClean="0"/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184732" y="4695273"/>
            <a:ext cx="6680526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4193D7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-487588" y="4661108"/>
            <a:ext cx="8025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Результаты контрольных мероприятий</a:t>
            </a:r>
            <a:endParaRPr lang="ru-RU" sz="2800" dirty="0">
              <a:ln w="0"/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0453349" y="861788"/>
            <a:ext cx="1680714" cy="82982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10576553" y="823641"/>
            <a:ext cx="1468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177" y="2204680"/>
            <a:ext cx="877681" cy="6631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421" y="3508433"/>
            <a:ext cx="579206" cy="5642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09895" y="5391802"/>
            <a:ext cx="3178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B5391"/>
                </a:solidFill>
              </a:rPr>
              <a:t>Обеспечение ранжирования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14256" y="4518037"/>
            <a:ext cx="3423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B5391"/>
                </a:solidFill>
              </a:rPr>
              <a:t>Риск-ориентированный подход</a:t>
            </a:r>
            <a:endParaRPr lang="ru-RU" sz="2400" b="1" dirty="0">
              <a:solidFill>
                <a:srgbClr val="1B5391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073" y="5501861"/>
            <a:ext cx="681544" cy="69733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109" y="4693565"/>
            <a:ext cx="654650" cy="6554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42" y="1057147"/>
            <a:ext cx="858117" cy="85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317500" y="5347343"/>
            <a:ext cx="11621182" cy="1215793"/>
          </a:xfrm>
          <a:prstGeom prst="round2DiagRect">
            <a:avLst>
              <a:gd name="adj1" fmla="val 0"/>
              <a:gd name="adj2" fmla="val 36852"/>
            </a:avLst>
          </a:prstGeom>
          <a:ln>
            <a:solidFill>
              <a:srgbClr val="4193D7"/>
            </a:solidFill>
          </a:ln>
          <a:effectLst>
            <a:outerShdw blurRad="254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45016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317500" y="5427789"/>
            <a:ext cx="6375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Предъявлено </a:t>
            </a:r>
            <a:r>
              <a:rPr lang="ru-RU" sz="2400" b="1" dirty="0" smtClean="0">
                <a:solidFill>
                  <a:srgbClr val="1B5391"/>
                </a:solidFill>
              </a:rPr>
              <a:t>44 </a:t>
            </a:r>
            <a:r>
              <a:rPr lang="ru-RU" sz="2400" dirty="0" smtClean="0"/>
              <a:t>иска на сумму </a:t>
            </a:r>
            <a:r>
              <a:rPr lang="ru-RU" sz="2400" b="1" dirty="0" smtClean="0">
                <a:solidFill>
                  <a:srgbClr val="1B5391"/>
                </a:solidFill>
              </a:rPr>
              <a:t>153,1</a:t>
            </a:r>
            <a:r>
              <a:rPr lang="ru-RU" sz="2400" dirty="0" smtClean="0"/>
              <a:t> млн. руб.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411454" y="5972635"/>
            <a:ext cx="654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Удовлетворено </a:t>
            </a:r>
            <a:r>
              <a:rPr lang="ru-RU" sz="2400" b="1" dirty="0" smtClean="0"/>
              <a:t>22</a:t>
            </a:r>
            <a:r>
              <a:rPr lang="ru-RU" sz="2400" dirty="0" smtClean="0"/>
              <a:t> исков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21,2</a:t>
            </a:r>
            <a:r>
              <a:rPr lang="ru-RU" sz="2400" dirty="0" smtClean="0"/>
              <a:t> млн. руб.</a:t>
            </a:r>
            <a:endParaRPr lang="ru-RU" sz="2400" dirty="0"/>
          </a:p>
        </p:txBody>
      </p:sp>
      <p:sp>
        <p:nvSpPr>
          <p:cNvPr id="11" name="TextBox 25"/>
          <p:cNvSpPr txBox="1"/>
          <p:nvPr/>
        </p:nvSpPr>
        <p:spPr>
          <a:xfrm>
            <a:off x="6622098" y="5593434"/>
            <a:ext cx="53165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00B050"/>
                </a:solidFill>
                <a:latin typeface="+mj-lt"/>
                <a:ea typeface="FangSong" panose="02010609060101010101" pitchFamily="49" charset="-122"/>
              </a:rPr>
              <a:t>131,9</a:t>
            </a:r>
            <a:r>
              <a:rPr lang="ru-RU" sz="2400" dirty="0" smtClean="0"/>
              <a:t> млн. руб. сохранено в казне РФ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15681" y="6563137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21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71364" y="43415"/>
            <a:ext cx="6988231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Правовое обеспечение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 flipH="1">
            <a:off x="317500" y="841486"/>
            <a:ext cx="11621182" cy="4374285"/>
          </a:xfrm>
          <a:prstGeom prst="round2DiagRect">
            <a:avLst>
              <a:gd name="adj1" fmla="val 0"/>
              <a:gd name="adj2" fmla="val 21031"/>
            </a:avLst>
          </a:prstGeom>
          <a:ln>
            <a:solidFill>
              <a:srgbClr val="4193D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2" b="1"/>
          <a:stretch/>
        </p:blipFill>
        <p:spPr>
          <a:xfrm>
            <a:off x="659774" y="1161143"/>
            <a:ext cx="4415553" cy="38665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" y="33518"/>
            <a:ext cx="609356" cy="55132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75327" y="1025992"/>
            <a:ext cx="6863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ГК от </a:t>
            </a:r>
            <a:r>
              <a:rPr lang="ru-RU" sz="1600" b="1" dirty="0"/>
              <a:t>02.10.2019 № ФКУ0296/10/2019/ЭВИС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«</a:t>
            </a:r>
            <a:r>
              <a:rPr lang="ru-RU" sz="1600" b="1" dirty="0"/>
              <a:t>По развитию системы комплексного </a:t>
            </a:r>
            <a:r>
              <a:rPr lang="ru-RU" sz="1600" b="1" dirty="0" smtClean="0"/>
              <a:t>информационно-аналитического</a:t>
            </a:r>
            <a:br>
              <a:rPr lang="ru-RU" sz="1600" b="1" dirty="0" smtClean="0"/>
            </a:br>
            <a:r>
              <a:rPr lang="ru-RU" sz="1600" b="1" dirty="0" smtClean="0"/>
              <a:t> </a:t>
            </a:r>
            <a:r>
              <a:rPr lang="ru-RU" sz="1600" b="1" dirty="0"/>
              <a:t>обеспечения деятельности органов Федерального казначейства» 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234" y="2041495"/>
            <a:ext cx="5119998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920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с двумя скругленными противолежащими углами 40"/>
          <p:cNvSpPr/>
          <p:nvPr/>
        </p:nvSpPr>
        <p:spPr>
          <a:xfrm>
            <a:off x="4337874" y="1066229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436295" y="4828502"/>
            <a:ext cx="4482601" cy="14294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5822866" y="4955836"/>
            <a:ext cx="1563008" cy="1017616"/>
          </a:xfrm>
          <a:prstGeom prst="rightArrow">
            <a:avLst>
              <a:gd name="adj1" fmla="val 41442"/>
              <a:gd name="adj2" fmla="val 485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с двумя усеченными противолежащими углами 34"/>
          <p:cNvSpPr/>
          <p:nvPr/>
        </p:nvSpPr>
        <p:spPr>
          <a:xfrm>
            <a:off x="300741" y="5093540"/>
            <a:ext cx="6188062" cy="595538"/>
          </a:xfrm>
          <a:prstGeom prst="snip2DiagRect">
            <a:avLst>
              <a:gd name="adj1" fmla="val 0"/>
              <a:gd name="adj2" fmla="val 2746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с двумя усеченными противолежащими углами 35"/>
          <p:cNvSpPr/>
          <p:nvPr/>
        </p:nvSpPr>
        <p:spPr>
          <a:xfrm flipH="1">
            <a:off x="300741" y="5770970"/>
            <a:ext cx="6188062" cy="595538"/>
          </a:xfrm>
          <a:prstGeom prst="snip2DiagRect">
            <a:avLst>
              <a:gd name="adj1" fmla="val 0"/>
              <a:gd name="adj2" fmla="val 2746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38029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22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3884" y="115067"/>
            <a:ext cx="6988231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Кадровый учёт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5" b="5694"/>
          <a:stretch/>
        </p:blipFill>
        <p:spPr>
          <a:xfrm>
            <a:off x="228287" y="31578"/>
            <a:ext cx="756919" cy="640080"/>
          </a:xfrm>
          <a:prstGeom prst="rect">
            <a:avLst/>
          </a:prstGeom>
        </p:spPr>
      </p:pic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6429675" y="1144669"/>
            <a:ext cx="5489221" cy="2748321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0563063" y="925108"/>
            <a:ext cx="1496753" cy="693163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0593294" y="861211"/>
            <a:ext cx="1436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84276" y="1486028"/>
            <a:ext cx="46590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1657"/>
            <a:r>
              <a:rPr lang="ru-RU" sz="2400" dirty="0" smtClean="0"/>
              <a:t>Организация и ведение </a:t>
            </a:r>
            <a:br>
              <a:rPr lang="ru-RU" sz="2400" dirty="0" smtClean="0"/>
            </a:br>
            <a:r>
              <a:rPr lang="ru-RU" sz="2400" dirty="0" smtClean="0"/>
              <a:t>Электронных трудовых книжек</a:t>
            </a:r>
            <a:endParaRPr lang="en-US" sz="2400" dirty="0" smtClean="0"/>
          </a:p>
          <a:p>
            <a:pPr defTabSz="911657"/>
            <a:endParaRPr lang="ru-RU" sz="2400" dirty="0" smtClean="0"/>
          </a:p>
          <a:p>
            <a:pPr defTabSz="911657"/>
            <a:r>
              <a:rPr lang="ru-RU" sz="2400" dirty="0" smtClean="0"/>
              <a:t>Ведение </a:t>
            </a:r>
            <a:r>
              <a:rPr lang="ru-RU" sz="2400" dirty="0"/>
              <a:t>кадрового учета и наполнение подразделов </a:t>
            </a:r>
            <a:r>
              <a:rPr lang="ru-RU" sz="2400" dirty="0" smtClean="0"/>
              <a:t>ЕИСУКС</a:t>
            </a:r>
          </a:p>
          <a:p>
            <a:pPr defTabSz="911657"/>
            <a:endParaRPr lang="ru-RU" sz="24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44314" y="5019995"/>
            <a:ext cx="5500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Контрольно-ревизионный </a:t>
            </a:r>
            <a:r>
              <a:rPr lang="ru-RU" dirty="0" smtClean="0"/>
              <a:t>отдел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в социально-экономической сфере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774" y="5720177"/>
            <a:ext cx="6125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Контрольно-ревизионный отдел в сфере деятельности силовых ведомств и судебной системы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35117" y="5194285"/>
            <a:ext cx="4557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Контрольно-ревизионный </a:t>
            </a:r>
            <a:r>
              <a:rPr lang="ru-RU" sz="2400" dirty="0" smtClean="0"/>
              <a:t>отдел</a:t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финансово-бюджетной сфере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0" b="5253"/>
          <a:stretch/>
        </p:blipFill>
        <p:spPr>
          <a:xfrm>
            <a:off x="6608340" y="2669820"/>
            <a:ext cx="835109" cy="695437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92" y="1101714"/>
            <a:ext cx="883850" cy="904728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64" y="1574787"/>
            <a:ext cx="994138" cy="7579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463" y="1120167"/>
            <a:ext cx="1428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1B5391"/>
                </a:solidFill>
              </a:rPr>
              <a:t>П</a:t>
            </a:r>
            <a:r>
              <a:rPr lang="ru-RU" sz="2400" dirty="0" smtClean="0">
                <a:solidFill>
                  <a:srgbClr val="1B5391"/>
                </a:solidFill>
              </a:rPr>
              <a:t>риказов</a:t>
            </a:r>
            <a:endParaRPr lang="ru-RU" sz="2400" dirty="0">
              <a:solidFill>
                <a:srgbClr val="1B539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37874" y="1094197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965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23148" y="706133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2019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37874" y="714162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2020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4" name="Прямоугольник с двумя скругленными противолежащими углами 43"/>
          <p:cNvSpPr/>
          <p:nvPr/>
        </p:nvSpPr>
        <p:spPr>
          <a:xfrm>
            <a:off x="3523148" y="1050974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3523148" y="1078942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843</a:t>
            </a:r>
            <a:endParaRPr lang="ru-RU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00463" y="1509566"/>
            <a:ext cx="1292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1B5391"/>
                </a:solidFill>
              </a:rPr>
              <a:t>Принято</a:t>
            </a:r>
            <a:endParaRPr lang="ru-RU" sz="2400" dirty="0">
              <a:solidFill>
                <a:srgbClr val="1B5391"/>
              </a:solidFill>
            </a:endParaRPr>
          </a:p>
        </p:txBody>
      </p:sp>
      <p:sp>
        <p:nvSpPr>
          <p:cNvPr id="47" name="Прямоугольник с двумя скругленными противолежащими углами 46"/>
          <p:cNvSpPr/>
          <p:nvPr/>
        </p:nvSpPr>
        <p:spPr>
          <a:xfrm>
            <a:off x="4337874" y="1585923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4337874" y="1613891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30</a:t>
            </a:r>
            <a:endParaRPr lang="ru-RU" sz="2000" b="1" dirty="0"/>
          </a:p>
        </p:txBody>
      </p:sp>
      <p:sp>
        <p:nvSpPr>
          <p:cNvPr id="49" name="Прямоугольник с двумя скругленными противолежащими углами 48"/>
          <p:cNvSpPr/>
          <p:nvPr/>
        </p:nvSpPr>
        <p:spPr>
          <a:xfrm>
            <a:off x="3523148" y="1570668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3523148" y="1598636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463" y="2031842"/>
            <a:ext cx="1277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1B5391"/>
                </a:solidFill>
              </a:rPr>
              <a:t>Уволено</a:t>
            </a:r>
            <a:endParaRPr lang="ru-RU" sz="2400" dirty="0">
              <a:solidFill>
                <a:srgbClr val="1B5391"/>
              </a:solidFill>
            </a:endParaRPr>
          </a:p>
        </p:txBody>
      </p:sp>
      <p:sp>
        <p:nvSpPr>
          <p:cNvPr id="52" name="Прямоугольник с двумя скругленными противолежащими углами 51"/>
          <p:cNvSpPr/>
          <p:nvPr/>
        </p:nvSpPr>
        <p:spPr>
          <a:xfrm>
            <a:off x="4337874" y="2095865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4337874" y="2123833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32</a:t>
            </a:r>
            <a:endParaRPr lang="ru-RU" sz="2000" b="1" dirty="0"/>
          </a:p>
        </p:txBody>
      </p:sp>
      <p:sp>
        <p:nvSpPr>
          <p:cNvPr id="54" name="Прямоугольник с двумя скругленными противолежащими углами 53"/>
          <p:cNvSpPr/>
          <p:nvPr/>
        </p:nvSpPr>
        <p:spPr>
          <a:xfrm>
            <a:off x="3523148" y="2080610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3523148" y="2108578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25</a:t>
            </a:r>
          </a:p>
        </p:txBody>
      </p:sp>
      <p:sp>
        <p:nvSpPr>
          <p:cNvPr id="57" name="Прямоугольник с двумя скругленными противолежащими углами 56"/>
          <p:cNvSpPr/>
          <p:nvPr/>
        </p:nvSpPr>
        <p:spPr>
          <a:xfrm>
            <a:off x="4337874" y="2576758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4337874" y="2604726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14</a:t>
            </a:r>
            <a:endParaRPr lang="ru-RU" sz="2000" b="1" dirty="0"/>
          </a:p>
        </p:txBody>
      </p:sp>
      <p:sp>
        <p:nvSpPr>
          <p:cNvPr id="59" name="Прямоугольник с двумя скругленными противолежащими углами 58"/>
          <p:cNvSpPr/>
          <p:nvPr/>
        </p:nvSpPr>
        <p:spPr>
          <a:xfrm>
            <a:off x="3523148" y="2561503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TextBox 59"/>
          <p:cNvSpPr txBox="1"/>
          <p:nvPr/>
        </p:nvSpPr>
        <p:spPr>
          <a:xfrm>
            <a:off x="3523148" y="2589471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19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0463" y="2498900"/>
            <a:ext cx="3760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1B5391"/>
                </a:solidFill>
              </a:rPr>
              <a:t>Присвоено чинов</a:t>
            </a:r>
            <a:endParaRPr lang="ru-RU" sz="2400" dirty="0">
              <a:solidFill>
                <a:srgbClr val="1B539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0463" y="3021198"/>
            <a:ext cx="1453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1B5391"/>
                </a:solidFill>
              </a:rPr>
              <a:t>Конкурсы</a:t>
            </a:r>
            <a:endParaRPr lang="ru-RU" sz="2400" dirty="0">
              <a:solidFill>
                <a:srgbClr val="1B5391"/>
              </a:solidFill>
            </a:endParaRPr>
          </a:p>
        </p:txBody>
      </p:sp>
      <p:sp>
        <p:nvSpPr>
          <p:cNvPr id="71" name="Прямоугольник с двумя скругленными противолежащими углами 70"/>
          <p:cNvSpPr/>
          <p:nvPr/>
        </p:nvSpPr>
        <p:spPr>
          <a:xfrm>
            <a:off x="4337874" y="3124455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4337874" y="3152423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</a:t>
            </a:r>
            <a:endParaRPr lang="ru-RU" sz="2000" b="1" dirty="0"/>
          </a:p>
        </p:txBody>
      </p:sp>
      <p:sp>
        <p:nvSpPr>
          <p:cNvPr id="73" name="Прямоугольник с двумя скругленными противолежащими углами 72"/>
          <p:cNvSpPr/>
          <p:nvPr/>
        </p:nvSpPr>
        <p:spPr>
          <a:xfrm>
            <a:off x="3523148" y="3109200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3523148" y="3137168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10</a:t>
            </a:r>
          </a:p>
        </p:txBody>
      </p:sp>
      <p:sp>
        <p:nvSpPr>
          <p:cNvPr id="75" name="Прямоугольник с двумя скругленными противолежащими углами 74"/>
          <p:cNvSpPr/>
          <p:nvPr/>
        </p:nvSpPr>
        <p:spPr>
          <a:xfrm>
            <a:off x="4337874" y="3628735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4337874" y="3656703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20</a:t>
            </a:r>
            <a:endParaRPr lang="ru-RU" sz="2000" b="1" dirty="0"/>
          </a:p>
        </p:txBody>
      </p:sp>
      <p:sp>
        <p:nvSpPr>
          <p:cNvPr id="77" name="Прямоугольник с двумя скругленными противолежащими углами 76"/>
          <p:cNvSpPr/>
          <p:nvPr/>
        </p:nvSpPr>
        <p:spPr>
          <a:xfrm>
            <a:off x="3523148" y="3613480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3523148" y="3641448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0463" y="3539821"/>
            <a:ext cx="313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1B5391"/>
                </a:solidFill>
              </a:rPr>
              <a:t>Кадровый резерв</a:t>
            </a:r>
            <a:endParaRPr lang="ru-RU" sz="2400" dirty="0">
              <a:solidFill>
                <a:srgbClr val="1B5391"/>
              </a:solidFill>
            </a:endParaRPr>
          </a:p>
        </p:txBody>
      </p:sp>
      <p:sp>
        <p:nvSpPr>
          <p:cNvPr id="80" name="Прямоугольник с двумя скругленными противолежащими углами 79"/>
          <p:cNvSpPr/>
          <p:nvPr/>
        </p:nvSpPr>
        <p:spPr>
          <a:xfrm>
            <a:off x="4337874" y="4161062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4337874" y="4189030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33</a:t>
            </a:r>
            <a:endParaRPr lang="ru-RU" sz="2000" b="1" dirty="0"/>
          </a:p>
        </p:txBody>
      </p:sp>
      <p:sp>
        <p:nvSpPr>
          <p:cNvPr id="82" name="Прямоугольник с двумя скругленными противолежащими углами 81"/>
          <p:cNvSpPr/>
          <p:nvPr/>
        </p:nvSpPr>
        <p:spPr>
          <a:xfrm>
            <a:off x="3523148" y="4145807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TextBox 82"/>
          <p:cNvSpPr txBox="1"/>
          <p:nvPr/>
        </p:nvSpPr>
        <p:spPr>
          <a:xfrm>
            <a:off x="3523148" y="4173775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38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0463" y="4097624"/>
            <a:ext cx="313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1B5391"/>
                </a:solidFill>
              </a:rPr>
              <a:t>Обучение</a:t>
            </a:r>
            <a:endParaRPr lang="ru-RU" sz="2400" dirty="0">
              <a:solidFill>
                <a:srgbClr val="1B5391"/>
              </a:solidFill>
            </a:endParaRPr>
          </a:p>
        </p:txBody>
      </p:sp>
      <p:sp>
        <p:nvSpPr>
          <p:cNvPr id="85" name="Прямоугольник с двумя скругленными противолежащими углами 84"/>
          <p:cNvSpPr/>
          <p:nvPr/>
        </p:nvSpPr>
        <p:spPr>
          <a:xfrm>
            <a:off x="4337874" y="4683411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TextBox 85"/>
          <p:cNvSpPr txBox="1"/>
          <p:nvPr/>
        </p:nvSpPr>
        <p:spPr>
          <a:xfrm>
            <a:off x="4337874" y="4711379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10</a:t>
            </a:r>
            <a:endParaRPr lang="ru-RU" sz="2000" b="1" dirty="0"/>
          </a:p>
        </p:txBody>
      </p:sp>
      <p:sp>
        <p:nvSpPr>
          <p:cNvPr id="87" name="Прямоугольник с двумя скругленными противолежащими углами 86"/>
          <p:cNvSpPr/>
          <p:nvPr/>
        </p:nvSpPr>
        <p:spPr>
          <a:xfrm>
            <a:off x="3523148" y="4668156"/>
            <a:ext cx="821446" cy="420519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8" name="TextBox 87"/>
          <p:cNvSpPr txBox="1"/>
          <p:nvPr/>
        </p:nvSpPr>
        <p:spPr>
          <a:xfrm>
            <a:off x="3523148" y="4696124"/>
            <a:ext cx="600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7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0463" y="4632257"/>
            <a:ext cx="313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1B5391"/>
                </a:solidFill>
              </a:rPr>
              <a:t>Уведомления</a:t>
            </a:r>
            <a:endParaRPr lang="ru-RU" sz="2400" dirty="0">
              <a:solidFill>
                <a:srgbClr val="1B5391"/>
              </a:solidFill>
            </a:endParaRPr>
          </a:p>
        </p:txBody>
      </p:sp>
      <p:sp>
        <p:nvSpPr>
          <p:cNvPr id="95" name="Прямоугольник с двумя скругленными противолежащими углами 94"/>
          <p:cNvSpPr/>
          <p:nvPr/>
        </p:nvSpPr>
        <p:spPr>
          <a:xfrm>
            <a:off x="8992770" y="3999606"/>
            <a:ext cx="1863916" cy="730257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9146961" y="3981749"/>
            <a:ext cx="1255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645</a:t>
            </a:r>
          </a:p>
          <a:p>
            <a:r>
              <a:rPr lang="ru-RU" sz="2000" b="1" dirty="0" smtClean="0"/>
              <a:t>справок</a:t>
            </a:r>
            <a:endParaRPr lang="ru-RU" sz="2000" b="1" dirty="0"/>
          </a:p>
        </p:txBody>
      </p:sp>
      <p:sp>
        <p:nvSpPr>
          <p:cNvPr id="97" name="Прямоугольник с двумя скругленными противолежащими углами 96"/>
          <p:cNvSpPr/>
          <p:nvPr/>
        </p:nvSpPr>
        <p:spPr>
          <a:xfrm>
            <a:off x="6926404" y="3971638"/>
            <a:ext cx="1779227" cy="758226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6947880" y="3981749"/>
            <a:ext cx="1665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258</a:t>
            </a:r>
          </a:p>
          <a:p>
            <a:r>
              <a:rPr lang="ru-RU" sz="2000" b="1" dirty="0" smtClean="0"/>
              <a:t>сотрудников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570085" y="4088702"/>
            <a:ext cx="3135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1B5391"/>
                </a:solidFill>
              </a:rPr>
              <a:t>Справки</a:t>
            </a:r>
            <a:endParaRPr lang="ru-RU" sz="2400" dirty="0">
              <a:solidFill>
                <a:srgbClr val="1B5391"/>
              </a:solidFill>
            </a:endParaRPr>
          </a:p>
        </p:txBody>
      </p:sp>
      <p:cxnSp>
        <p:nvCxnSpPr>
          <p:cNvPr id="100" name="Прямая соединительная линия 99"/>
          <p:cNvCxnSpPr/>
          <p:nvPr/>
        </p:nvCxnSpPr>
        <p:spPr>
          <a:xfrm>
            <a:off x="158434" y="1521985"/>
            <a:ext cx="5124513" cy="1121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>
            <a:off x="158434" y="2029329"/>
            <a:ext cx="5124513" cy="1121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158434" y="2524575"/>
            <a:ext cx="5124513" cy="1121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158434" y="3071150"/>
            <a:ext cx="5124513" cy="1121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158434" y="3553827"/>
            <a:ext cx="5124513" cy="1121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158434" y="4087132"/>
            <a:ext cx="5124513" cy="1121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158434" y="4608117"/>
            <a:ext cx="5124513" cy="1121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7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с двумя скругленными противолежащими углами 41"/>
          <p:cNvSpPr/>
          <p:nvPr/>
        </p:nvSpPr>
        <p:spPr>
          <a:xfrm>
            <a:off x="254000" y="4142490"/>
            <a:ext cx="11526161" cy="2283710"/>
          </a:xfrm>
          <a:prstGeom prst="round2DiagRect">
            <a:avLst>
              <a:gd name="adj1" fmla="val 0"/>
              <a:gd name="adj2" fmla="val 2967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67366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23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513" y="70016"/>
            <a:ext cx="10365858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деятельность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0" y="37748"/>
            <a:ext cx="822094" cy="588859"/>
          </a:xfrm>
          <a:prstGeom prst="rect">
            <a:avLst/>
          </a:prstGeom>
        </p:spPr>
      </p:pic>
      <p:sp>
        <p:nvSpPr>
          <p:cNvPr id="38" name="Прямоугольник с двумя скругленными противолежащими углами 37"/>
          <p:cNvSpPr/>
          <p:nvPr/>
        </p:nvSpPr>
        <p:spPr>
          <a:xfrm>
            <a:off x="8524000" y="368045"/>
            <a:ext cx="3419866" cy="70419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9" name="TextBox 38"/>
          <p:cNvSpPr txBox="1"/>
          <p:nvPr/>
        </p:nvSpPr>
        <p:spPr>
          <a:xfrm>
            <a:off x="8612942" y="329899"/>
            <a:ext cx="31672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2020/2021</a:t>
            </a:r>
            <a:endParaRPr lang="ru-RU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0" name="Прямоугольник с двумя скругленными противолежащими углами 39"/>
          <p:cNvSpPr/>
          <p:nvPr/>
        </p:nvSpPr>
        <p:spPr>
          <a:xfrm>
            <a:off x="254000" y="1159310"/>
            <a:ext cx="11526161" cy="2434790"/>
          </a:xfrm>
          <a:prstGeom prst="round2DiagRect">
            <a:avLst>
              <a:gd name="adj1" fmla="val 0"/>
              <a:gd name="adj2" fmla="val 2967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966" y="4158627"/>
            <a:ext cx="1790700" cy="1790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544237" y="4209427"/>
            <a:ext cx="88029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1B5391"/>
                </a:solidFill>
              </a:rPr>
              <a:t>1-ый Всероссийский фестиваль патриотического </a:t>
            </a:r>
            <a:r>
              <a:rPr lang="ru-RU" sz="2000" b="1" dirty="0" smtClean="0">
                <a:solidFill>
                  <a:srgbClr val="1B5391"/>
                </a:solidFill>
              </a:rPr>
              <a:t>рэпа</a:t>
            </a:r>
          </a:p>
          <a:p>
            <a:endParaRPr lang="ru-RU" b="1" dirty="0" smtClean="0"/>
          </a:p>
          <a:p>
            <a:r>
              <a:rPr lang="ru-RU" b="1" dirty="0" smtClean="0"/>
              <a:t>Участники</a:t>
            </a:r>
            <a:r>
              <a:rPr lang="ru-RU" b="1" dirty="0"/>
              <a:t>: </a:t>
            </a:r>
          </a:p>
          <a:p>
            <a:r>
              <a:rPr lang="ru-RU" dirty="0" smtClean="0"/>
              <a:t>- Территориальные органы федеральных </a:t>
            </a:r>
            <a:r>
              <a:rPr lang="ru-RU" dirty="0"/>
              <a:t>органов исполнительной власти, </a:t>
            </a:r>
            <a:r>
              <a:rPr lang="ru-RU" dirty="0" smtClean="0"/>
              <a:t>входящие </a:t>
            </a:r>
            <a:r>
              <a:rPr lang="ru-RU" dirty="0"/>
              <a:t>в состав Центрального спортивного клуба финансово-экономических органов </a:t>
            </a:r>
            <a:r>
              <a:rPr lang="ru-RU" dirty="0" smtClean="0"/>
              <a:t>России</a:t>
            </a:r>
            <a:r>
              <a:rPr lang="ru-RU" dirty="0"/>
              <a:t>;</a:t>
            </a:r>
            <a:endParaRPr lang="ru-RU" dirty="0" smtClean="0"/>
          </a:p>
          <a:p>
            <a:r>
              <a:rPr lang="ru-RU" dirty="0" smtClean="0"/>
              <a:t>- Правоохранительные органы, входящие </a:t>
            </a:r>
            <a:r>
              <a:rPr lang="ru-RU" dirty="0"/>
              <a:t>в ВФСО «Динамо», </a:t>
            </a:r>
            <a:endParaRPr lang="ru-RU" dirty="0" smtClean="0"/>
          </a:p>
          <a:p>
            <a:r>
              <a:rPr lang="ru-RU" dirty="0" smtClean="0"/>
              <a:t>- Высшие учебные заведения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335673" y="1159310"/>
            <a:ext cx="10980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B5391"/>
                </a:solidFill>
              </a:rPr>
              <a:t>Всероссийский конкурс </a:t>
            </a:r>
            <a:r>
              <a:rPr lang="ru-RU" sz="2000" b="1" dirty="0">
                <a:solidFill>
                  <a:srgbClr val="1B5391"/>
                </a:solidFill>
              </a:rPr>
              <a:t>художественной самодеятельности, </a:t>
            </a:r>
            <a:r>
              <a:rPr lang="ru-RU" sz="2000" b="1" dirty="0" smtClean="0">
                <a:solidFill>
                  <a:srgbClr val="1B5391"/>
                </a:solidFill>
              </a:rPr>
              <a:t>посвященный </a:t>
            </a:r>
            <a:r>
              <a:rPr lang="ru-RU" sz="2000" b="1" dirty="0">
                <a:solidFill>
                  <a:srgbClr val="1B5391"/>
                </a:solidFill>
              </a:rPr>
              <a:t>празднованию 75-й годовщины Победы в Великой Отечественной войне 1941-1945 годов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993537" y="7843557"/>
            <a:ext cx="211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B5391"/>
                </a:solidFill>
              </a:rPr>
              <a:t>29 марта 2021</a:t>
            </a:r>
          </a:p>
        </p:txBody>
      </p:sp>
      <p:pic>
        <p:nvPicPr>
          <p:cNvPr id="1028" name="Picture 4" descr="https://tomsk.roskazna.gov.ru/upload/resize_cache/iblock/878/1300_900_1/dsc_979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947" y="2068295"/>
            <a:ext cx="1200000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tomsk.roskazna.gov.ru/upload/resize_cache/iblock/3db/1300_900_1/dsc_986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36" y="2068295"/>
            <a:ext cx="2702078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tomsk.roskazna.gov.ru/upload/resize_cache/iblock/179/1300_900_1/dsc_98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213" y="2068295"/>
            <a:ext cx="1200000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tomsk.roskazna.gov.ru/upload/resize_cache/iblock/8b2/1300_900_1/dsc_991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401" y="2068295"/>
            <a:ext cx="2702078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tomsk.roskazna.gov.ru/upload/resize_cache/iblock/ead/1300_900_1/dsc_970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080" y="2068295"/>
            <a:ext cx="2550000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7545670" y="6016264"/>
            <a:ext cx="4183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B5391"/>
                </a:solidFill>
              </a:rPr>
              <a:t>Региональный этап 29 марта 2021</a:t>
            </a:r>
          </a:p>
        </p:txBody>
      </p:sp>
    </p:spTree>
    <p:extLst>
      <p:ext uri="{BB962C8B-B14F-4D97-AF65-F5344CB8AC3E}">
        <p14:creationId xmlns:p14="http://schemas.microsoft.com/office/powerpoint/2010/main" val="108951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67366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24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513" y="70016"/>
            <a:ext cx="10365858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деятельность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0" y="37748"/>
            <a:ext cx="822094" cy="588859"/>
          </a:xfrm>
          <a:prstGeom prst="rect">
            <a:avLst/>
          </a:prstGeom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3190" y="882599"/>
            <a:ext cx="8015258" cy="63956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37747" y="909991"/>
            <a:ext cx="5989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1B5391"/>
                </a:solidFill>
              </a:rPr>
              <a:t>Поисковый отряд «Казначей 70» </a:t>
            </a:r>
            <a:endParaRPr lang="ru-RU" sz="3200" dirty="0">
              <a:solidFill>
                <a:srgbClr val="1B539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55" y="781001"/>
            <a:ext cx="1001542" cy="989744"/>
          </a:xfrm>
          <a:prstGeom prst="rect">
            <a:avLst/>
          </a:prstGeom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33190" y="2107420"/>
            <a:ext cx="3582467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17448" y="4827182"/>
            <a:ext cx="11235924" cy="1680196"/>
          </a:xfrm>
          <a:prstGeom prst="round2DiagRect">
            <a:avLst>
              <a:gd name="adj1" fmla="val 0"/>
              <a:gd name="adj2" fmla="val 2967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0296650" y="5305460"/>
            <a:ext cx="1680714" cy="82982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419854" y="5267313"/>
            <a:ext cx="1468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7927878" y="2184214"/>
            <a:ext cx="3582466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946317" y="2227114"/>
            <a:ext cx="2646815" cy="72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Поисковые мероприятия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в Новгородской области</a:t>
            </a: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33189" y="3406720"/>
            <a:ext cx="3582467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4272843" y="2107420"/>
            <a:ext cx="3321806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7972246" y="3566001"/>
            <a:ext cx="3582466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4229299" y="3450269"/>
            <a:ext cx="3424251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8272502" y="3620064"/>
            <a:ext cx="20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Страница</a:t>
            </a:r>
            <a:br>
              <a:rPr lang="ru-RU" dirty="0" smtClean="0"/>
            </a:br>
            <a:r>
              <a:rPr lang="ru-RU" dirty="0" smtClean="0"/>
              <a:t>«Наши герои»</a:t>
            </a:r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991" y="3425400"/>
            <a:ext cx="1325857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851" y="3425400"/>
            <a:ext cx="1327513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27" y="1946890"/>
            <a:ext cx="2107060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463" y="3425400"/>
            <a:ext cx="1374292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"/>
          <a:stretch/>
        </p:blipFill>
        <p:spPr>
          <a:xfrm>
            <a:off x="10668516" y="1946890"/>
            <a:ext cx="1355341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375963" y="2142418"/>
            <a:ext cx="20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Конкурс </a:t>
            </a:r>
            <a:br>
              <a:rPr lang="ru-RU" dirty="0" smtClean="0"/>
            </a:br>
            <a:r>
              <a:rPr lang="ru-RU" dirty="0" smtClean="0"/>
              <a:t>детских рисунков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>
          <a:xfrm>
            <a:off x="6351979" y="1946890"/>
            <a:ext cx="1339881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TextBox 28"/>
          <p:cNvSpPr txBox="1"/>
          <p:nvPr/>
        </p:nvSpPr>
        <p:spPr>
          <a:xfrm>
            <a:off x="276563" y="2162233"/>
            <a:ext cx="20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Обновленный </a:t>
            </a:r>
          </a:p>
          <a:p>
            <a:r>
              <a:rPr lang="ru-RU" dirty="0" smtClean="0"/>
              <a:t>состав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324375" y="3498537"/>
            <a:ext cx="20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Конкурс </a:t>
            </a:r>
            <a:r>
              <a:rPr lang="ru-RU" dirty="0"/>
              <a:t>самодеятельности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6255" y="3375287"/>
            <a:ext cx="22630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Сборник  </a:t>
            </a:r>
          </a:p>
          <a:p>
            <a:r>
              <a:rPr lang="ru-RU" dirty="0" smtClean="0"/>
              <a:t>«Финансисты XXI века о своих героях»</a:t>
            </a:r>
            <a:endParaRPr lang="ru-RU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56" y="5167292"/>
            <a:ext cx="553211" cy="53938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79" y="5041431"/>
            <a:ext cx="972831" cy="79400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73" y="5726461"/>
            <a:ext cx="889193" cy="58564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865806" y="5875621"/>
            <a:ext cx="6209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Книга </a:t>
            </a:r>
            <a:r>
              <a:rPr lang="ru-RU" sz="2400" dirty="0"/>
              <a:t>памяти </a:t>
            </a:r>
            <a:r>
              <a:rPr lang="ru-RU" sz="2400" dirty="0" smtClean="0"/>
              <a:t>УФК </a:t>
            </a:r>
            <a:r>
              <a:rPr lang="ru-RU" sz="2400" dirty="0"/>
              <a:t>по Томской области</a:t>
            </a:r>
          </a:p>
          <a:p>
            <a:endParaRPr lang="ru-RU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5982180" y="5207325"/>
            <a:ext cx="6209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Забег Памяти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1443730" y="5145986"/>
            <a:ext cx="6209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Музейная экспозиция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857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67366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25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513" y="70016"/>
            <a:ext cx="10365858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деятельность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0" y="37748"/>
            <a:ext cx="822094" cy="588859"/>
          </a:xfrm>
          <a:prstGeom prst="rect">
            <a:avLst/>
          </a:prstGeom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3190" y="882599"/>
            <a:ext cx="8015258" cy="63956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37747" y="909991"/>
            <a:ext cx="3619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1B5391"/>
                </a:solidFill>
              </a:rPr>
              <a:t>Молодежный совет</a:t>
            </a:r>
            <a:endParaRPr lang="ru-RU" sz="3200" dirty="0">
              <a:solidFill>
                <a:srgbClr val="1B5391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33190" y="2107420"/>
            <a:ext cx="3582467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317448" y="4827182"/>
            <a:ext cx="11235924" cy="1680196"/>
          </a:xfrm>
          <a:prstGeom prst="round2DiagRect">
            <a:avLst>
              <a:gd name="adj1" fmla="val 0"/>
              <a:gd name="adj2" fmla="val 2967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0296650" y="5305460"/>
            <a:ext cx="1680714" cy="82982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419854" y="5267313"/>
            <a:ext cx="1468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2021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7927878" y="2184214"/>
            <a:ext cx="3582466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946317" y="2227114"/>
            <a:ext cx="2646815" cy="72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Поисковые мероприятия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в Новгородской области</a:t>
            </a: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33189" y="3406720"/>
            <a:ext cx="3582467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4272843" y="2107420"/>
            <a:ext cx="3321806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7972246" y="3566001"/>
            <a:ext cx="3582466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4229299" y="3450269"/>
            <a:ext cx="3424251" cy="90000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8272502" y="3620064"/>
            <a:ext cx="20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Страница</a:t>
            </a:r>
            <a:br>
              <a:rPr lang="ru-RU" dirty="0" smtClean="0"/>
            </a:br>
            <a:r>
              <a:rPr lang="ru-RU" dirty="0" smtClean="0"/>
              <a:t>«Наши герои»</a:t>
            </a:r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991" y="3425400"/>
            <a:ext cx="1325857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27" y="1946890"/>
            <a:ext cx="2107060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463" y="3425400"/>
            <a:ext cx="1374292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375963" y="2142418"/>
            <a:ext cx="20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Конкурс </a:t>
            </a:r>
            <a:br>
              <a:rPr lang="ru-RU" dirty="0" smtClean="0"/>
            </a:br>
            <a:r>
              <a:rPr lang="ru-RU" dirty="0" smtClean="0"/>
              <a:t>детских рисунков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/>
          <a:stretch/>
        </p:blipFill>
        <p:spPr>
          <a:xfrm>
            <a:off x="6351979" y="1946890"/>
            <a:ext cx="1339881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TextBox 28"/>
          <p:cNvSpPr txBox="1"/>
          <p:nvPr/>
        </p:nvSpPr>
        <p:spPr>
          <a:xfrm>
            <a:off x="276563" y="2162233"/>
            <a:ext cx="20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Обновленный </a:t>
            </a:r>
          </a:p>
          <a:p>
            <a:r>
              <a:rPr lang="ru-RU" dirty="0" smtClean="0"/>
              <a:t>состав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324375" y="3498537"/>
            <a:ext cx="20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Конкурс </a:t>
            </a:r>
            <a:r>
              <a:rPr lang="ru-RU" dirty="0"/>
              <a:t>самодеятельности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6255" y="3375287"/>
            <a:ext cx="22630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Сборник  </a:t>
            </a:r>
          </a:p>
          <a:p>
            <a:r>
              <a:rPr lang="ru-RU" dirty="0" smtClean="0"/>
              <a:t>«Финансисты XXI века о своих героях»</a:t>
            </a:r>
            <a:endParaRPr lang="ru-RU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56" y="5167292"/>
            <a:ext cx="553211" cy="53938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79" y="5041431"/>
            <a:ext cx="972831" cy="79400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73" y="5726461"/>
            <a:ext cx="889193" cy="58564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865806" y="5875621"/>
            <a:ext cx="6209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Книга </a:t>
            </a:r>
            <a:r>
              <a:rPr lang="ru-RU" sz="2400" dirty="0"/>
              <a:t>памяти </a:t>
            </a:r>
            <a:r>
              <a:rPr lang="ru-RU" sz="2400" dirty="0" smtClean="0"/>
              <a:t>УФК </a:t>
            </a:r>
            <a:r>
              <a:rPr lang="ru-RU" sz="2400" dirty="0"/>
              <a:t>по Томской области</a:t>
            </a:r>
          </a:p>
          <a:p>
            <a:endParaRPr lang="ru-RU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5982180" y="5207325"/>
            <a:ext cx="6209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Забег Памяти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1443730" y="5145986"/>
            <a:ext cx="6209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Музейная экспозиция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39" name="Рисунок 38"/>
          <p:cNvPicPr/>
          <p:nvPr/>
        </p:nvPicPr>
        <p:blipFill rotWithShape="1">
          <a:blip r:embed="rId11"/>
          <a:srcRect t="9844" r="1563" b="-184"/>
          <a:stretch/>
        </p:blipFill>
        <p:spPr>
          <a:xfrm>
            <a:off x="0" y="686595"/>
            <a:ext cx="12001500" cy="6184105"/>
          </a:xfrm>
          <a:prstGeom prst="rect">
            <a:avLst/>
          </a:prstGeom>
        </p:spPr>
      </p:pic>
      <p:sp>
        <p:nvSpPr>
          <p:cNvPr id="38" name="Номер слайда 3"/>
          <p:cNvSpPr txBox="1">
            <a:spLocks/>
          </p:cNvSpPr>
          <p:nvPr/>
        </p:nvSpPr>
        <p:spPr>
          <a:xfrm>
            <a:off x="9438666" y="63478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1"/>
                </a:solidFill>
              </a:rPr>
              <a:t>24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02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67366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26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513" y="70016"/>
            <a:ext cx="10365858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Общественная деятельность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0" y="37748"/>
            <a:ext cx="822094" cy="588859"/>
          </a:xfrm>
          <a:prstGeom prst="rect">
            <a:avLst/>
          </a:prstGeom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3190" y="882599"/>
            <a:ext cx="8015258" cy="639560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10221" y="872752"/>
            <a:ext cx="45279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1B5391"/>
                </a:solidFill>
              </a:rPr>
              <a:t>Спортивные достижения</a:t>
            </a:r>
            <a:endParaRPr lang="ru-RU" sz="3200" dirty="0">
              <a:solidFill>
                <a:srgbClr val="1B539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37" y="1778151"/>
            <a:ext cx="3193044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14" y="4070482"/>
            <a:ext cx="3233533" cy="21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29" y="1778151"/>
            <a:ext cx="2688888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055" y="4070482"/>
            <a:ext cx="3245655" cy="21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258" y="4070482"/>
            <a:ext cx="3240591" cy="21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434" y="1778151"/>
            <a:ext cx="3193043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365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9" t="35847" r="16317"/>
          <a:stretch/>
        </p:blipFill>
        <p:spPr>
          <a:xfrm>
            <a:off x="3803946" y="3033642"/>
            <a:ext cx="2069221" cy="1544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3"/>
          <a:stretch/>
        </p:blipFill>
        <p:spPr>
          <a:xfrm>
            <a:off x="589632" y="4588697"/>
            <a:ext cx="2170620" cy="1812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732" y="4564343"/>
            <a:ext cx="2400000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7200" y="6567366"/>
            <a:ext cx="2844800" cy="365125"/>
          </a:xfrm>
        </p:spPr>
        <p:txBody>
          <a:bodyPr/>
          <a:lstStyle/>
          <a:p>
            <a:fld id="{9D3DA0D5-2F35-4376-BC6A-3936B73F2B0B}" type="slidenum">
              <a:rPr lang="ru-RU" sz="1600" b="1" smtClean="0">
                <a:solidFill>
                  <a:schemeClr val="bg1"/>
                </a:solidFill>
              </a:rPr>
              <a:pPr/>
              <a:t>27</a:t>
            </a:fld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513" y="70016"/>
            <a:ext cx="10365858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Миссия</a:t>
            </a:r>
            <a:endParaRPr lang="ru-RU" sz="320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917184" y="1031833"/>
            <a:ext cx="10246116" cy="1960311"/>
          </a:xfrm>
          <a:prstGeom prst="round2DiagRect">
            <a:avLst>
              <a:gd name="adj1" fmla="val 455"/>
              <a:gd name="adj2" fmla="val 421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19367" y="1227158"/>
            <a:ext cx="95026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1B5391"/>
                </a:solidFill>
              </a:rPr>
              <a:t>Способствовать лидерству России в мире </a:t>
            </a:r>
            <a:r>
              <a:rPr lang="ru-RU" sz="3200" dirty="0" smtClean="0">
                <a:solidFill>
                  <a:srgbClr val="1B5391"/>
                </a:solidFill>
              </a:rPr>
              <a:t/>
            </a:r>
            <a:br>
              <a:rPr lang="ru-RU" sz="3200" dirty="0" smtClean="0">
                <a:solidFill>
                  <a:srgbClr val="1B5391"/>
                </a:solidFill>
              </a:rPr>
            </a:br>
            <a:r>
              <a:rPr lang="ru-RU" sz="3200" dirty="0" smtClean="0">
                <a:solidFill>
                  <a:srgbClr val="1B5391"/>
                </a:solidFill>
              </a:rPr>
              <a:t>по </a:t>
            </a:r>
            <a:r>
              <a:rPr lang="ru-RU" sz="3200" dirty="0">
                <a:solidFill>
                  <a:srgbClr val="1B5391"/>
                </a:solidFill>
              </a:rPr>
              <a:t>качеству управления общественными финансами во благо граждан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-18149"/>
            <a:ext cx="732005" cy="7329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259" y="3187468"/>
            <a:ext cx="2400000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1"/>
          <a:stretch/>
        </p:blipFill>
        <p:spPr>
          <a:xfrm>
            <a:off x="289878" y="3108707"/>
            <a:ext cx="2260300" cy="18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7880">
            <a:off x="8141624" y="4838115"/>
            <a:ext cx="1172153" cy="16060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4574">
            <a:off x="6246894" y="3016070"/>
            <a:ext cx="1204532" cy="16060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7851">
            <a:off x="7468681" y="3258681"/>
            <a:ext cx="1231627" cy="17304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" t="3271" r="4514" b="5247"/>
          <a:stretch/>
        </p:blipFill>
        <p:spPr>
          <a:xfrm rot="5400000">
            <a:off x="5654462" y="3920167"/>
            <a:ext cx="1483552" cy="1127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0" t="31057" b="7475"/>
          <a:stretch/>
        </p:blipFill>
        <p:spPr>
          <a:xfrm>
            <a:off x="3089570" y="4819451"/>
            <a:ext cx="2482418" cy="15817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889" y="3248523"/>
            <a:ext cx="1258418" cy="1677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379" b="6962"/>
          <a:stretch/>
        </p:blipFill>
        <p:spPr>
          <a:xfrm rot="4514751">
            <a:off x="5382543" y="5153760"/>
            <a:ext cx="1620314" cy="10045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9397">
            <a:off x="6906420" y="4722798"/>
            <a:ext cx="1199695" cy="16060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028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63062" y="2424814"/>
            <a:ext cx="94454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1B5391"/>
                </a:solidFill>
              </a:rPr>
              <a:t>Итоги работы </a:t>
            </a:r>
            <a:br>
              <a:rPr lang="ru-RU" sz="4400" b="1" dirty="0" smtClean="0">
                <a:solidFill>
                  <a:srgbClr val="1B5391"/>
                </a:solidFill>
              </a:rPr>
            </a:br>
            <a:r>
              <a:rPr lang="ru-RU" sz="4400" b="1" dirty="0" smtClean="0">
                <a:solidFill>
                  <a:srgbClr val="1B5391"/>
                </a:solidFill>
              </a:rPr>
              <a:t>УФК по Томской области в 2020 году.</a:t>
            </a:r>
          </a:p>
          <a:p>
            <a:pPr algn="ctr"/>
            <a:r>
              <a:rPr lang="ru-RU" sz="4400" b="1" dirty="0" smtClean="0">
                <a:solidFill>
                  <a:srgbClr val="1B5391"/>
                </a:solidFill>
              </a:rPr>
              <a:t>Планы и перспективы на 2021 год.</a:t>
            </a:r>
            <a:endParaRPr lang="ru-RU" sz="4400" b="1" dirty="0">
              <a:solidFill>
                <a:srgbClr val="1B5391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0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22146</TotalTime>
  <Words>1457</Words>
  <Application>Microsoft Office PowerPoint</Application>
  <PresentationFormat>Широкоэкранный</PresentationFormat>
  <Paragraphs>609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FangSong</vt:lpstr>
      <vt:lpstr>Arial</vt:lpstr>
      <vt:lpstr>Calibri</vt:lpstr>
      <vt:lpstr>Times New Roman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Кассовое обслуживание</vt:lpstr>
      <vt:lpstr>Кассовое обслуживание</vt:lpstr>
      <vt:lpstr>Единая информационная система </vt:lpstr>
      <vt:lpstr>Единая информационная система </vt:lpstr>
      <vt:lpstr>Презентация PowerPoint</vt:lpstr>
      <vt:lpstr>Презентация PowerPoint</vt:lpstr>
      <vt:lpstr>Предоставление МБТ из ФБ в бюджет Томской области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Коллегия</dc:title>
  <dc:creator>Петров Роман Евгеньевич</dc:creator>
  <cp:lastModifiedBy>Черноусова Татьяна Владимировна</cp:lastModifiedBy>
  <cp:revision>668</cp:revision>
  <cp:lastPrinted>2021-03-25T11:55:38Z</cp:lastPrinted>
  <dcterms:created xsi:type="dcterms:W3CDTF">2019-11-29T10:52:46Z</dcterms:created>
  <dcterms:modified xsi:type="dcterms:W3CDTF">2021-03-31T02:02:56Z</dcterms:modified>
</cp:coreProperties>
</file>