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70" r:id="rId2"/>
    <p:sldId id="271" r:id="rId3"/>
    <p:sldId id="272" r:id="rId4"/>
    <p:sldId id="276" r:id="rId5"/>
    <p:sldId id="273" r:id="rId6"/>
    <p:sldId id="274" r:id="rId7"/>
    <p:sldId id="277" r:id="rId8"/>
    <p:sldId id="275" r:id="rId9"/>
    <p:sldId id="278" r:id="rId10"/>
    <p:sldId id="279" r:id="rId11"/>
    <p:sldId id="287" r:id="rId12"/>
    <p:sldId id="282" r:id="rId13"/>
    <p:sldId id="280" r:id="rId14"/>
    <p:sldId id="290" r:id="rId15"/>
    <p:sldId id="281" r:id="rId16"/>
    <p:sldId id="285" r:id="rId17"/>
    <p:sldId id="286" r:id="rId18"/>
    <p:sldId id="291" r:id="rId19"/>
    <p:sldId id="292" r:id="rId20"/>
    <p:sldId id="284" r:id="rId21"/>
    <p:sldId id="283" r:id="rId22"/>
    <p:sldId id="293" r:id="rId23"/>
    <p:sldId id="269" r:id="rId24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11437F"/>
    <a:srgbClr val="0000FF"/>
    <a:srgbClr val="CCFFCC"/>
    <a:srgbClr val="0066FF"/>
    <a:srgbClr val="6666FF"/>
    <a:srgbClr val="FF6600"/>
    <a:srgbClr val="6699FF"/>
    <a:srgbClr val="9900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5288" autoAdjust="0"/>
  </p:normalViewPr>
  <p:slideViewPr>
    <p:cSldViewPr>
      <p:cViewPr varScale="1">
        <p:scale>
          <a:sx n="226" d="100"/>
          <a:sy n="226" d="100"/>
        </p:scale>
        <p:origin x="732" y="186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BA9433-0FA3-499B-8805-66DC1C3015D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BDBD58-3BAA-4B09-BB89-2CD452DA841E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Порядок представления информации учреждениями</a:t>
          </a:r>
          <a:endParaRPr lang="ru-RU" sz="1400" dirty="0">
            <a:solidFill>
              <a:schemeClr val="bg1"/>
            </a:solidFill>
          </a:endParaRPr>
        </a:p>
      </dgm:t>
    </dgm:pt>
    <dgm:pt modelId="{34E0E337-5212-4883-B356-683E871DDC3B}" type="parTrans" cxnId="{B58E7D34-DD2B-47F0-800D-38F799E901E8}">
      <dgm:prSet/>
      <dgm:spPr/>
      <dgm:t>
        <a:bodyPr/>
        <a:lstStyle/>
        <a:p>
          <a:endParaRPr lang="ru-RU"/>
        </a:p>
      </dgm:t>
    </dgm:pt>
    <dgm:pt modelId="{0D2239FD-F399-4B93-AB0E-5D1C1D5E8A40}" type="sibTrans" cxnId="{B58E7D34-DD2B-47F0-800D-38F799E901E8}">
      <dgm:prSet/>
      <dgm:spPr/>
      <dgm:t>
        <a:bodyPr/>
        <a:lstStyle/>
        <a:p>
          <a:endParaRPr lang="ru-RU"/>
        </a:p>
      </dgm:t>
    </dgm:pt>
    <dgm:pt modelId="{E484D626-C16F-4844-9DB4-E71158B0D918}">
      <dgm:prSet phldrT="[Текст]" custT="1"/>
      <dgm:spPr>
        <a:solidFill>
          <a:srgbClr val="CCECFF">
            <a:alpha val="90000"/>
          </a:srgbClr>
        </a:solidFill>
      </dgm:spPr>
      <dgm:t>
        <a:bodyPr/>
        <a:lstStyle/>
        <a:p>
          <a:pPr algn="just"/>
          <a:r>
            <a:rPr lang="ru-RU" sz="9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финансов РФ </a:t>
          </a:r>
          <a:r>
            <a:rPr lang="ru-RU" sz="900" b="1" dirty="0" smtClean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от 21.07.2011 №</a:t>
          </a:r>
          <a:r>
            <a:rPr lang="en-US" sz="900" b="1" dirty="0" smtClean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 86</a:t>
          </a:r>
          <a:r>
            <a:rPr lang="ru-RU" sz="900" b="1" dirty="0" smtClean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н      «Об утверждении порядка предоставления информации государственным (муниципальным) учреждением, ее размещения на официальном сайте в сети интернет и ведения указанного сайта»</a:t>
          </a:r>
          <a:endParaRPr lang="ru-RU" sz="900" dirty="0"/>
        </a:p>
      </dgm:t>
    </dgm:pt>
    <dgm:pt modelId="{FAA03F81-DC14-4533-B595-5A5E4749070F}" type="parTrans" cxnId="{A3ED6D8B-42BB-4A83-8BD5-5AA5717FC3FB}">
      <dgm:prSet/>
      <dgm:spPr/>
      <dgm:t>
        <a:bodyPr/>
        <a:lstStyle/>
        <a:p>
          <a:endParaRPr lang="ru-RU"/>
        </a:p>
      </dgm:t>
    </dgm:pt>
    <dgm:pt modelId="{472184C1-604C-40F7-801F-2494D7B3369F}" type="sibTrans" cxnId="{A3ED6D8B-42BB-4A83-8BD5-5AA5717FC3FB}">
      <dgm:prSet/>
      <dgm:spPr/>
      <dgm:t>
        <a:bodyPr/>
        <a:lstStyle/>
        <a:p>
          <a:endParaRPr lang="ru-RU"/>
        </a:p>
      </dgm:t>
    </dgm:pt>
    <dgm:pt modelId="{0C6A2E75-8DD5-48DD-AE55-3A92CA9D7F0E}">
      <dgm:prSet phldrT="[Текст]" custT="1"/>
      <dgm:spPr>
        <a:solidFill>
          <a:srgbClr val="CCECFF">
            <a:alpha val="90000"/>
          </a:srgbClr>
        </a:solidFill>
      </dgm:spPr>
      <dgm:t>
        <a:bodyPr/>
        <a:lstStyle/>
        <a:p>
          <a:pPr algn="just"/>
          <a:r>
            <a:rPr lang="ru-RU" sz="9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Федеральный закон от 14.07.2022 № 326-ФЗ</a:t>
          </a:r>
          <a:r>
            <a:rPr lang="ru-RU" sz="7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                                  </a:t>
          </a:r>
          <a:r>
            <a:rPr lang="ru-RU" sz="9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«О внесении изменений в отдельные законодательные акты Российской Федерации и о приостановлении действия отдельных положений законодательных актов Российской Федерации»</a:t>
          </a:r>
          <a:endParaRPr lang="ru-RU" sz="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C20F3E-F07D-4E93-ADC5-4BC1B71592B4}" type="parTrans" cxnId="{D342FD93-D47C-4EA5-BA16-0D9590E2E9D7}">
      <dgm:prSet/>
      <dgm:spPr/>
      <dgm:t>
        <a:bodyPr/>
        <a:lstStyle/>
        <a:p>
          <a:endParaRPr lang="ru-RU"/>
        </a:p>
      </dgm:t>
    </dgm:pt>
    <dgm:pt modelId="{7BE3EF08-7BB5-4E22-B010-EA748560A34E}" type="sibTrans" cxnId="{D342FD93-D47C-4EA5-BA16-0D9590E2E9D7}">
      <dgm:prSet/>
      <dgm:spPr/>
      <dgm:t>
        <a:bodyPr/>
        <a:lstStyle/>
        <a:p>
          <a:endParaRPr lang="ru-RU"/>
        </a:p>
      </dgm:t>
    </dgm:pt>
    <dgm:pt modelId="{DB130F6F-4466-4AF6-A60C-9491A896A4EB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Требования к проведению сверки информации о ГМУ</a:t>
          </a:r>
          <a:endParaRPr lang="ru-RU" sz="1400" dirty="0">
            <a:solidFill>
              <a:schemeClr val="bg1"/>
            </a:solidFill>
          </a:endParaRPr>
        </a:p>
      </dgm:t>
    </dgm:pt>
    <dgm:pt modelId="{F6620B8F-AA8C-4546-A12F-202C20BBD1AB}" type="parTrans" cxnId="{158219F7-7DEA-4C4D-8909-15B92B988208}">
      <dgm:prSet/>
      <dgm:spPr/>
      <dgm:t>
        <a:bodyPr/>
        <a:lstStyle/>
        <a:p>
          <a:endParaRPr lang="ru-RU"/>
        </a:p>
      </dgm:t>
    </dgm:pt>
    <dgm:pt modelId="{E83FF333-A6B9-49F9-A455-83E98088251B}" type="sibTrans" cxnId="{158219F7-7DEA-4C4D-8909-15B92B988208}">
      <dgm:prSet/>
      <dgm:spPr/>
      <dgm:t>
        <a:bodyPr/>
        <a:lstStyle/>
        <a:p>
          <a:endParaRPr lang="ru-RU"/>
        </a:p>
      </dgm:t>
    </dgm:pt>
    <dgm:pt modelId="{21DB8333-C22E-4B57-9F05-07647DF3EDD5}">
      <dgm:prSet phldrT="[Текст]" custT="1"/>
      <dgm:spPr>
        <a:solidFill>
          <a:srgbClr val="CCECFF">
            <a:alpha val="90000"/>
          </a:srgbClr>
        </a:solidFill>
      </dgm:spPr>
      <dgm:t>
        <a:bodyPr/>
        <a:lstStyle/>
        <a:p>
          <a:pPr algn="just"/>
          <a:r>
            <a:rPr lang="ru-RU" sz="9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Федерального казначейства </a:t>
          </a:r>
          <a:r>
            <a:rPr lang="ru-RU" sz="900" b="1" dirty="0" smtClean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от 23.03.2023 № 98         </a:t>
          </a:r>
          <a:r>
            <a:rPr lang="ru-RU" sz="9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«Об утверждении Требований к проведению сверки информации о государственных и муниципальных учреждениях, размещенной на официальном сайте в сети «Интернет» www.bus.gov.ru, и анализа ее результатов»</a:t>
          </a:r>
          <a:endParaRPr lang="ru-RU" sz="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1D3379-7081-4F28-AE78-88A99B944EF3}" type="parTrans" cxnId="{F9044226-460D-4818-8947-CF2704FF1AC7}">
      <dgm:prSet/>
      <dgm:spPr/>
      <dgm:t>
        <a:bodyPr/>
        <a:lstStyle/>
        <a:p>
          <a:endParaRPr lang="ru-RU"/>
        </a:p>
      </dgm:t>
    </dgm:pt>
    <dgm:pt modelId="{6F3E9E89-E378-4FE8-9F85-7B546915E97F}" type="sibTrans" cxnId="{F9044226-460D-4818-8947-CF2704FF1AC7}">
      <dgm:prSet/>
      <dgm:spPr/>
      <dgm:t>
        <a:bodyPr/>
        <a:lstStyle/>
        <a:p>
          <a:endParaRPr lang="ru-RU"/>
        </a:p>
      </dgm:t>
    </dgm:pt>
    <dgm:pt modelId="{E700CDFA-9AB3-4BF6-A260-7A9CBB980961}">
      <dgm:prSet phldrT="[Текст]" custT="1"/>
      <dgm:spPr>
        <a:solidFill>
          <a:srgbClr val="CCECFF">
            <a:alpha val="90000"/>
          </a:srgbClr>
        </a:solidFill>
      </dgm:spPr>
      <dgm:t>
        <a:bodyPr/>
        <a:lstStyle/>
        <a:p>
          <a:pPr algn="just"/>
          <a:endParaRPr lang="ru-RU" sz="900" dirty="0"/>
        </a:p>
      </dgm:t>
    </dgm:pt>
    <dgm:pt modelId="{C88D993A-79D6-4E62-855A-951DA3EAE798}" type="parTrans" cxnId="{8DBDBF91-EC58-429B-8B63-8F144ACFC898}">
      <dgm:prSet/>
      <dgm:spPr/>
    </dgm:pt>
    <dgm:pt modelId="{877AF51B-B33D-46F2-8C13-4A2544C16299}" type="sibTrans" cxnId="{8DBDBF91-EC58-429B-8B63-8F144ACFC898}">
      <dgm:prSet/>
      <dgm:spPr/>
    </dgm:pt>
    <dgm:pt modelId="{5338F5D1-E6E2-4B4A-B4CA-6D55A1609126}" type="pres">
      <dgm:prSet presAssocID="{DEBA9433-0FA3-499B-8805-66DC1C3015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6A5B3F-251F-44A2-B9F5-D032DE190D4E}" type="pres">
      <dgm:prSet presAssocID="{68BDBD58-3BAA-4B09-BB89-2CD452DA841E}" presName="linNode" presStyleCnt="0"/>
      <dgm:spPr/>
    </dgm:pt>
    <dgm:pt modelId="{4DF690E9-B7BF-44C9-B8DD-FA7CD087616F}" type="pres">
      <dgm:prSet presAssocID="{68BDBD58-3BAA-4B09-BB89-2CD452DA841E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1BAA55-35CF-4031-BB5D-4FBC14EBC51B}" type="pres">
      <dgm:prSet presAssocID="{68BDBD58-3BAA-4B09-BB89-2CD452DA841E}" presName="descendantText" presStyleLbl="alignAccFollowNode1" presStyleIdx="0" presStyleCnt="2" custScaleX="113369" custScaleY="1115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9344D6-175E-457D-ADBF-C55B9301B974}" type="pres">
      <dgm:prSet presAssocID="{0D2239FD-F399-4B93-AB0E-5D1C1D5E8A40}" presName="sp" presStyleCnt="0"/>
      <dgm:spPr/>
    </dgm:pt>
    <dgm:pt modelId="{E25A3CD0-E669-4D97-A453-D00426AEF0F2}" type="pres">
      <dgm:prSet presAssocID="{DB130F6F-4466-4AF6-A60C-9491A896A4EB}" presName="linNode" presStyleCnt="0"/>
      <dgm:spPr/>
    </dgm:pt>
    <dgm:pt modelId="{335B417B-F3B7-43C3-8AA0-F7BE68868DC0}" type="pres">
      <dgm:prSet presAssocID="{DB130F6F-4466-4AF6-A60C-9491A896A4EB}" presName="parentText" presStyleLbl="node1" presStyleIdx="1" presStyleCnt="2" custScaleX="92089" custScaleY="5814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7507ED-C538-4617-A356-BADAE9431932}" type="pres">
      <dgm:prSet presAssocID="{DB130F6F-4466-4AF6-A60C-9491A896A4EB}" presName="descendantText" presStyleLbl="alignAccFollowNode1" presStyleIdx="1" presStyleCnt="2" custScaleX="104552" custScaleY="738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044226-460D-4818-8947-CF2704FF1AC7}" srcId="{DB130F6F-4466-4AF6-A60C-9491A896A4EB}" destId="{21DB8333-C22E-4B57-9F05-07647DF3EDD5}" srcOrd="0" destOrd="0" parTransId="{8D1D3379-7081-4F28-AE78-88A99B944EF3}" sibTransId="{6F3E9E89-E378-4FE8-9F85-7B546915E97F}"/>
    <dgm:cxn modelId="{8DBDBF91-EC58-429B-8B63-8F144ACFC898}" srcId="{68BDBD58-3BAA-4B09-BB89-2CD452DA841E}" destId="{E700CDFA-9AB3-4BF6-A260-7A9CBB980961}" srcOrd="1" destOrd="0" parTransId="{C88D993A-79D6-4E62-855A-951DA3EAE798}" sibTransId="{877AF51B-B33D-46F2-8C13-4A2544C16299}"/>
    <dgm:cxn modelId="{FAFE999C-AF09-4546-B87A-1CDF7F026865}" type="presOf" srcId="{68BDBD58-3BAA-4B09-BB89-2CD452DA841E}" destId="{4DF690E9-B7BF-44C9-B8DD-FA7CD087616F}" srcOrd="0" destOrd="0" presId="urn:microsoft.com/office/officeart/2005/8/layout/vList5"/>
    <dgm:cxn modelId="{B58E7D34-DD2B-47F0-800D-38F799E901E8}" srcId="{DEBA9433-0FA3-499B-8805-66DC1C3015D0}" destId="{68BDBD58-3BAA-4B09-BB89-2CD452DA841E}" srcOrd="0" destOrd="0" parTransId="{34E0E337-5212-4883-B356-683E871DDC3B}" sibTransId="{0D2239FD-F399-4B93-AB0E-5D1C1D5E8A40}"/>
    <dgm:cxn modelId="{15F3C44A-8E4B-48B9-AB1D-B8CF02B7A196}" type="presOf" srcId="{21DB8333-C22E-4B57-9F05-07647DF3EDD5}" destId="{AC7507ED-C538-4617-A356-BADAE9431932}" srcOrd="0" destOrd="0" presId="urn:microsoft.com/office/officeart/2005/8/layout/vList5"/>
    <dgm:cxn modelId="{96AED988-D3D1-4B55-9038-0BBAA10EB2B0}" type="presOf" srcId="{0C6A2E75-8DD5-48DD-AE55-3A92CA9D7F0E}" destId="{851BAA55-35CF-4031-BB5D-4FBC14EBC51B}" srcOrd="0" destOrd="2" presId="urn:microsoft.com/office/officeart/2005/8/layout/vList5"/>
    <dgm:cxn modelId="{E8047890-F7B6-4D1B-9059-2175D68255E9}" type="presOf" srcId="{DB130F6F-4466-4AF6-A60C-9491A896A4EB}" destId="{335B417B-F3B7-43C3-8AA0-F7BE68868DC0}" srcOrd="0" destOrd="0" presId="urn:microsoft.com/office/officeart/2005/8/layout/vList5"/>
    <dgm:cxn modelId="{A3ED6D8B-42BB-4A83-8BD5-5AA5717FC3FB}" srcId="{68BDBD58-3BAA-4B09-BB89-2CD452DA841E}" destId="{E484D626-C16F-4844-9DB4-E71158B0D918}" srcOrd="0" destOrd="0" parTransId="{FAA03F81-DC14-4533-B595-5A5E4749070F}" sibTransId="{472184C1-604C-40F7-801F-2494D7B3369F}"/>
    <dgm:cxn modelId="{158219F7-7DEA-4C4D-8909-15B92B988208}" srcId="{DEBA9433-0FA3-499B-8805-66DC1C3015D0}" destId="{DB130F6F-4466-4AF6-A60C-9491A896A4EB}" srcOrd="1" destOrd="0" parTransId="{F6620B8F-AA8C-4546-A12F-202C20BBD1AB}" sibTransId="{E83FF333-A6B9-49F9-A455-83E98088251B}"/>
    <dgm:cxn modelId="{A462D281-8795-4611-98C8-4BD879641C1F}" type="presOf" srcId="{E484D626-C16F-4844-9DB4-E71158B0D918}" destId="{851BAA55-35CF-4031-BB5D-4FBC14EBC51B}" srcOrd="0" destOrd="0" presId="urn:microsoft.com/office/officeart/2005/8/layout/vList5"/>
    <dgm:cxn modelId="{D342FD93-D47C-4EA5-BA16-0D9590E2E9D7}" srcId="{68BDBD58-3BAA-4B09-BB89-2CD452DA841E}" destId="{0C6A2E75-8DD5-48DD-AE55-3A92CA9D7F0E}" srcOrd="2" destOrd="0" parTransId="{BBC20F3E-F07D-4E93-ADC5-4BC1B71592B4}" sibTransId="{7BE3EF08-7BB5-4E22-B010-EA748560A34E}"/>
    <dgm:cxn modelId="{AD142FF5-F87D-466E-B70A-CB87A84870B9}" type="presOf" srcId="{DEBA9433-0FA3-499B-8805-66DC1C3015D0}" destId="{5338F5D1-E6E2-4B4A-B4CA-6D55A1609126}" srcOrd="0" destOrd="0" presId="urn:microsoft.com/office/officeart/2005/8/layout/vList5"/>
    <dgm:cxn modelId="{6C6333C8-A641-44C2-8AF1-52C43CA8DC94}" type="presOf" srcId="{E700CDFA-9AB3-4BF6-A260-7A9CBB980961}" destId="{851BAA55-35CF-4031-BB5D-4FBC14EBC51B}" srcOrd="0" destOrd="1" presId="urn:microsoft.com/office/officeart/2005/8/layout/vList5"/>
    <dgm:cxn modelId="{7CD933A7-B377-41A1-B0F2-6DDE0E24A1F7}" type="presParOf" srcId="{5338F5D1-E6E2-4B4A-B4CA-6D55A1609126}" destId="{556A5B3F-251F-44A2-B9F5-D032DE190D4E}" srcOrd="0" destOrd="0" presId="urn:microsoft.com/office/officeart/2005/8/layout/vList5"/>
    <dgm:cxn modelId="{581E508F-109D-40EA-8839-FDF00D223AAC}" type="presParOf" srcId="{556A5B3F-251F-44A2-B9F5-D032DE190D4E}" destId="{4DF690E9-B7BF-44C9-B8DD-FA7CD087616F}" srcOrd="0" destOrd="0" presId="urn:microsoft.com/office/officeart/2005/8/layout/vList5"/>
    <dgm:cxn modelId="{45C325A0-C39C-47CD-BB9E-8928F1C6E0D8}" type="presParOf" srcId="{556A5B3F-251F-44A2-B9F5-D032DE190D4E}" destId="{851BAA55-35CF-4031-BB5D-4FBC14EBC51B}" srcOrd="1" destOrd="0" presId="urn:microsoft.com/office/officeart/2005/8/layout/vList5"/>
    <dgm:cxn modelId="{48AEAA1E-4335-48DD-BC06-139A5AC0402C}" type="presParOf" srcId="{5338F5D1-E6E2-4B4A-B4CA-6D55A1609126}" destId="{369344D6-175E-457D-ADBF-C55B9301B974}" srcOrd="1" destOrd="0" presId="urn:microsoft.com/office/officeart/2005/8/layout/vList5"/>
    <dgm:cxn modelId="{DC5BB34B-8230-4DD2-9A11-88C039EFF1D3}" type="presParOf" srcId="{5338F5D1-E6E2-4B4A-B4CA-6D55A1609126}" destId="{E25A3CD0-E669-4D97-A453-D00426AEF0F2}" srcOrd="2" destOrd="0" presId="urn:microsoft.com/office/officeart/2005/8/layout/vList5"/>
    <dgm:cxn modelId="{ABAAC121-D655-4657-8511-0DA6D7A933DD}" type="presParOf" srcId="{E25A3CD0-E669-4D97-A453-D00426AEF0F2}" destId="{335B417B-F3B7-43C3-8AA0-F7BE68868DC0}" srcOrd="0" destOrd="0" presId="urn:microsoft.com/office/officeart/2005/8/layout/vList5"/>
    <dgm:cxn modelId="{601BD41A-7CCA-46C1-B0AA-84919E77A19C}" type="presParOf" srcId="{E25A3CD0-E669-4D97-A453-D00426AEF0F2}" destId="{AC7507ED-C538-4617-A356-BADAE943193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0C1F85-4A3C-4E31-A73A-FB45DB51125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90851C-6D5A-492C-B24C-A8B1DD8D8488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Общая информация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A44BC7-ED64-478D-8578-4F4D6EDDD714}" type="parTrans" cxnId="{7724D6AD-4C37-48B5-BF16-4F08341B25A1}">
      <dgm:prSet/>
      <dgm:spPr/>
      <dgm:t>
        <a:bodyPr/>
        <a:lstStyle/>
        <a:p>
          <a:endParaRPr lang="ru-RU"/>
        </a:p>
      </dgm:t>
    </dgm:pt>
    <dgm:pt modelId="{A95517EB-532C-4479-8963-9105F86D0CC8}" type="sibTrans" cxnId="{7724D6AD-4C37-48B5-BF16-4F08341B25A1}">
      <dgm:prSet/>
      <dgm:spPr/>
      <dgm:t>
        <a:bodyPr/>
        <a:lstStyle/>
        <a:p>
          <a:endParaRPr lang="ru-RU"/>
        </a:p>
      </dgm:t>
    </dgm:pt>
    <dgm:pt modelId="{15157937-7932-4796-9258-A750343FE8FF}">
      <dgm:prSet custT="1"/>
      <dgm:spPr>
        <a:solidFill>
          <a:srgbClr val="CCECFF">
            <a:alpha val="90000"/>
          </a:srgbClr>
        </a:solidFill>
      </dgm:spPr>
      <dgm:t>
        <a:bodyPr/>
        <a:lstStyle/>
        <a:p>
          <a:pPr marL="114300" indent="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200" b="1" dirty="0" smtClean="0">
              <a:solidFill>
                <a:srgbClr val="11437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 </a:t>
          </a:r>
          <a:r>
            <a:rPr lang="ru-RU" sz="1200" b="1" dirty="0" smtClean="0">
              <a:solidFill>
                <a:srgbClr val="11437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Решение 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учредителя о создании учреждения;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A45DBA-7F0F-462D-A2B7-5529AFD8BB22}" type="sibTrans" cxnId="{9F15D777-4282-4D69-AD40-7BAC7C4B3B41}">
      <dgm:prSet/>
      <dgm:spPr/>
      <dgm:t>
        <a:bodyPr/>
        <a:lstStyle/>
        <a:p>
          <a:endParaRPr lang="ru-RU"/>
        </a:p>
      </dgm:t>
    </dgm:pt>
    <dgm:pt modelId="{792B0D49-DA89-4019-991E-A030204AE121}" type="parTrans" cxnId="{9F15D777-4282-4D69-AD40-7BAC7C4B3B41}">
      <dgm:prSet/>
      <dgm:spPr/>
      <dgm:t>
        <a:bodyPr/>
        <a:lstStyle/>
        <a:p>
          <a:endParaRPr lang="ru-RU"/>
        </a:p>
      </dgm:t>
    </dgm:pt>
    <dgm:pt modelId="{9B757D9C-8F21-4619-9679-5A01C253D5CA}">
      <dgm:prSet phldrT="[Текст]" custT="1"/>
      <dgm:spPr>
        <a:solidFill>
          <a:srgbClr val="CCECFF">
            <a:alpha val="90000"/>
          </a:srgbClr>
        </a:solidFill>
      </dgm:spPr>
      <dgm:t>
        <a:bodyPr/>
        <a:lstStyle/>
        <a:p>
          <a:pPr marL="114300" indent="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200" b="1" dirty="0" smtClean="0">
              <a:solidFill>
                <a:srgbClr val="11437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 </a:t>
          </a:r>
          <a:r>
            <a:rPr lang="ru-RU" sz="1200" b="1" dirty="0" smtClean="0">
              <a:solidFill>
                <a:srgbClr val="11437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Свидетельство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 государственной регистрации учреждения;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D0C73B-21D7-4898-8E37-C231EE66CC0A}" type="sibTrans" cxnId="{2A0958E9-7DCB-469A-8350-F5D1C32973ED}">
      <dgm:prSet/>
      <dgm:spPr/>
      <dgm:t>
        <a:bodyPr/>
        <a:lstStyle/>
        <a:p>
          <a:endParaRPr lang="ru-RU"/>
        </a:p>
      </dgm:t>
    </dgm:pt>
    <dgm:pt modelId="{CD0ADD03-6B49-49EB-A159-57B777D4B26D}" type="parTrans" cxnId="{2A0958E9-7DCB-469A-8350-F5D1C32973ED}">
      <dgm:prSet/>
      <dgm:spPr/>
      <dgm:t>
        <a:bodyPr/>
        <a:lstStyle/>
        <a:p>
          <a:endParaRPr lang="ru-RU"/>
        </a:p>
      </dgm:t>
    </dgm:pt>
    <dgm:pt modelId="{3F91052F-BEAC-4B19-90AF-B179FD69D2B9}">
      <dgm:prSet phldrT="[Текст]" custT="1"/>
      <dgm:spPr>
        <a:solidFill>
          <a:srgbClr val="CCECFF">
            <a:alpha val="90000"/>
          </a:srgbClr>
        </a:solidFill>
      </dgm:spPr>
      <dgm:t>
        <a:bodyPr/>
        <a:lstStyle/>
        <a:p>
          <a:pPr marL="114300" indent="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200" b="1" dirty="0" smtClean="0">
              <a:solidFill>
                <a:srgbClr val="11437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 Устав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в том числе внесенные в него изменения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B3A0EC-94CD-484F-89E4-73ED9C17FF7E}" type="sibTrans" cxnId="{04D0065F-47FE-465E-AE70-E59558444F10}">
      <dgm:prSet/>
      <dgm:spPr/>
      <dgm:t>
        <a:bodyPr/>
        <a:lstStyle/>
        <a:p>
          <a:endParaRPr lang="ru-RU"/>
        </a:p>
      </dgm:t>
    </dgm:pt>
    <dgm:pt modelId="{B01E42F0-5B76-470D-9ECF-9AC33DA0CE23}" type="parTrans" cxnId="{04D0065F-47FE-465E-AE70-E59558444F10}">
      <dgm:prSet/>
      <dgm:spPr/>
      <dgm:t>
        <a:bodyPr/>
        <a:lstStyle/>
        <a:p>
          <a:endParaRPr lang="ru-RU"/>
        </a:p>
      </dgm:t>
    </dgm:pt>
    <dgm:pt modelId="{2C69ECD9-77A4-42AC-A98F-6ECA47C203AD}">
      <dgm:prSet custT="1"/>
      <dgm:spPr>
        <a:solidFill>
          <a:srgbClr val="CCECFF">
            <a:alpha val="90000"/>
          </a:srgbClr>
        </a:solidFill>
      </dgm:spPr>
      <dgm:t>
        <a:bodyPr/>
        <a:lstStyle/>
        <a:p>
          <a:pPr marL="114300" indent="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200" b="1" dirty="0" smtClean="0">
              <a:solidFill>
                <a:srgbClr val="11437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 Решение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учредителя о назначении руководителя учреждения;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4C8A49-97F4-412E-BD81-FA356D0DD02E}" type="parTrans" cxnId="{89894BFA-519F-48F6-89B4-DF8CBB318F92}">
      <dgm:prSet/>
      <dgm:spPr/>
      <dgm:t>
        <a:bodyPr/>
        <a:lstStyle/>
        <a:p>
          <a:endParaRPr lang="ru-RU"/>
        </a:p>
      </dgm:t>
    </dgm:pt>
    <dgm:pt modelId="{16DEC105-5347-4869-9C72-51B24DFD192A}" type="sibTrans" cxnId="{89894BFA-519F-48F6-89B4-DF8CBB318F92}">
      <dgm:prSet/>
      <dgm:spPr/>
      <dgm:t>
        <a:bodyPr/>
        <a:lstStyle/>
        <a:p>
          <a:endParaRPr lang="ru-RU"/>
        </a:p>
      </dgm:t>
    </dgm:pt>
    <dgm:pt modelId="{7BF0695E-8DA2-4101-BD4B-BFBA0FA9D928}">
      <dgm:prSet custT="1"/>
      <dgm:spPr>
        <a:solidFill>
          <a:srgbClr val="CCECFF">
            <a:alpha val="90000"/>
          </a:srgbClr>
        </a:solidFill>
      </dgm:spPr>
      <dgm:t>
        <a:bodyPr/>
        <a:lstStyle/>
        <a:p>
          <a:pPr marL="114300" indent="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Положения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 филиалах, представительствах;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061281-DDF5-4E23-82AE-12C988F06A85}" type="parTrans" cxnId="{224D9A74-D1FE-4C21-83D2-4FEDE0A8A114}">
      <dgm:prSet/>
      <dgm:spPr/>
      <dgm:t>
        <a:bodyPr/>
        <a:lstStyle/>
        <a:p>
          <a:endParaRPr lang="ru-RU"/>
        </a:p>
      </dgm:t>
    </dgm:pt>
    <dgm:pt modelId="{658A96BC-BBDB-40CC-9054-65092929D0B1}" type="sibTrans" cxnId="{224D9A74-D1FE-4C21-83D2-4FEDE0A8A114}">
      <dgm:prSet/>
      <dgm:spPr/>
      <dgm:t>
        <a:bodyPr/>
        <a:lstStyle/>
        <a:p>
          <a:endParaRPr lang="ru-RU"/>
        </a:p>
      </dgm:t>
    </dgm:pt>
    <dgm:pt modelId="{C9F5B8A7-E55E-4AD9-9B09-CB146AA8157B}">
      <dgm:prSet custT="1"/>
      <dgm:spPr>
        <a:solidFill>
          <a:srgbClr val="CCECFF">
            <a:alpha val="90000"/>
          </a:srgbClr>
        </a:solidFill>
      </dgm:spPr>
      <dgm:t>
        <a:bodyPr/>
        <a:lstStyle/>
        <a:p>
          <a:pPr marL="114300" indent="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Решения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органа, осуществляющего функции и полномочия учредителя, о назначении членов наблюдательного совета автономного учреждения или досрочном прекращении их полномочий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1BE0DD-BA06-4CBB-8E62-0123325F959B}" type="parTrans" cxnId="{CDFB752F-C84D-44E3-A42E-43B9CA27A02A}">
      <dgm:prSet/>
      <dgm:spPr/>
      <dgm:t>
        <a:bodyPr/>
        <a:lstStyle/>
        <a:p>
          <a:endParaRPr lang="ru-RU"/>
        </a:p>
      </dgm:t>
    </dgm:pt>
    <dgm:pt modelId="{D462088B-5046-4F88-AEB0-6A650E626DB8}" type="sibTrans" cxnId="{CDFB752F-C84D-44E3-A42E-43B9CA27A02A}">
      <dgm:prSet/>
      <dgm:spPr/>
      <dgm:t>
        <a:bodyPr/>
        <a:lstStyle/>
        <a:p>
          <a:endParaRPr lang="ru-RU"/>
        </a:p>
      </dgm:t>
    </dgm:pt>
    <dgm:pt modelId="{F708ABF7-5B3B-4C27-90E9-BB03E9E2BABC}" type="pres">
      <dgm:prSet presAssocID="{110C1F85-4A3C-4E31-A73A-FB45DB5112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F55BB5-3BED-46E0-9F36-E77B7AA3C9F9}" type="pres">
      <dgm:prSet presAssocID="{AB90851C-6D5A-492C-B24C-A8B1DD8D8488}" presName="linNode" presStyleCnt="0"/>
      <dgm:spPr/>
    </dgm:pt>
    <dgm:pt modelId="{961DD9F7-690D-48A2-B84C-82BE4D93FE14}" type="pres">
      <dgm:prSet presAssocID="{AB90851C-6D5A-492C-B24C-A8B1DD8D8488}" presName="parentText" presStyleLbl="node1" presStyleIdx="0" presStyleCnt="1" custScaleX="68127" custScaleY="80327" custLinFactNeighborX="-46" custLinFactNeighborY="-854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DDFF3A-C26E-4E75-99DA-F3B704DC7224}" type="pres">
      <dgm:prSet presAssocID="{AB90851C-6D5A-492C-B24C-A8B1DD8D8488}" presName="descendantText" presStyleLbl="alignAccFollowNode1" presStyleIdx="0" presStyleCnt="1" custScaleX="156563" custScaleY="101372" custLinFactNeighborY="-96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F0BD86-3EFF-4A17-876D-050F8210E246}" type="presOf" srcId="{2C69ECD9-77A4-42AC-A98F-6ECA47C203AD}" destId="{2EDDFF3A-C26E-4E75-99DA-F3B704DC7224}" srcOrd="0" destOrd="3" presId="urn:microsoft.com/office/officeart/2005/8/layout/vList5"/>
    <dgm:cxn modelId="{9A867086-DDC7-470C-B1E8-2D937CE551CF}" type="presOf" srcId="{7BF0695E-8DA2-4101-BD4B-BFBA0FA9D928}" destId="{2EDDFF3A-C26E-4E75-99DA-F3B704DC7224}" srcOrd="0" destOrd="4" presId="urn:microsoft.com/office/officeart/2005/8/layout/vList5"/>
    <dgm:cxn modelId="{7724D6AD-4C37-48B5-BF16-4F08341B25A1}" srcId="{110C1F85-4A3C-4E31-A73A-FB45DB511255}" destId="{AB90851C-6D5A-492C-B24C-A8B1DD8D8488}" srcOrd="0" destOrd="0" parTransId="{23A44BC7-ED64-478D-8578-4F4D6EDDD714}" sibTransId="{A95517EB-532C-4479-8963-9105F86D0CC8}"/>
    <dgm:cxn modelId="{CDFB752F-C84D-44E3-A42E-43B9CA27A02A}" srcId="{AB90851C-6D5A-492C-B24C-A8B1DD8D8488}" destId="{C9F5B8A7-E55E-4AD9-9B09-CB146AA8157B}" srcOrd="5" destOrd="0" parTransId="{3D1BE0DD-BA06-4CBB-8E62-0123325F959B}" sibTransId="{D462088B-5046-4F88-AEB0-6A650E626DB8}"/>
    <dgm:cxn modelId="{89894BFA-519F-48F6-89B4-DF8CBB318F92}" srcId="{AB90851C-6D5A-492C-B24C-A8B1DD8D8488}" destId="{2C69ECD9-77A4-42AC-A98F-6ECA47C203AD}" srcOrd="3" destOrd="0" parTransId="{0B4C8A49-97F4-412E-BD81-FA356D0DD02E}" sibTransId="{16DEC105-5347-4869-9C72-51B24DFD192A}"/>
    <dgm:cxn modelId="{224D9A74-D1FE-4C21-83D2-4FEDE0A8A114}" srcId="{AB90851C-6D5A-492C-B24C-A8B1DD8D8488}" destId="{7BF0695E-8DA2-4101-BD4B-BFBA0FA9D928}" srcOrd="4" destOrd="0" parTransId="{6A061281-DDF5-4E23-82AE-12C988F06A85}" sibTransId="{658A96BC-BBDB-40CC-9054-65092929D0B1}"/>
    <dgm:cxn modelId="{04D0065F-47FE-465E-AE70-E59558444F10}" srcId="{AB90851C-6D5A-492C-B24C-A8B1DD8D8488}" destId="{3F91052F-BEAC-4B19-90AF-B179FD69D2B9}" srcOrd="0" destOrd="0" parTransId="{B01E42F0-5B76-470D-9ECF-9AC33DA0CE23}" sibTransId="{84B3A0EC-94CD-484F-89E4-73ED9C17FF7E}"/>
    <dgm:cxn modelId="{5FB02734-28E3-47E3-A8BC-C326AE3240D1}" type="presOf" srcId="{3F91052F-BEAC-4B19-90AF-B179FD69D2B9}" destId="{2EDDFF3A-C26E-4E75-99DA-F3B704DC7224}" srcOrd="0" destOrd="0" presId="urn:microsoft.com/office/officeart/2005/8/layout/vList5"/>
    <dgm:cxn modelId="{A0047A4F-9BCE-45D9-854B-1E7E73B96B50}" type="presOf" srcId="{110C1F85-4A3C-4E31-A73A-FB45DB511255}" destId="{F708ABF7-5B3B-4C27-90E9-BB03E9E2BABC}" srcOrd="0" destOrd="0" presId="urn:microsoft.com/office/officeart/2005/8/layout/vList5"/>
    <dgm:cxn modelId="{EDD2786B-03BA-428B-AA78-676BF5433A5C}" type="presOf" srcId="{9B757D9C-8F21-4619-9679-5A01C253D5CA}" destId="{2EDDFF3A-C26E-4E75-99DA-F3B704DC7224}" srcOrd="0" destOrd="1" presId="urn:microsoft.com/office/officeart/2005/8/layout/vList5"/>
    <dgm:cxn modelId="{2A0958E9-7DCB-469A-8350-F5D1C32973ED}" srcId="{AB90851C-6D5A-492C-B24C-A8B1DD8D8488}" destId="{9B757D9C-8F21-4619-9679-5A01C253D5CA}" srcOrd="1" destOrd="0" parTransId="{CD0ADD03-6B49-49EB-A159-57B777D4B26D}" sibTransId="{39D0C73B-21D7-4898-8E37-C231EE66CC0A}"/>
    <dgm:cxn modelId="{3EE57D3C-99E3-4D73-ACD8-5F707C432DC4}" type="presOf" srcId="{C9F5B8A7-E55E-4AD9-9B09-CB146AA8157B}" destId="{2EDDFF3A-C26E-4E75-99DA-F3B704DC7224}" srcOrd="0" destOrd="5" presId="urn:microsoft.com/office/officeart/2005/8/layout/vList5"/>
    <dgm:cxn modelId="{BECCA2E2-A7B8-4E97-9A58-EFF6F3397189}" type="presOf" srcId="{15157937-7932-4796-9258-A750343FE8FF}" destId="{2EDDFF3A-C26E-4E75-99DA-F3B704DC7224}" srcOrd="0" destOrd="2" presId="urn:microsoft.com/office/officeart/2005/8/layout/vList5"/>
    <dgm:cxn modelId="{9F15D777-4282-4D69-AD40-7BAC7C4B3B41}" srcId="{AB90851C-6D5A-492C-B24C-A8B1DD8D8488}" destId="{15157937-7932-4796-9258-A750343FE8FF}" srcOrd="2" destOrd="0" parTransId="{792B0D49-DA89-4019-991E-A030204AE121}" sibTransId="{67A45DBA-7F0F-462D-A2B7-5529AFD8BB22}"/>
    <dgm:cxn modelId="{00804A43-D57B-44EA-950A-29832BE95A5E}" type="presOf" srcId="{AB90851C-6D5A-492C-B24C-A8B1DD8D8488}" destId="{961DD9F7-690D-48A2-B84C-82BE4D93FE14}" srcOrd="0" destOrd="0" presId="urn:microsoft.com/office/officeart/2005/8/layout/vList5"/>
    <dgm:cxn modelId="{37E1CA58-79FB-4B8D-9235-BA86837FC62B}" type="presParOf" srcId="{F708ABF7-5B3B-4C27-90E9-BB03E9E2BABC}" destId="{0DF55BB5-3BED-46E0-9F36-E77B7AA3C9F9}" srcOrd="0" destOrd="0" presId="urn:microsoft.com/office/officeart/2005/8/layout/vList5"/>
    <dgm:cxn modelId="{CB223ADE-00CA-4F2D-8108-8A6121A157FC}" type="presParOf" srcId="{0DF55BB5-3BED-46E0-9F36-E77B7AA3C9F9}" destId="{961DD9F7-690D-48A2-B84C-82BE4D93FE14}" srcOrd="0" destOrd="0" presId="urn:microsoft.com/office/officeart/2005/8/layout/vList5"/>
    <dgm:cxn modelId="{06299FF9-AF29-4EE9-9E58-550478630C92}" type="presParOf" srcId="{0DF55BB5-3BED-46E0-9F36-E77B7AA3C9F9}" destId="{2EDDFF3A-C26E-4E75-99DA-F3B704DC722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10C1F85-4A3C-4E31-A73A-FB45DB51125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90851C-6D5A-492C-B24C-A8B1DD8D8488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Плановые показатели деятельности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A44BC7-ED64-478D-8578-4F4D6EDDD714}" type="parTrans" cxnId="{7724D6AD-4C37-48B5-BF16-4F08341B25A1}">
      <dgm:prSet/>
      <dgm:spPr/>
      <dgm:t>
        <a:bodyPr/>
        <a:lstStyle/>
        <a:p>
          <a:endParaRPr lang="ru-RU"/>
        </a:p>
      </dgm:t>
    </dgm:pt>
    <dgm:pt modelId="{A95517EB-532C-4479-8963-9105F86D0CC8}" type="sibTrans" cxnId="{7724D6AD-4C37-48B5-BF16-4F08341B25A1}">
      <dgm:prSet/>
      <dgm:spPr/>
      <dgm:t>
        <a:bodyPr/>
        <a:lstStyle/>
        <a:p>
          <a:endParaRPr lang="ru-RU"/>
        </a:p>
      </dgm:t>
    </dgm:pt>
    <dgm:pt modelId="{15157937-7932-4796-9258-A750343FE8FF}">
      <dgm:prSet custT="1"/>
      <dgm:spPr>
        <a:solidFill>
          <a:srgbClr val="CCECFF">
            <a:alpha val="90000"/>
          </a:srgbClr>
        </a:solidFill>
      </dgm:spPr>
      <dgm:t>
        <a:bodyPr/>
        <a:lstStyle/>
        <a:p>
          <a:pPr marL="114300" indent="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200" b="1" dirty="0" smtClean="0">
              <a:solidFill>
                <a:srgbClr val="11437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 </a:t>
          </a:r>
          <a:r>
            <a:rPr lang="ru-RU" sz="1200" b="1" dirty="0" smtClean="0">
              <a:solidFill>
                <a:srgbClr val="11437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Информация </a:t>
          </a:r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об операциях с целевыми средствами 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(для автономных и бюджетных учреждений).</a:t>
          </a:r>
          <a:endParaRPr lang="ru-RU" sz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A45DBA-7F0F-462D-A2B7-5529AFD8BB22}" type="sibTrans" cxnId="{9F15D777-4282-4D69-AD40-7BAC7C4B3B41}">
      <dgm:prSet/>
      <dgm:spPr/>
      <dgm:t>
        <a:bodyPr/>
        <a:lstStyle/>
        <a:p>
          <a:endParaRPr lang="ru-RU"/>
        </a:p>
      </dgm:t>
    </dgm:pt>
    <dgm:pt modelId="{792B0D49-DA89-4019-991E-A030204AE121}" type="parTrans" cxnId="{9F15D777-4282-4D69-AD40-7BAC7C4B3B41}">
      <dgm:prSet/>
      <dgm:spPr/>
      <dgm:t>
        <a:bodyPr/>
        <a:lstStyle/>
        <a:p>
          <a:endParaRPr lang="ru-RU"/>
        </a:p>
      </dgm:t>
    </dgm:pt>
    <dgm:pt modelId="{9B757D9C-8F21-4619-9679-5A01C253D5CA}">
      <dgm:prSet phldrT="[Текст]" custT="1"/>
      <dgm:spPr>
        <a:solidFill>
          <a:srgbClr val="CCECFF">
            <a:alpha val="90000"/>
          </a:srgbClr>
        </a:solidFill>
      </dgm:spPr>
      <dgm:t>
        <a:bodyPr/>
        <a:lstStyle/>
        <a:p>
          <a:pPr marL="114300" indent="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200" b="1" dirty="0" smtClean="0">
              <a:solidFill>
                <a:srgbClr val="11437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 </a:t>
          </a:r>
          <a:r>
            <a:rPr lang="ru-RU" sz="1200" b="1" dirty="0" smtClean="0">
              <a:solidFill>
                <a:srgbClr val="11437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Информация </a:t>
          </a:r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о плане ФХД 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государственного (муниципального) учреждения (для автономных и бюджетных учреждений)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D0C73B-21D7-4898-8E37-C231EE66CC0A}" type="sibTrans" cxnId="{2A0958E9-7DCB-469A-8350-F5D1C32973ED}">
      <dgm:prSet/>
      <dgm:spPr/>
      <dgm:t>
        <a:bodyPr/>
        <a:lstStyle/>
        <a:p>
          <a:endParaRPr lang="ru-RU"/>
        </a:p>
      </dgm:t>
    </dgm:pt>
    <dgm:pt modelId="{CD0ADD03-6B49-49EB-A159-57B777D4B26D}" type="parTrans" cxnId="{2A0958E9-7DCB-469A-8350-F5D1C32973ED}">
      <dgm:prSet/>
      <dgm:spPr/>
      <dgm:t>
        <a:bodyPr/>
        <a:lstStyle/>
        <a:p>
          <a:endParaRPr lang="ru-RU"/>
        </a:p>
      </dgm:t>
    </dgm:pt>
    <dgm:pt modelId="{3F91052F-BEAC-4B19-90AF-B179FD69D2B9}">
      <dgm:prSet phldrT="[Текст]" custT="1"/>
      <dgm:spPr>
        <a:solidFill>
          <a:srgbClr val="CCECFF">
            <a:alpha val="90000"/>
          </a:srgbClr>
        </a:solidFill>
      </dgm:spPr>
      <dgm:t>
        <a:bodyPr/>
        <a:lstStyle/>
        <a:p>
          <a:pPr marL="114300" indent="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200" b="1" dirty="0" smtClean="0">
              <a:solidFill>
                <a:srgbClr val="11437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 Информация </a:t>
          </a:r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о государственном (муниципальном) задании 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оказание услуг (выполнение работ) и его исполнении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B3A0EC-94CD-484F-89E4-73ED9C17FF7E}" type="sibTrans" cxnId="{04D0065F-47FE-465E-AE70-E59558444F10}">
      <dgm:prSet/>
      <dgm:spPr/>
      <dgm:t>
        <a:bodyPr/>
        <a:lstStyle/>
        <a:p>
          <a:endParaRPr lang="ru-RU"/>
        </a:p>
      </dgm:t>
    </dgm:pt>
    <dgm:pt modelId="{B01E42F0-5B76-470D-9ECF-9AC33DA0CE23}" type="parTrans" cxnId="{04D0065F-47FE-465E-AE70-E59558444F10}">
      <dgm:prSet/>
      <dgm:spPr/>
      <dgm:t>
        <a:bodyPr/>
        <a:lstStyle/>
        <a:p>
          <a:endParaRPr lang="ru-RU"/>
        </a:p>
      </dgm:t>
    </dgm:pt>
    <dgm:pt modelId="{B5EF75D1-6DE8-43D2-840A-F68EDCFD1097}">
      <dgm:prSet phldrT="[Текст]" custT="1"/>
      <dgm:spPr>
        <a:solidFill>
          <a:srgbClr val="CCECFF">
            <a:alpha val="90000"/>
          </a:srgbClr>
        </a:solidFill>
      </dgm:spPr>
      <dgm:t>
        <a:bodyPr/>
        <a:lstStyle/>
        <a:p>
          <a:pPr marL="114300" indent="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200" b="1" dirty="0" smtClean="0">
              <a:solidFill>
                <a:srgbClr val="11437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 </a:t>
          </a:r>
          <a:r>
            <a:rPr lang="ru-RU" sz="1200" b="1" dirty="0" smtClean="0">
              <a:solidFill>
                <a:srgbClr val="11437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Информация </a:t>
          </a:r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о показателях бюджетной сметы</a:t>
          </a:r>
          <a:r>
            <a:rPr lang="ru-RU" sz="1200" b="1" dirty="0" smtClean="0">
              <a:solidFill>
                <a:srgbClr val="11437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 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(для казенных учреждений)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1463B9-5DF5-41E5-97E9-4B02B993E012}" type="parTrans" cxnId="{1F8B82BC-F682-4BA0-A327-FA5D20CE538C}">
      <dgm:prSet/>
      <dgm:spPr/>
      <dgm:t>
        <a:bodyPr/>
        <a:lstStyle/>
        <a:p>
          <a:endParaRPr lang="ru-RU"/>
        </a:p>
      </dgm:t>
    </dgm:pt>
    <dgm:pt modelId="{97D591DC-D838-49ED-9E67-2D52DAE0CDF6}" type="sibTrans" cxnId="{1F8B82BC-F682-4BA0-A327-FA5D20CE538C}">
      <dgm:prSet/>
      <dgm:spPr/>
      <dgm:t>
        <a:bodyPr/>
        <a:lstStyle/>
        <a:p>
          <a:endParaRPr lang="ru-RU"/>
        </a:p>
      </dgm:t>
    </dgm:pt>
    <dgm:pt modelId="{F708ABF7-5B3B-4C27-90E9-BB03E9E2BABC}" type="pres">
      <dgm:prSet presAssocID="{110C1F85-4A3C-4E31-A73A-FB45DB5112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F55BB5-3BED-46E0-9F36-E77B7AA3C9F9}" type="pres">
      <dgm:prSet presAssocID="{AB90851C-6D5A-492C-B24C-A8B1DD8D8488}" presName="linNode" presStyleCnt="0"/>
      <dgm:spPr/>
    </dgm:pt>
    <dgm:pt modelId="{961DD9F7-690D-48A2-B84C-82BE4D93FE14}" type="pres">
      <dgm:prSet presAssocID="{AB90851C-6D5A-492C-B24C-A8B1DD8D8488}" presName="parentText" presStyleLbl="node1" presStyleIdx="0" presStyleCnt="1" custScaleX="76000" custScaleY="72925" custLinFactNeighborX="-94" custLinFactNeighborY="-912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DDFF3A-C26E-4E75-99DA-F3B704DC7224}" type="pres">
      <dgm:prSet presAssocID="{AB90851C-6D5A-492C-B24C-A8B1DD8D8488}" presName="descendantText" presStyleLbl="alignAccFollowNode1" presStyleIdx="0" presStyleCnt="1" custScaleX="156563" custScaleY="90672" custLinFactNeighborX="979" custLinFactNeighborY="-116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89DAA56-F491-4EAD-90B6-40A9A739EA50}" type="presOf" srcId="{B5EF75D1-6DE8-43D2-840A-F68EDCFD1097}" destId="{2EDDFF3A-C26E-4E75-99DA-F3B704DC7224}" srcOrd="0" destOrd="1" presId="urn:microsoft.com/office/officeart/2005/8/layout/vList5"/>
    <dgm:cxn modelId="{7724D6AD-4C37-48B5-BF16-4F08341B25A1}" srcId="{110C1F85-4A3C-4E31-A73A-FB45DB511255}" destId="{AB90851C-6D5A-492C-B24C-A8B1DD8D8488}" srcOrd="0" destOrd="0" parTransId="{23A44BC7-ED64-478D-8578-4F4D6EDDD714}" sibTransId="{A95517EB-532C-4479-8963-9105F86D0CC8}"/>
    <dgm:cxn modelId="{D83EFD9C-FE83-46FF-B469-FA061469D56D}" type="presOf" srcId="{110C1F85-4A3C-4E31-A73A-FB45DB511255}" destId="{F708ABF7-5B3B-4C27-90E9-BB03E9E2BABC}" srcOrd="0" destOrd="0" presId="urn:microsoft.com/office/officeart/2005/8/layout/vList5"/>
    <dgm:cxn modelId="{1F8B82BC-F682-4BA0-A327-FA5D20CE538C}" srcId="{AB90851C-6D5A-492C-B24C-A8B1DD8D8488}" destId="{B5EF75D1-6DE8-43D2-840A-F68EDCFD1097}" srcOrd="1" destOrd="0" parTransId="{D41463B9-5DF5-41E5-97E9-4B02B993E012}" sibTransId="{97D591DC-D838-49ED-9E67-2D52DAE0CDF6}"/>
    <dgm:cxn modelId="{04D0065F-47FE-465E-AE70-E59558444F10}" srcId="{AB90851C-6D5A-492C-B24C-A8B1DD8D8488}" destId="{3F91052F-BEAC-4B19-90AF-B179FD69D2B9}" srcOrd="0" destOrd="0" parTransId="{B01E42F0-5B76-470D-9ECF-9AC33DA0CE23}" sibTransId="{84B3A0EC-94CD-484F-89E4-73ED9C17FF7E}"/>
    <dgm:cxn modelId="{8F350B73-E720-4576-B103-AC52E7CA6CCF}" type="presOf" srcId="{3F91052F-BEAC-4B19-90AF-B179FD69D2B9}" destId="{2EDDFF3A-C26E-4E75-99DA-F3B704DC7224}" srcOrd="0" destOrd="0" presId="urn:microsoft.com/office/officeart/2005/8/layout/vList5"/>
    <dgm:cxn modelId="{2A0958E9-7DCB-469A-8350-F5D1C32973ED}" srcId="{AB90851C-6D5A-492C-B24C-A8B1DD8D8488}" destId="{9B757D9C-8F21-4619-9679-5A01C253D5CA}" srcOrd="2" destOrd="0" parTransId="{CD0ADD03-6B49-49EB-A159-57B777D4B26D}" sibTransId="{39D0C73B-21D7-4898-8E37-C231EE66CC0A}"/>
    <dgm:cxn modelId="{9F15D777-4282-4D69-AD40-7BAC7C4B3B41}" srcId="{AB90851C-6D5A-492C-B24C-A8B1DD8D8488}" destId="{15157937-7932-4796-9258-A750343FE8FF}" srcOrd="3" destOrd="0" parTransId="{792B0D49-DA89-4019-991E-A030204AE121}" sibTransId="{67A45DBA-7F0F-462D-A2B7-5529AFD8BB22}"/>
    <dgm:cxn modelId="{0C3F0DDA-6C66-4A3F-9EC6-1580568C10EA}" type="presOf" srcId="{15157937-7932-4796-9258-A750343FE8FF}" destId="{2EDDFF3A-C26E-4E75-99DA-F3B704DC7224}" srcOrd="0" destOrd="3" presId="urn:microsoft.com/office/officeart/2005/8/layout/vList5"/>
    <dgm:cxn modelId="{FEAC9FAB-0A78-43B6-A32B-D0B3C185BEFA}" type="presOf" srcId="{9B757D9C-8F21-4619-9679-5A01C253D5CA}" destId="{2EDDFF3A-C26E-4E75-99DA-F3B704DC7224}" srcOrd="0" destOrd="2" presId="urn:microsoft.com/office/officeart/2005/8/layout/vList5"/>
    <dgm:cxn modelId="{FF717C1E-5D7C-453E-BCCE-23ED3C7BFD52}" type="presOf" srcId="{AB90851C-6D5A-492C-B24C-A8B1DD8D8488}" destId="{961DD9F7-690D-48A2-B84C-82BE4D93FE14}" srcOrd="0" destOrd="0" presId="urn:microsoft.com/office/officeart/2005/8/layout/vList5"/>
    <dgm:cxn modelId="{C291565E-A240-456B-80CD-D2D4B9FEBA7A}" type="presParOf" srcId="{F708ABF7-5B3B-4C27-90E9-BB03E9E2BABC}" destId="{0DF55BB5-3BED-46E0-9F36-E77B7AA3C9F9}" srcOrd="0" destOrd="0" presId="urn:microsoft.com/office/officeart/2005/8/layout/vList5"/>
    <dgm:cxn modelId="{1B56DC8F-382E-48DE-AF95-3F7B54B0FBEF}" type="presParOf" srcId="{0DF55BB5-3BED-46E0-9F36-E77B7AA3C9F9}" destId="{961DD9F7-690D-48A2-B84C-82BE4D93FE14}" srcOrd="0" destOrd="0" presId="urn:microsoft.com/office/officeart/2005/8/layout/vList5"/>
    <dgm:cxn modelId="{51B27135-A35C-4564-9307-66977F7BF062}" type="presParOf" srcId="{0DF55BB5-3BED-46E0-9F36-E77B7AA3C9F9}" destId="{2EDDFF3A-C26E-4E75-99DA-F3B704DC722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BA9433-0FA3-499B-8805-66DC1C3015D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BDBD58-3BAA-4B09-BB89-2CD452DA841E}">
      <dgm:prSet phldrT="[Текст]" custT="1"/>
      <dgm:spPr/>
      <dgm:t>
        <a:bodyPr/>
        <a:lstStyle/>
        <a:p>
          <a:r>
            <a:rPr lang="ru-RU" sz="11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 государственном (муниципальном) задании на оказание услуг (выполнение работ) и его исполнении</a:t>
          </a:r>
          <a:endParaRPr lang="ru-RU" sz="11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E0E337-5212-4883-B356-683E871DDC3B}" type="parTrans" cxnId="{B58E7D34-DD2B-47F0-800D-38F799E901E8}">
      <dgm:prSet/>
      <dgm:spPr/>
      <dgm:t>
        <a:bodyPr/>
        <a:lstStyle/>
        <a:p>
          <a:endParaRPr lang="ru-RU"/>
        </a:p>
      </dgm:t>
    </dgm:pt>
    <dgm:pt modelId="{0D2239FD-F399-4B93-AB0E-5D1C1D5E8A40}" type="sibTrans" cxnId="{B58E7D34-DD2B-47F0-800D-38F799E901E8}">
      <dgm:prSet/>
      <dgm:spPr/>
      <dgm:t>
        <a:bodyPr/>
        <a:lstStyle/>
        <a:p>
          <a:endParaRPr lang="ru-RU"/>
        </a:p>
      </dgm:t>
    </dgm:pt>
    <dgm:pt modelId="{E484D626-C16F-4844-9DB4-E71158B0D918}">
      <dgm:prSet phldrT="[Текст]" custT="1"/>
      <dgm:spPr>
        <a:solidFill>
          <a:srgbClr val="CCECFF">
            <a:alpha val="90000"/>
          </a:srgbClr>
        </a:solidFill>
      </dgm:spPr>
      <dgm:t>
        <a:bodyPr/>
        <a:lstStyle/>
        <a:p>
          <a:pPr algn="just"/>
          <a:r>
            <a:rPr lang="ru-RU" sz="11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Признак </a:t>
          </a:r>
          <a:r>
            <a:rPr lang="ru-RU" sz="1100" b="1" dirty="0" err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недоведения</a:t>
          </a:r>
          <a:r>
            <a:rPr lang="ru-RU" sz="11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</a:t>
          </a:r>
          <a:r>
            <a: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осударственного (муниципального задания) проставляется для учреждений в </a:t>
          </a:r>
          <a:r>
            <a: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Личном кабинете</a:t>
          </a:r>
          <a:r>
            <a:rPr lang="en-US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учредителя</a:t>
          </a:r>
          <a:r>
            <a: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ежегодно</a:t>
          </a:r>
          <a:endParaRPr lang="ru-RU" sz="11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A03F81-DC14-4533-B595-5A5E4749070F}" type="parTrans" cxnId="{A3ED6D8B-42BB-4A83-8BD5-5AA5717FC3FB}">
      <dgm:prSet/>
      <dgm:spPr/>
      <dgm:t>
        <a:bodyPr/>
        <a:lstStyle/>
        <a:p>
          <a:endParaRPr lang="ru-RU"/>
        </a:p>
      </dgm:t>
    </dgm:pt>
    <dgm:pt modelId="{472184C1-604C-40F7-801F-2494D7B3369F}" type="sibTrans" cxnId="{A3ED6D8B-42BB-4A83-8BD5-5AA5717FC3FB}">
      <dgm:prSet/>
      <dgm:spPr/>
      <dgm:t>
        <a:bodyPr/>
        <a:lstStyle/>
        <a:p>
          <a:endParaRPr lang="ru-RU"/>
        </a:p>
      </dgm:t>
    </dgm:pt>
    <dgm:pt modelId="{DB130F6F-4466-4AF6-A60C-9491A896A4EB}">
      <dgm:prSet phldrT="[Текст]" custT="1"/>
      <dgm:spPr/>
      <dgm:t>
        <a:bodyPr/>
        <a:lstStyle/>
        <a:p>
          <a:r>
            <a:rPr lang="ru-RU" sz="11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об операциях с целевыми средствами </a:t>
          </a:r>
          <a:endParaRPr lang="ru-RU" sz="1100" dirty="0">
            <a:solidFill>
              <a:schemeClr val="bg1"/>
            </a:solidFill>
          </a:endParaRPr>
        </a:p>
      </dgm:t>
    </dgm:pt>
    <dgm:pt modelId="{F6620B8F-AA8C-4546-A12F-202C20BBD1AB}" type="parTrans" cxnId="{158219F7-7DEA-4C4D-8909-15B92B988208}">
      <dgm:prSet/>
      <dgm:spPr/>
      <dgm:t>
        <a:bodyPr/>
        <a:lstStyle/>
        <a:p>
          <a:endParaRPr lang="ru-RU"/>
        </a:p>
      </dgm:t>
    </dgm:pt>
    <dgm:pt modelId="{E83FF333-A6B9-49F9-A455-83E98088251B}" type="sibTrans" cxnId="{158219F7-7DEA-4C4D-8909-15B92B988208}">
      <dgm:prSet/>
      <dgm:spPr/>
      <dgm:t>
        <a:bodyPr/>
        <a:lstStyle/>
        <a:p>
          <a:endParaRPr lang="ru-RU"/>
        </a:p>
      </dgm:t>
    </dgm:pt>
    <dgm:pt modelId="{21DB8333-C22E-4B57-9F05-07647DF3EDD5}">
      <dgm:prSet phldrT="[Текст]" custT="1"/>
      <dgm:spPr>
        <a:solidFill>
          <a:srgbClr val="CCECFF">
            <a:alpha val="90000"/>
          </a:srgbClr>
        </a:solidFill>
      </dgm:spPr>
      <dgm:t>
        <a:bodyPr/>
        <a:lstStyle/>
        <a:p>
          <a:pPr algn="just"/>
          <a:r>
            <a:rPr lang="ru-RU" sz="11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Признак </a:t>
          </a:r>
          <a:r>
            <a:rPr lang="ru-RU" sz="1100" b="1" dirty="0" err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недоведения</a:t>
          </a:r>
          <a:r>
            <a:rPr lang="ru-RU" sz="1100" b="1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целевых средств из бюджета проставляется для учреждений в </a:t>
          </a:r>
          <a:r>
            <a: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Личном кабинете</a:t>
          </a:r>
          <a:r>
            <a: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учредителя</a:t>
          </a:r>
          <a:r>
            <a: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ежегодно</a:t>
          </a:r>
          <a:r>
            <a: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Изменение данного признака для учреждений в течение финансового года не ограничено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1D3379-7081-4F28-AE78-88A99B944EF3}" type="parTrans" cxnId="{F9044226-460D-4818-8947-CF2704FF1AC7}">
      <dgm:prSet/>
      <dgm:spPr/>
      <dgm:t>
        <a:bodyPr/>
        <a:lstStyle/>
        <a:p>
          <a:endParaRPr lang="ru-RU"/>
        </a:p>
      </dgm:t>
    </dgm:pt>
    <dgm:pt modelId="{6F3E9E89-E378-4FE8-9F85-7B546915E97F}" type="sibTrans" cxnId="{F9044226-460D-4818-8947-CF2704FF1AC7}">
      <dgm:prSet/>
      <dgm:spPr/>
      <dgm:t>
        <a:bodyPr/>
        <a:lstStyle/>
        <a:p>
          <a:endParaRPr lang="ru-RU"/>
        </a:p>
      </dgm:t>
    </dgm:pt>
    <dgm:pt modelId="{5338F5D1-E6E2-4B4A-B4CA-6D55A1609126}" type="pres">
      <dgm:prSet presAssocID="{DEBA9433-0FA3-499B-8805-66DC1C3015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6A5B3F-251F-44A2-B9F5-D032DE190D4E}" type="pres">
      <dgm:prSet presAssocID="{68BDBD58-3BAA-4B09-BB89-2CD452DA841E}" presName="linNode" presStyleCnt="0"/>
      <dgm:spPr/>
    </dgm:pt>
    <dgm:pt modelId="{4DF690E9-B7BF-44C9-B8DD-FA7CD087616F}" type="pres">
      <dgm:prSet presAssocID="{68BDBD58-3BAA-4B09-BB89-2CD452DA841E}" presName="parentText" presStyleLbl="node1" presStyleIdx="0" presStyleCnt="2" custScaleX="115088" custScaleY="39690" custLinFactNeighborY="-638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1BAA55-35CF-4031-BB5D-4FBC14EBC51B}" type="pres">
      <dgm:prSet presAssocID="{68BDBD58-3BAA-4B09-BB89-2CD452DA841E}" presName="descendantText" presStyleLbl="alignAccFollowNode1" presStyleIdx="0" presStyleCnt="2" custScaleX="91513" custScaleY="47014" custLinFactNeighborY="-80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9344D6-175E-457D-ADBF-C55B9301B974}" type="pres">
      <dgm:prSet presAssocID="{0D2239FD-F399-4B93-AB0E-5D1C1D5E8A40}" presName="sp" presStyleCnt="0"/>
      <dgm:spPr/>
    </dgm:pt>
    <dgm:pt modelId="{E25A3CD0-E669-4D97-A453-D00426AEF0F2}" type="pres">
      <dgm:prSet presAssocID="{DB130F6F-4466-4AF6-A60C-9491A896A4EB}" presName="linNode" presStyleCnt="0"/>
      <dgm:spPr/>
    </dgm:pt>
    <dgm:pt modelId="{335B417B-F3B7-43C3-8AA0-F7BE68868DC0}" type="pres">
      <dgm:prSet presAssocID="{DB130F6F-4466-4AF6-A60C-9491A896A4EB}" presName="parentText" presStyleLbl="node1" presStyleIdx="1" presStyleCnt="2" custScaleX="104591" custScaleY="38016" custLinFactNeighborX="-648" custLinFactNeighborY="-874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7507ED-C538-4617-A356-BADAE9431932}" type="pres">
      <dgm:prSet presAssocID="{DB130F6F-4466-4AF6-A60C-9491A896A4EB}" presName="descendantText" presStyleLbl="alignAccFollowNode1" presStyleIdx="1" presStyleCnt="2" custScaleX="114699" custScaleY="51620" custLinFactNeighborX="-2031" custLinFactNeighborY="-88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044226-460D-4818-8947-CF2704FF1AC7}" srcId="{DB130F6F-4466-4AF6-A60C-9491A896A4EB}" destId="{21DB8333-C22E-4B57-9F05-07647DF3EDD5}" srcOrd="0" destOrd="0" parTransId="{8D1D3379-7081-4F28-AE78-88A99B944EF3}" sibTransId="{6F3E9E89-E378-4FE8-9F85-7B546915E97F}"/>
    <dgm:cxn modelId="{63A1A5A2-E937-4CA0-BF07-56252ADC0F15}" type="presOf" srcId="{21DB8333-C22E-4B57-9F05-07647DF3EDD5}" destId="{AC7507ED-C538-4617-A356-BADAE9431932}" srcOrd="0" destOrd="0" presId="urn:microsoft.com/office/officeart/2005/8/layout/vList5"/>
    <dgm:cxn modelId="{12D48CD6-7B5E-45DE-8752-6438BA282212}" type="presOf" srcId="{DB130F6F-4466-4AF6-A60C-9491A896A4EB}" destId="{335B417B-F3B7-43C3-8AA0-F7BE68868DC0}" srcOrd="0" destOrd="0" presId="urn:microsoft.com/office/officeart/2005/8/layout/vList5"/>
    <dgm:cxn modelId="{B58E7D34-DD2B-47F0-800D-38F799E901E8}" srcId="{DEBA9433-0FA3-499B-8805-66DC1C3015D0}" destId="{68BDBD58-3BAA-4B09-BB89-2CD452DA841E}" srcOrd="0" destOrd="0" parTransId="{34E0E337-5212-4883-B356-683E871DDC3B}" sibTransId="{0D2239FD-F399-4B93-AB0E-5D1C1D5E8A40}"/>
    <dgm:cxn modelId="{867BCFC3-423B-4623-87F6-963EAE185421}" type="presOf" srcId="{E484D626-C16F-4844-9DB4-E71158B0D918}" destId="{851BAA55-35CF-4031-BB5D-4FBC14EBC51B}" srcOrd="0" destOrd="0" presId="urn:microsoft.com/office/officeart/2005/8/layout/vList5"/>
    <dgm:cxn modelId="{BFFD5509-3760-4E55-A0B4-FE45567D1BBE}" type="presOf" srcId="{DEBA9433-0FA3-499B-8805-66DC1C3015D0}" destId="{5338F5D1-E6E2-4B4A-B4CA-6D55A1609126}" srcOrd="0" destOrd="0" presId="urn:microsoft.com/office/officeart/2005/8/layout/vList5"/>
    <dgm:cxn modelId="{A3ED6D8B-42BB-4A83-8BD5-5AA5717FC3FB}" srcId="{68BDBD58-3BAA-4B09-BB89-2CD452DA841E}" destId="{E484D626-C16F-4844-9DB4-E71158B0D918}" srcOrd="0" destOrd="0" parTransId="{FAA03F81-DC14-4533-B595-5A5E4749070F}" sibTransId="{472184C1-604C-40F7-801F-2494D7B3369F}"/>
    <dgm:cxn modelId="{158219F7-7DEA-4C4D-8909-15B92B988208}" srcId="{DEBA9433-0FA3-499B-8805-66DC1C3015D0}" destId="{DB130F6F-4466-4AF6-A60C-9491A896A4EB}" srcOrd="1" destOrd="0" parTransId="{F6620B8F-AA8C-4546-A12F-202C20BBD1AB}" sibTransId="{E83FF333-A6B9-49F9-A455-83E98088251B}"/>
    <dgm:cxn modelId="{7C887956-49BC-472F-9E13-643DB9BD331B}" type="presOf" srcId="{68BDBD58-3BAA-4B09-BB89-2CD452DA841E}" destId="{4DF690E9-B7BF-44C9-B8DD-FA7CD087616F}" srcOrd="0" destOrd="0" presId="urn:microsoft.com/office/officeart/2005/8/layout/vList5"/>
    <dgm:cxn modelId="{31319710-A1FF-4924-88CD-C27C624531DD}" type="presParOf" srcId="{5338F5D1-E6E2-4B4A-B4CA-6D55A1609126}" destId="{556A5B3F-251F-44A2-B9F5-D032DE190D4E}" srcOrd="0" destOrd="0" presId="urn:microsoft.com/office/officeart/2005/8/layout/vList5"/>
    <dgm:cxn modelId="{D536B1C7-E09F-4A0C-AFB5-6C7736EC8DB0}" type="presParOf" srcId="{556A5B3F-251F-44A2-B9F5-D032DE190D4E}" destId="{4DF690E9-B7BF-44C9-B8DD-FA7CD087616F}" srcOrd="0" destOrd="0" presId="urn:microsoft.com/office/officeart/2005/8/layout/vList5"/>
    <dgm:cxn modelId="{ECDB88F2-B4D5-4C54-B3CA-3CC40D2CCFD1}" type="presParOf" srcId="{556A5B3F-251F-44A2-B9F5-D032DE190D4E}" destId="{851BAA55-35CF-4031-BB5D-4FBC14EBC51B}" srcOrd="1" destOrd="0" presId="urn:microsoft.com/office/officeart/2005/8/layout/vList5"/>
    <dgm:cxn modelId="{C4927493-472B-4356-8541-A1C0840990D9}" type="presParOf" srcId="{5338F5D1-E6E2-4B4A-B4CA-6D55A1609126}" destId="{369344D6-175E-457D-ADBF-C55B9301B974}" srcOrd="1" destOrd="0" presId="urn:microsoft.com/office/officeart/2005/8/layout/vList5"/>
    <dgm:cxn modelId="{DC6EEABC-2EA5-4500-87A4-AF547E906E83}" type="presParOf" srcId="{5338F5D1-E6E2-4B4A-B4CA-6D55A1609126}" destId="{E25A3CD0-E669-4D97-A453-D00426AEF0F2}" srcOrd="2" destOrd="0" presId="urn:microsoft.com/office/officeart/2005/8/layout/vList5"/>
    <dgm:cxn modelId="{CCAC50E4-1B1F-47AC-ACF5-16DECB0CA428}" type="presParOf" srcId="{E25A3CD0-E669-4D97-A453-D00426AEF0F2}" destId="{335B417B-F3B7-43C3-8AA0-F7BE68868DC0}" srcOrd="0" destOrd="0" presId="urn:microsoft.com/office/officeart/2005/8/layout/vList5"/>
    <dgm:cxn modelId="{29702456-A00D-4CBC-B49C-20CABC943422}" type="presParOf" srcId="{E25A3CD0-E669-4D97-A453-D00426AEF0F2}" destId="{AC7507ED-C538-4617-A356-BADAE943193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10C1F85-4A3C-4E31-A73A-FB45DB51125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90851C-6D5A-492C-B24C-A8B1DD8D8488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Фактические показатели деятельности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A44BC7-ED64-478D-8578-4F4D6EDDD714}" type="parTrans" cxnId="{7724D6AD-4C37-48B5-BF16-4F08341B25A1}">
      <dgm:prSet/>
      <dgm:spPr/>
      <dgm:t>
        <a:bodyPr/>
        <a:lstStyle/>
        <a:p>
          <a:endParaRPr lang="ru-RU"/>
        </a:p>
      </dgm:t>
    </dgm:pt>
    <dgm:pt modelId="{A95517EB-532C-4479-8963-9105F86D0CC8}" type="sibTrans" cxnId="{7724D6AD-4C37-48B5-BF16-4F08341B25A1}">
      <dgm:prSet/>
      <dgm:spPr/>
      <dgm:t>
        <a:bodyPr/>
        <a:lstStyle/>
        <a:p>
          <a:endParaRPr lang="ru-RU"/>
        </a:p>
      </dgm:t>
    </dgm:pt>
    <dgm:pt modelId="{9B757D9C-8F21-4619-9679-5A01C253D5CA}">
      <dgm:prSet phldrT="[Текст]" custT="1"/>
      <dgm:spPr>
        <a:solidFill>
          <a:srgbClr val="CCECFF">
            <a:alpha val="90000"/>
          </a:srgbClr>
        </a:solidFill>
      </dgm:spPr>
      <dgm:t>
        <a:bodyPr/>
        <a:lstStyle/>
        <a:p>
          <a:pPr marL="114300" indent="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200" b="1" dirty="0" smtClean="0">
              <a:solidFill>
                <a:srgbClr val="11437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 </a:t>
          </a:r>
          <a:r>
            <a:rPr lang="ru-RU" sz="1200" b="1" dirty="0" smtClean="0">
              <a:solidFill>
                <a:srgbClr val="11437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Сведения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 проведенных в отношении учреждения контрольных мероприятиях и их результатах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D0C73B-21D7-4898-8E37-C231EE66CC0A}" type="sibTrans" cxnId="{2A0958E9-7DCB-469A-8350-F5D1C32973ED}">
      <dgm:prSet/>
      <dgm:spPr/>
      <dgm:t>
        <a:bodyPr/>
        <a:lstStyle/>
        <a:p>
          <a:endParaRPr lang="ru-RU"/>
        </a:p>
      </dgm:t>
    </dgm:pt>
    <dgm:pt modelId="{CD0ADD03-6B49-49EB-A159-57B777D4B26D}" type="parTrans" cxnId="{2A0958E9-7DCB-469A-8350-F5D1C32973ED}">
      <dgm:prSet/>
      <dgm:spPr/>
      <dgm:t>
        <a:bodyPr/>
        <a:lstStyle/>
        <a:p>
          <a:endParaRPr lang="ru-RU"/>
        </a:p>
      </dgm:t>
    </dgm:pt>
    <dgm:pt modelId="{3F91052F-BEAC-4B19-90AF-B179FD69D2B9}">
      <dgm:prSet phldrT="[Текст]" custT="1"/>
      <dgm:spPr>
        <a:solidFill>
          <a:srgbClr val="CCECFF">
            <a:alpha val="90000"/>
          </a:srgbClr>
        </a:solidFill>
      </dgm:spPr>
      <dgm:t>
        <a:bodyPr/>
        <a:lstStyle/>
        <a:p>
          <a:pPr marL="114300" indent="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200" b="1" dirty="0" smtClean="0">
              <a:solidFill>
                <a:srgbClr val="11437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 Информация </a:t>
          </a:r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о годовой бухгалтерской отчетности</a:t>
          </a:r>
          <a:r>
            <a:rPr lang="ru-RU" sz="1200" b="1" dirty="0" smtClean="0">
              <a:solidFill>
                <a:srgbClr val="11437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 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учреждения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B3A0EC-94CD-484F-89E4-73ED9C17FF7E}" type="sibTrans" cxnId="{04D0065F-47FE-465E-AE70-E59558444F10}">
      <dgm:prSet/>
      <dgm:spPr/>
      <dgm:t>
        <a:bodyPr/>
        <a:lstStyle/>
        <a:p>
          <a:endParaRPr lang="ru-RU"/>
        </a:p>
      </dgm:t>
    </dgm:pt>
    <dgm:pt modelId="{B01E42F0-5B76-470D-9ECF-9AC33DA0CE23}" type="parTrans" cxnId="{04D0065F-47FE-465E-AE70-E59558444F10}">
      <dgm:prSet/>
      <dgm:spPr/>
      <dgm:t>
        <a:bodyPr/>
        <a:lstStyle/>
        <a:p>
          <a:endParaRPr lang="ru-RU"/>
        </a:p>
      </dgm:t>
    </dgm:pt>
    <dgm:pt modelId="{B5EF75D1-6DE8-43D2-840A-F68EDCFD1097}">
      <dgm:prSet phldrT="[Текст]" custT="1"/>
      <dgm:spPr>
        <a:solidFill>
          <a:srgbClr val="CCECFF">
            <a:alpha val="90000"/>
          </a:srgbClr>
        </a:solidFill>
      </dgm:spPr>
      <dgm:t>
        <a:bodyPr/>
        <a:lstStyle/>
        <a:p>
          <a:pPr marL="114300" indent="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200" b="1" dirty="0" smtClean="0">
              <a:solidFill>
                <a:srgbClr val="11437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 </a:t>
          </a:r>
          <a:r>
            <a:rPr lang="ru-RU" sz="1200" b="1" dirty="0" smtClean="0">
              <a:solidFill>
                <a:srgbClr val="11437F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Информация </a:t>
          </a:r>
          <a:r>
            <a:rPr lang="ru-RU" sz="1200" b="0" dirty="0" smtClean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о результатах деятельности </a:t>
          </a:r>
          <a:r>
            <a: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об использовании имущества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1463B9-5DF5-41E5-97E9-4B02B993E012}" type="parTrans" cxnId="{1F8B82BC-F682-4BA0-A327-FA5D20CE538C}">
      <dgm:prSet/>
      <dgm:spPr/>
      <dgm:t>
        <a:bodyPr/>
        <a:lstStyle/>
        <a:p>
          <a:endParaRPr lang="ru-RU"/>
        </a:p>
      </dgm:t>
    </dgm:pt>
    <dgm:pt modelId="{97D591DC-D838-49ED-9E67-2D52DAE0CDF6}" type="sibTrans" cxnId="{1F8B82BC-F682-4BA0-A327-FA5D20CE538C}">
      <dgm:prSet/>
      <dgm:spPr/>
      <dgm:t>
        <a:bodyPr/>
        <a:lstStyle/>
        <a:p>
          <a:endParaRPr lang="ru-RU"/>
        </a:p>
      </dgm:t>
    </dgm:pt>
    <dgm:pt modelId="{F708ABF7-5B3B-4C27-90E9-BB03E9E2BABC}" type="pres">
      <dgm:prSet presAssocID="{110C1F85-4A3C-4E31-A73A-FB45DB5112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F55BB5-3BED-46E0-9F36-E77B7AA3C9F9}" type="pres">
      <dgm:prSet presAssocID="{AB90851C-6D5A-492C-B24C-A8B1DD8D8488}" presName="linNode" presStyleCnt="0"/>
      <dgm:spPr/>
    </dgm:pt>
    <dgm:pt modelId="{961DD9F7-690D-48A2-B84C-82BE4D93FE14}" type="pres">
      <dgm:prSet presAssocID="{AB90851C-6D5A-492C-B24C-A8B1DD8D8488}" presName="parentText" presStyleLbl="node1" presStyleIdx="0" presStyleCnt="1" custScaleX="76000" custScaleY="41480" custLinFactNeighborX="-94" custLinFactNeighborY="-2697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DDFF3A-C26E-4E75-99DA-F3B704DC7224}" type="pres">
      <dgm:prSet presAssocID="{AB90851C-6D5A-492C-B24C-A8B1DD8D8488}" presName="descendantText" presStyleLbl="alignAccFollowNode1" presStyleIdx="0" presStyleCnt="1" custScaleX="159775" custScaleY="51850" custLinFactNeighborX="830" custLinFactNeighborY="-337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24FC76D-CE23-4543-976A-66286EDA58FA}" type="presOf" srcId="{B5EF75D1-6DE8-43D2-840A-F68EDCFD1097}" destId="{2EDDFF3A-C26E-4E75-99DA-F3B704DC7224}" srcOrd="0" destOrd="1" presId="urn:microsoft.com/office/officeart/2005/8/layout/vList5"/>
    <dgm:cxn modelId="{7724D6AD-4C37-48B5-BF16-4F08341B25A1}" srcId="{110C1F85-4A3C-4E31-A73A-FB45DB511255}" destId="{AB90851C-6D5A-492C-B24C-A8B1DD8D8488}" srcOrd="0" destOrd="0" parTransId="{23A44BC7-ED64-478D-8578-4F4D6EDDD714}" sibTransId="{A95517EB-532C-4479-8963-9105F86D0CC8}"/>
    <dgm:cxn modelId="{1F8B82BC-F682-4BA0-A327-FA5D20CE538C}" srcId="{AB90851C-6D5A-492C-B24C-A8B1DD8D8488}" destId="{B5EF75D1-6DE8-43D2-840A-F68EDCFD1097}" srcOrd="1" destOrd="0" parTransId="{D41463B9-5DF5-41E5-97E9-4B02B993E012}" sibTransId="{97D591DC-D838-49ED-9E67-2D52DAE0CDF6}"/>
    <dgm:cxn modelId="{04D0065F-47FE-465E-AE70-E59558444F10}" srcId="{AB90851C-6D5A-492C-B24C-A8B1DD8D8488}" destId="{3F91052F-BEAC-4B19-90AF-B179FD69D2B9}" srcOrd="0" destOrd="0" parTransId="{B01E42F0-5B76-470D-9ECF-9AC33DA0CE23}" sibTransId="{84B3A0EC-94CD-484F-89E4-73ED9C17FF7E}"/>
    <dgm:cxn modelId="{B34220DB-378E-4D6D-A5E7-1FDC7ACC9C05}" type="presOf" srcId="{9B757D9C-8F21-4619-9679-5A01C253D5CA}" destId="{2EDDFF3A-C26E-4E75-99DA-F3B704DC7224}" srcOrd="0" destOrd="2" presId="urn:microsoft.com/office/officeart/2005/8/layout/vList5"/>
    <dgm:cxn modelId="{2C7B3D2E-B718-4367-8E42-2ADE17117CC2}" type="presOf" srcId="{110C1F85-4A3C-4E31-A73A-FB45DB511255}" destId="{F708ABF7-5B3B-4C27-90E9-BB03E9E2BABC}" srcOrd="0" destOrd="0" presId="urn:microsoft.com/office/officeart/2005/8/layout/vList5"/>
    <dgm:cxn modelId="{2A0958E9-7DCB-469A-8350-F5D1C32973ED}" srcId="{AB90851C-6D5A-492C-B24C-A8B1DD8D8488}" destId="{9B757D9C-8F21-4619-9679-5A01C253D5CA}" srcOrd="2" destOrd="0" parTransId="{CD0ADD03-6B49-49EB-A159-57B777D4B26D}" sibTransId="{39D0C73B-21D7-4898-8E37-C231EE66CC0A}"/>
    <dgm:cxn modelId="{0765E769-289E-4C85-B593-C1BC9A203BCE}" type="presOf" srcId="{3F91052F-BEAC-4B19-90AF-B179FD69D2B9}" destId="{2EDDFF3A-C26E-4E75-99DA-F3B704DC7224}" srcOrd="0" destOrd="0" presId="urn:microsoft.com/office/officeart/2005/8/layout/vList5"/>
    <dgm:cxn modelId="{792208D5-0B03-44AB-8BBA-C1A561422A8D}" type="presOf" srcId="{AB90851C-6D5A-492C-B24C-A8B1DD8D8488}" destId="{961DD9F7-690D-48A2-B84C-82BE4D93FE14}" srcOrd="0" destOrd="0" presId="urn:microsoft.com/office/officeart/2005/8/layout/vList5"/>
    <dgm:cxn modelId="{059C8335-3C8C-4D65-9570-B2139B7851D5}" type="presParOf" srcId="{F708ABF7-5B3B-4C27-90E9-BB03E9E2BABC}" destId="{0DF55BB5-3BED-46E0-9F36-E77B7AA3C9F9}" srcOrd="0" destOrd="0" presId="urn:microsoft.com/office/officeart/2005/8/layout/vList5"/>
    <dgm:cxn modelId="{3C93C70C-ACA9-4223-BDCB-C0FD6A145F5D}" type="presParOf" srcId="{0DF55BB5-3BED-46E0-9F36-E77B7AA3C9F9}" destId="{961DD9F7-690D-48A2-B84C-82BE4D93FE14}" srcOrd="0" destOrd="0" presId="urn:microsoft.com/office/officeart/2005/8/layout/vList5"/>
    <dgm:cxn modelId="{0A1A2BE4-C82C-4F41-997A-4CB75EC1618B}" type="presParOf" srcId="{0DF55BB5-3BED-46E0-9F36-E77B7AA3C9F9}" destId="{2EDDFF3A-C26E-4E75-99DA-F3B704DC722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10C1F85-4A3C-4E31-A73A-FB45DB51125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90851C-6D5A-492C-B24C-A8B1DD8D8488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1100" b="1" dirty="0" smtClean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Информация о результатах деятельности </a:t>
          </a:r>
          <a:r>
            <a:rPr lang="en-US" sz="1100" b="1" dirty="0" smtClean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  </a:t>
          </a:r>
          <a:r>
            <a:rPr lang="ru-RU" sz="1100" b="1" dirty="0" smtClean="0">
              <a:solidFill>
                <a:schemeClr val="bg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и об использовании имущества</a:t>
          </a:r>
          <a:endParaRPr lang="ru-RU" sz="11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A44BC7-ED64-478D-8578-4F4D6EDDD714}" type="parTrans" cxnId="{7724D6AD-4C37-48B5-BF16-4F08341B25A1}">
      <dgm:prSet/>
      <dgm:spPr/>
      <dgm:t>
        <a:bodyPr/>
        <a:lstStyle/>
        <a:p>
          <a:endParaRPr lang="ru-RU"/>
        </a:p>
      </dgm:t>
    </dgm:pt>
    <dgm:pt modelId="{A95517EB-532C-4479-8963-9105F86D0CC8}" type="sibTrans" cxnId="{7724D6AD-4C37-48B5-BF16-4F08341B25A1}">
      <dgm:prSet/>
      <dgm:spPr/>
      <dgm:t>
        <a:bodyPr/>
        <a:lstStyle/>
        <a:p>
          <a:endParaRPr lang="ru-RU"/>
        </a:p>
      </dgm:t>
    </dgm:pt>
    <dgm:pt modelId="{3F91052F-BEAC-4B19-90AF-B179FD69D2B9}">
      <dgm:prSet phldrT="[Текст]" custT="1"/>
      <dgm:spPr>
        <a:solidFill>
          <a:srgbClr val="CCECFF">
            <a:alpha val="90000"/>
          </a:srgbClr>
        </a:solidFill>
      </dgm:spPr>
      <dgm:t>
        <a:bodyPr/>
        <a:lstStyle/>
        <a:p>
          <a:pPr marL="114300" indent="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Согласно приказу Минфина России от 02.11.2022 № 171н </a:t>
          </a:r>
          <a:r>
            <a:rPr lang="ru-RU" sz="10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начиная с отчетности за 2022 год на сайте размещается </a:t>
          </a:r>
          <a:r>
            <a: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Информация о результатах деятельности и об использовании имущества государственными и муниципальными учреждениями.</a:t>
          </a:r>
          <a:endParaRPr lang="ru-RU" sz="1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B3A0EC-94CD-484F-89E4-73ED9C17FF7E}" type="sibTrans" cxnId="{04D0065F-47FE-465E-AE70-E59558444F10}">
      <dgm:prSet/>
      <dgm:spPr/>
      <dgm:t>
        <a:bodyPr/>
        <a:lstStyle/>
        <a:p>
          <a:endParaRPr lang="ru-RU"/>
        </a:p>
      </dgm:t>
    </dgm:pt>
    <dgm:pt modelId="{B01E42F0-5B76-470D-9ECF-9AC33DA0CE23}" type="parTrans" cxnId="{04D0065F-47FE-465E-AE70-E59558444F10}">
      <dgm:prSet/>
      <dgm:spPr/>
      <dgm:t>
        <a:bodyPr/>
        <a:lstStyle/>
        <a:p>
          <a:endParaRPr lang="ru-RU"/>
        </a:p>
      </dgm:t>
    </dgm:pt>
    <dgm:pt modelId="{CE18710D-F7EE-4BDF-82A2-ED9F5ACA6AB1}">
      <dgm:prSet phldrT="[Текст]" custT="1"/>
      <dgm:spPr>
        <a:solidFill>
          <a:srgbClr val="CCECFF">
            <a:alpha val="90000"/>
          </a:srgbClr>
        </a:solidFill>
      </dgm:spPr>
      <dgm:t>
        <a:bodyPr/>
        <a:lstStyle/>
        <a:p>
          <a:pPr marL="114300" indent="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Реализована возможность загрузки отчетов в </a:t>
          </a:r>
          <a:r>
            <a:rPr lang="ru-RU" sz="1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xml</a:t>
          </a:r>
          <a:r>
            <a: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-форматах (при наличии технической возможности ППО сформировать </a:t>
          </a:r>
          <a:r>
            <a:rPr lang="ru-RU" sz="10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xml</a:t>
          </a:r>
          <a:r>
            <a: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-документ).</a:t>
          </a:r>
          <a:endParaRPr lang="ru-RU" sz="1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D22532-AC64-486C-84D3-109868B60707}" type="parTrans" cxnId="{5CC61354-D702-4F93-B4D8-B1DC4EE4A5D5}">
      <dgm:prSet/>
      <dgm:spPr/>
      <dgm:t>
        <a:bodyPr/>
        <a:lstStyle/>
        <a:p>
          <a:endParaRPr lang="ru-RU"/>
        </a:p>
      </dgm:t>
    </dgm:pt>
    <dgm:pt modelId="{1C1AC576-E024-4187-A0AE-B787D544FD67}" type="sibTrans" cxnId="{5CC61354-D702-4F93-B4D8-B1DC4EE4A5D5}">
      <dgm:prSet/>
      <dgm:spPr/>
      <dgm:t>
        <a:bodyPr/>
        <a:lstStyle/>
        <a:p>
          <a:endParaRPr lang="ru-RU"/>
        </a:p>
      </dgm:t>
    </dgm:pt>
    <dgm:pt modelId="{F708ABF7-5B3B-4C27-90E9-BB03E9E2BABC}" type="pres">
      <dgm:prSet presAssocID="{110C1F85-4A3C-4E31-A73A-FB45DB5112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F55BB5-3BED-46E0-9F36-E77B7AA3C9F9}" type="pres">
      <dgm:prSet presAssocID="{AB90851C-6D5A-492C-B24C-A8B1DD8D8488}" presName="linNode" presStyleCnt="0"/>
      <dgm:spPr/>
    </dgm:pt>
    <dgm:pt modelId="{961DD9F7-690D-48A2-B84C-82BE4D93FE14}" type="pres">
      <dgm:prSet presAssocID="{AB90851C-6D5A-492C-B24C-A8B1DD8D8488}" presName="parentText" presStyleLbl="node1" presStyleIdx="0" presStyleCnt="1" custScaleX="75214" custScaleY="40061" custLinFactNeighborX="-67" custLinFactNeighborY="-3041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DDFF3A-C26E-4E75-99DA-F3B704DC7224}" type="pres">
      <dgm:prSet presAssocID="{AB90851C-6D5A-492C-B24C-A8B1DD8D8488}" presName="descendantText" presStyleLbl="alignAccFollowNode1" presStyleIdx="0" presStyleCnt="1" custAng="0" custScaleX="156563" custScaleY="46615" custLinFactNeighborX="119" custLinFactNeighborY="-377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D0065F-47FE-465E-AE70-E59558444F10}" srcId="{AB90851C-6D5A-492C-B24C-A8B1DD8D8488}" destId="{3F91052F-BEAC-4B19-90AF-B179FD69D2B9}" srcOrd="0" destOrd="0" parTransId="{B01E42F0-5B76-470D-9ECF-9AC33DA0CE23}" sibTransId="{84B3A0EC-94CD-484F-89E4-73ED9C17FF7E}"/>
    <dgm:cxn modelId="{253BAAD9-D88B-412D-90EA-D64C53A5C02C}" type="presOf" srcId="{AB90851C-6D5A-492C-B24C-A8B1DD8D8488}" destId="{961DD9F7-690D-48A2-B84C-82BE4D93FE14}" srcOrd="0" destOrd="0" presId="urn:microsoft.com/office/officeart/2005/8/layout/vList5"/>
    <dgm:cxn modelId="{01B732C6-1C46-4625-BA60-D99A0186F3A2}" type="presOf" srcId="{110C1F85-4A3C-4E31-A73A-FB45DB511255}" destId="{F708ABF7-5B3B-4C27-90E9-BB03E9E2BABC}" srcOrd="0" destOrd="0" presId="urn:microsoft.com/office/officeart/2005/8/layout/vList5"/>
    <dgm:cxn modelId="{7724D6AD-4C37-48B5-BF16-4F08341B25A1}" srcId="{110C1F85-4A3C-4E31-A73A-FB45DB511255}" destId="{AB90851C-6D5A-492C-B24C-A8B1DD8D8488}" srcOrd="0" destOrd="0" parTransId="{23A44BC7-ED64-478D-8578-4F4D6EDDD714}" sibTransId="{A95517EB-532C-4479-8963-9105F86D0CC8}"/>
    <dgm:cxn modelId="{5CC61354-D702-4F93-B4D8-B1DC4EE4A5D5}" srcId="{AB90851C-6D5A-492C-B24C-A8B1DD8D8488}" destId="{CE18710D-F7EE-4BDF-82A2-ED9F5ACA6AB1}" srcOrd="1" destOrd="0" parTransId="{A2D22532-AC64-486C-84D3-109868B60707}" sibTransId="{1C1AC576-E024-4187-A0AE-B787D544FD67}"/>
    <dgm:cxn modelId="{9827CAB8-3067-44F6-860B-A97EF3612358}" type="presOf" srcId="{3F91052F-BEAC-4B19-90AF-B179FD69D2B9}" destId="{2EDDFF3A-C26E-4E75-99DA-F3B704DC7224}" srcOrd="0" destOrd="0" presId="urn:microsoft.com/office/officeart/2005/8/layout/vList5"/>
    <dgm:cxn modelId="{A6B3AD31-08C5-413E-B536-C5EAF8F9CFD1}" type="presOf" srcId="{CE18710D-F7EE-4BDF-82A2-ED9F5ACA6AB1}" destId="{2EDDFF3A-C26E-4E75-99DA-F3B704DC7224}" srcOrd="0" destOrd="1" presId="urn:microsoft.com/office/officeart/2005/8/layout/vList5"/>
    <dgm:cxn modelId="{8F70A81E-5501-4770-BD1F-85D9E85AB117}" type="presParOf" srcId="{F708ABF7-5B3B-4C27-90E9-BB03E9E2BABC}" destId="{0DF55BB5-3BED-46E0-9F36-E77B7AA3C9F9}" srcOrd="0" destOrd="0" presId="urn:microsoft.com/office/officeart/2005/8/layout/vList5"/>
    <dgm:cxn modelId="{23AF27DF-B763-49DB-A92B-B59F4E823546}" type="presParOf" srcId="{0DF55BB5-3BED-46E0-9F36-E77B7AA3C9F9}" destId="{961DD9F7-690D-48A2-B84C-82BE4D93FE14}" srcOrd="0" destOrd="0" presId="urn:microsoft.com/office/officeart/2005/8/layout/vList5"/>
    <dgm:cxn modelId="{185E0B36-629B-4BC9-9FCE-C15237CD9A5D}" type="presParOf" srcId="{0DF55BB5-3BED-46E0-9F36-E77B7AA3C9F9}" destId="{2EDDFF3A-C26E-4E75-99DA-F3B704DC722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10C1F85-4A3C-4E31-A73A-FB45DB51125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90851C-6D5A-492C-B24C-A8B1DD8D8488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11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Сведения о проведенных контрольных мероприятиях и их результатах</a:t>
          </a:r>
          <a:endParaRPr lang="ru-RU" sz="11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A44BC7-ED64-478D-8578-4F4D6EDDD714}" type="parTrans" cxnId="{7724D6AD-4C37-48B5-BF16-4F08341B25A1}">
      <dgm:prSet/>
      <dgm:spPr/>
      <dgm:t>
        <a:bodyPr/>
        <a:lstStyle/>
        <a:p>
          <a:endParaRPr lang="ru-RU"/>
        </a:p>
      </dgm:t>
    </dgm:pt>
    <dgm:pt modelId="{A95517EB-532C-4479-8963-9105F86D0CC8}" type="sibTrans" cxnId="{7724D6AD-4C37-48B5-BF16-4F08341B25A1}">
      <dgm:prSet/>
      <dgm:spPr/>
      <dgm:t>
        <a:bodyPr/>
        <a:lstStyle/>
        <a:p>
          <a:endParaRPr lang="ru-RU"/>
        </a:p>
      </dgm:t>
    </dgm:pt>
    <dgm:pt modelId="{3F91052F-BEAC-4B19-90AF-B179FD69D2B9}">
      <dgm:prSet phldrT="[Текст]" custT="1"/>
      <dgm:spPr>
        <a:solidFill>
          <a:srgbClr val="CCECFF">
            <a:alpha val="90000"/>
          </a:srgbClr>
        </a:solidFill>
      </dgm:spPr>
      <dgm:t>
        <a:bodyPr/>
        <a:lstStyle/>
        <a:p>
          <a:pPr marL="114300" indent="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Показатели в этот раздел заносятся из данных правового акта органа государственной власти (государственного органа), органа местного самоуправления, проводящего контрольное мероприятие, и акта о результатах контрольного мероприятия.</a:t>
          </a:r>
          <a:endParaRPr lang="ru-RU" sz="1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B3A0EC-94CD-484F-89E4-73ED9C17FF7E}" type="sibTrans" cxnId="{04D0065F-47FE-465E-AE70-E59558444F10}">
      <dgm:prSet/>
      <dgm:spPr/>
      <dgm:t>
        <a:bodyPr/>
        <a:lstStyle/>
        <a:p>
          <a:endParaRPr lang="ru-RU"/>
        </a:p>
      </dgm:t>
    </dgm:pt>
    <dgm:pt modelId="{B01E42F0-5B76-470D-9ECF-9AC33DA0CE23}" type="parTrans" cxnId="{04D0065F-47FE-465E-AE70-E59558444F10}">
      <dgm:prSet/>
      <dgm:spPr/>
      <dgm:t>
        <a:bodyPr/>
        <a:lstStyle/>
        <a:p>
          <a:endParaRPr lang="ru-RU"/>
        </a:p>
      </dgm:t>
    </dgm:pt>
    <dgm:pt modelId="{2C2C4298-4957-4E39-BD56-2C3795341412}">
      <dgm:prSet phldrT="[Текст]" custT="1"/>
      <dgm:spPr>
        <a:solidFill>
          <a:srgbClr val="CCECFF">
            <a:alpha val="90000"/>
          </a:srgbClr>
        </a:solidFill>
      </dgm:spPr>
      <dgm:t>
        <a:bodyPr/>
        <a:lstStyle/>
        <a:p>
          <a:pPr marL="114300" indent="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Информацию в данном разделе </a:t>
          </a:r>
          <a:r>
            <a:rPr lang="ru-RU" sz="11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рекомендуется размещать в каждом отчетном периоде</a:t>
          </a:r>
          <a:r>
            <a: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независимо от того, были ли в учреждении в этот период проверки, так как данный показатель учитывается в рейтинге субъектов Российской Федерации.</a:t>
          </a:r>
          <a:endParaRPr lang="ru-RU" sz="1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7A4977-E008-4640-B204-E2538F6B0544}" type="parTrans" cxnId="{7123F78D-0E10-4686-BF97-A40B34D582A8}">
      <dgm:prSet/>
      <dgm:spPr/>
      <dgm:t>
        <a:bodyPr/>
        <a:lstStyle/>
        <a:p>
          <a:endParaRPr lang="ru-RU"/>
        </a:p>
      </dgm:t>
    </dgm:pt>
    <dgm:pt modelId="{01A49B55-BEC2-48BA-A7FE-FC36182C0DD9}" type="sibTrans" cxnId="{7123F78D-0E10-4686-BF97-A40B34D582A8}">
      <dgm:prSet/>
      <dgm:spPr/>
      <dgm:t>
        <a:bodyPr/>
        <a:lstStyle/>
        <a:p>
          <a:endParaRPr lang="ru-RU"/>
        </a:p>
      </dgm:t>
    </dgm:pt>
    <dgm:pt modelId="{B315F157-FA69-4F5F-870D-96AFF573C417}">
      <dgm:prSet phldrT="[Текст]" custT="1"/>
      <dgm:spPr>
        <a:solidFill>
          <a:srgbClr val="CCECFF">
            <a:alpha val="90000"/>
          </a:srgbClr>
        </a:solidFill>
      </dgm:spPr>
      <dgm:t>
        <a:bodyPr/>
        <a:lstStyle/>
        <a:p>
          <a:pPr marL="114300" indent="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случае если за отчетный период проверки не проводились,</a:t>
          </a:r>
          <a:r>
            <a: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в подразделе возможно размещение текстового документа, в котором указывается, что за соответствующий период в учреждении не проводилось никаких проверок.</a:t>
          </a:r>
          <a:endParaRPr lang="ru-RU" sz="1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703F61-8961-4A2E-B60E-58F8FD3334FC}" type="parTrans" cxnId="{F34F20B4-0936-4750-B870-7B86FD0B51A8}">
      <dgm:prSet/>
      <dgm:spPr/>
      <dgm:t>
        <a:bodyPr/>
        <a:lstStyle/>
        <a:p>
          <a:endParaRPr lang="ru-RU"/>
        </a:p>
      </dgm:t>
    </dgm:pt>
    <dgm:pt modelId="{E1516676-AD42-4F16-AC7D-F8D21AD6FC26}" type="sibTrans" cxnId="{F34F20B4-0936-4750-B870-7B86FD0B51A8}">
      <dgm:prSet/>
      <dgm:spPr/>
      <dgm:t>
        <a:bodyPr/>
        <a:lstStyle/>
        <a:p>
          <a:endParaRPr lang="ru-RU"/>
        </a:p>
      </dgm:t>
    </dgm:pt>
    <dgm:pt modelId="{F708ABF7-5B3B-4C27-90E9-BB03E9E2BABC}" type="pres">
      <dgm:prSet presAssocID="{110C1F85-4A3C-4E31-A73A-FB45DB51125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DF55BB5-3BED-46E0-9F36-E77B7AA3C9F9}" type="pres">
      <dgm:prSet presAssocID="{AB90851C-6D5A-492C-B24C-A8B1DD8D8488}" presName="linNode" presStyleCnt="0"/>
      <dgm:spPr/>
    </dgm:pt>
    <dgm:pt modelId="{961DD9F7-690D-48A2-B84C-82BE4D93FE14}" type="pres">
      <dgm:prSet presAssocID="{AB90851C-6D5A-492C-B24C-A8B1DD8D8488}" presName="parentText" presStyleLbl="node1" presStyleIdx="0" presStyleCnt="1" custScaleX="75214" custScaleY="77700" custLinFactNeighborX="-67" custLinFactNeighborY="-3041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DDFF3A-C26E-4E75-99DA-F3B704DC7224}" type="pres">
      <dgm:prSet presAssocID="{AB90851C-6D5A-492C-B24C-A8B1DD8D8488}" presName="descendantText" presStyleLbl="alignAccFollowNode1" presStyleIdx="0" presStyleCnt="1" custAng="0" custScaleX="156563" custScaleY="97551" custLinFactNeighborX="119" custLinFactNeighborY="-377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C1F5DB-08A8-4C6F-AC09-6EBB758C0733}" type="presOf" srcId="{110C1F85-4A3C-4E31-A73A-FB45DB511255}" destId="{F708ABF7-5B3B-4C27-90E9-BB03E9E2BABC}" srcOrd="0" destOrd="0" presId="urn:microsoft.com/office/officeart/2005/8/layout/vList5"/>
    <dgm:cxn modelId="{7724D6AD-4C37-48B5-BF16-4F08341B25A1}" srcId="{110C1F85-4A3C-4E31-A73A-FB45DB511255}" destId="{AB90851C-6D5A-492C-B24C-A8B1DD8D8488}" srcOrd="0" destOrd="0" parTransId="{23A44BC7-ED64-478D-8578-4F4D6EDDD714}" sibTransId="{A95517EB-532C-4479-8963-9105F86D0CC8}"/>
    <dgm:cxn modelId="{6D4C402F-EE21-4FEF-B8E1-D2F49AAC61E2}" type="presOf" srcId="{AB90851C-6D5A-492C-B24C-A8B1DD8D8488}" destId="{961DD9F7-690D-48A2-B84C-82BE4D93FE14}" srcOrd="0" destOrd="0" presId="urn:microsoft.com/office/officeart/2005/8/layout/vList5"/>
    <dgm:cxn modelId="{04D0065F-47FE-465E-AE70-E59558444F10}" srcId="{AB90851C-6D5A-492C-B24C-A8B1DD8D8488}" destId="{3F91052F-BEAC-4B19-90AF-B179FD69D2B9}" srcOrd="0" destOrd="0" parTransId="{B01E42F0-5B76-470D-9ECF-9AC33DA0CE23}" sibTransId="{84B3A0EC-94CD-484F-89E4-73ED9C17FF7E}"/>
    <dgm:cxn modelId="{F34F20B4-0936-4750-B870-7B86FD0B51A8}" srcId="{AB90851C-6D5A-492C-B24C-A8B1DD8D8488}" destId="{B315F157-FA69-4F5F-870D-96AFF573C417}" srcOrd="2" destOrd="0" parTransId="{F3703F61-8961-4A2E-B60E-58F8FD3334FC}" sibTransId="{E1516676-AD42-4F16-AC7D-F8D21AD6FC26}"/>
    <dgm:cxn modelId="{7123F78D-0E10-4686-BF97-A40B34D582A8}" srcId="{AB90851C-6D5A-492C-B24C-A8B1DD8D8488}" destId="{2C2C4298-4957-4E39-BD56-2C3795341412}" srcOrd="1" destOrd="0" parTransId="{F37A4977-E008-4640-B204-E2538F6B0544}" sibTransId="{01A49B55-BEC2-48BA-A7FE-FC36182C0DD9}"/>
    <dgm:cxn modelId="{5BE745A4-7FC3-48E7-B7DD-459A79365710}" type="presOf" srcId="{2C2C4298-4957-4E39-BD56-2C3795341412}" destId="{2EDDFF3A-C26E-4E75-99DA-F3B704DC7224}" srcOrd="0" destOrd="1" presId="urn:microsoft.com/office/officeart/2005/8/layout/vList5"/>
    <dgm:cxn modelId="{C67B0934-4A7D-4915-9E08-17041D58DD56}" type="presOf" srcId="{B315F157-FA69-4F5F-870D-96AFF573C417}" destId="{2EDDFF3A-C26E-4E75-99DA-F3B704DC7224}" srcOrd="0" destOrd="2" presId="urn:microsoft.com/office/officeart/2005/8/layout/vList5"/>
    <dgm:cxn modelId="{B1C676BD-2519-4274-A0E6-FD226B77C5ED}" type="presOf" srcId="{3F91052F-BEAC-4B19-90AF-B179FD69D2B9}" destId="{2EDDFF3A-C26E-4E75-99DA-F3B704DC7224}" srcOrd="0" destOrd="0" presId="urn:microsoft.com/office/officeart/2005/8/layout/vList5"/>
    <dgm:cxn modelId="{0059F879-4441-4DF3-8129-9DD1453D3E6F}" type="presParOf" srcId="{F708ABF7-5B3B-4C27-90E9-BB03E9E2BABC}" destId="{0DF55BB5-3BED-46E0-9F36-E77B7AA3C9F9}" srcOrd="0" destOrd="0" presId="urn:microsoft.com/office/officeart/2005/8/layout/vList5"/>
    <dgm:cxn modelId="{3BE6F856-56BD-4C5E-97EA-4E3DB070B09C}" type="presParOf" srcId="{0DF55BB5-3BED-46E0-9F36-E77B7AA3C9F9}" destId="{961DD9F7-690D-48A2-B84C-82BE4D93FE14}" srcOrd="0" destOrd="0" presId="urn:microsoft.com/office/officeart/2005/8/layout/vList5"/>
    <dgm:cxn modelId="{D62E327D-4101-4AB2-A432-4C545A0F4DEC}" type="presParOf" srcId="{0DF55BB5-3BED-46E0-9F36-E77B7AA3C9F9}" destId="{2EDDFF3A-C26E-4E75-99DA-F3B704DC722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1BAA55-35CF-4031-BB5D-4FBC14EBC51B}">
      <dsp:nvSpPr>
        <dsp:cNvPr id="0" name=""/>
        <dsp:cNvSpPr/>
      </dsp:nvSpPr>
      <dsp:spPr>
        <a:xfrm rot="5400000">
          <a:off x="2897148" y="-1017900"/>
          <a:ext cx="1409511" cy="3614925"/>
        </a:xfrm>
        <a:prstGeom prst="round2SameRect">
          <a:avLst/>
        </a:prstGeom>
        <a:solidFill>
          <a:srgbClr val="CCECFF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Министерства финансов РФ </a:t>
          </a:r>
          <a:r>
            <a:rPr lang="ru-RU" sz="900" b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от 21.07.2011 №</a:t>
          </a:r>
          <a:r>
            <a:rPr lang="en-US" sz="900" b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 86</a:t>
          </a:r>
          <a:r>
            <a:rPr lang="ru-RU" sz="900" b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н      «Об утверждении порядка предоставления информации государственным (муниципальным) учреждением, ее размещения на официальном сайте в сети интернет и ведения указанного сайта»</a:t>
          </a:r>
          <a:endParaRPr lang="ru-RU" sz="900" kern="1200" dirty="0"/>
        </a:p>
        <a:p>
          <a:pPr marL="57150" lvl="1" indent="-5715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900" kern="1200" dirty="0"/>
        </a:p>
        <a:p>
          <a:pPr marL="57150" lvl="1" indent="-5715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Федеральный закон от 14.07.2022 № 326-ФЗ</a:t>
          </a:r>
          <a:r>
            <a:rPr lang="ru-RU" sz="7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                                  </a:t>
          </a:r>
          <a:r>
            <a:rPr lang="ru-RU" sz="9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«О внесении изменений в отдельные законодательные акты Российской Федерации и о приостановлении действия отдельных положений законодательных актов Российской Федерации»</a:t>
          </a:r>
          <a:endParaRPr lang="ru-RU" sz="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794442" y="153613"/>
        <a:ext cx="3546118" cy="1271897"/>
      </dsp:txXfrm>
    </dsp:sp>
    <dsp:sp modelId="{4DF690E9-B7BF-44C9-B8DD-FA7CD087616F}">
      <dsp:nvSpPr>
        <dsp:cNvPr id="0" name=""/>
        <dsp:cNvSpPr/>
      </dsp:nvSpPr>
      <dsp:spPr>
        <a:xfrm>
          <a:off x="833" y="178"/>
          <a:ext cx="1793608" cy="15787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Порядок представления информации учреждениями</a:t>
          </a:r>
          <a:endParaRPr lang="ru-RU" sz="1400" kern="1200" dirty="0">
            <a:solidFill>
              <a:schemeClr val="bg1"/>
            </a:solidFill>
          </a:endParaRPr>
        </a:p>
      </dsp:txBody>
      <dsp:txXfrm>
        <a:off x="77902" y="77247"/>
        <a:ext cx="1639470" cy="1424630"/>
      </dsp:txXfrm>
    </dsp:sp>
    <dsp:sp modelId="{AC7507ED-C538-4617-A356-BADAE9431932}">
      <dsp:nvSpPr>
        <dsp:cNvPr id="0" name=""/>
        <dsp:cNvSpPr/>
      </dsp:nvSpPr>
      <dsp:spPr>
        <a:xfrm rot="5400000">
          <a:off x="3134608" y="315949"/>
          <a:ext cx="932736" cy="3616606"/>
        </a:xfrm>
        <a:prstGeom prst="round2SameRect">
          <a:avLst/>
        </a:prstGeom>
        <a:solidFill>
          <a:srgbClr val="CCECFF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just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Приказ Федерального казначейства </a:t>
          </a:r>
          <a:r>
            <a:rPr lang="ru-RU" sz="900" b="1" kern="1200" dirty="0" smtClean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rPr>
            <a:t>от 23.03.2023 № 98         </a:t>
          </a:r>
          <a:r>
            <a:rPr lang="ru-RU" sz="9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«Об утверждении Требований к проведению сверки информации о государственных и муниципальных учреждениях, размещенной на официальном сайте в сети «Интернет» www.bus.gov.ru, и анализа ее результатов»</a:t>
          </a:r>
          <a:endParaRPr lang="ru-RU" sz="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792673" y="1703416"/>
        <a:ext cx="3571074" cy="841672"/>
      </dsp:txXfrm>
    </dsp:sp>
    <dsp:sp modelId="{335B417B-F3B7-43C3-8AA0-F7BE68868DC0}">
      <dsp:nvSpPr>
        <dsp:cNvPr id="0" name=""/>
        <dsp:cNvSpPr/>
      </dsp:nvSpPr>
      <dsp:spPr>
        <a:xfrm>
          <a:off x="833" y="1665289"/>
          <a:ext cx="1791840" cy="9179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Требования к проведению сверки информации о ГМУ</a:t>
          </a:r>
          <a:endParaRPr lang="ru-RU" sz="1400" kern="1200" dirty="0">
            <a:solidFill>
              <a:schemeClr val="bg1"/>
            </a:solidFill>
          </a:endParaRPr>
        </a:p>
      </dsp:txBody>
      <dsp:txXfrm>
        <a:off x="45643" y="1710099"/>
        <a:ext cx="1702220" cy="8283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t>25.08.2023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555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394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566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122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254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153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96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66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8895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3727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8631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7476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1879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2571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7788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9470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7727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4339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6706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614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consultantplus://offline/ref=073888926A563E1C92B2500BD8C09D25264617AA9F00A3E73CDBE320EE73E2A3DB91CDFAB734493DC2571E8FEC6BBF6C7C3A3FBA09g9JEH" TargetMode="External"/><Relationship Id="rId5" Type="http://schemas.openxmlformats.org/officeDocument/2006/relationships/hyperlink" Target="consultantplus://offline/ref=073888926A563E1C92B2500BD8C09D25264617AA9F00A3E73CDBE320EE73E2A3DB91CDFCBE39493DC2571E8FEC6BBF6C7C3A3FBA09g9JEH" TargetMode="External"/><Relationship Id="rId4" Type="http://schemas.openxmlformats.org/officeDocument/2006/relationships/hyperlink" Target="consultantplus://offline/ref=073888926A563E1C92B2500BD8C09D25264617AA9F00A3E73CDBE320EE73E2A3DB91CDFAB43E493DC2571E8FEC6BBF6C7C3A3FBA09g9JEH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1233" y="525746"/>
            <a:ext cx="4724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000" b="1" dirty="0" smtClean="0">
                <a:solidFill>
                  <a:srgbClr val="11437F"/>
                </a:solidFill>
                <a:latin typeface="Cambria" panose="02040503050406030204" pitchFamily="18" charset="0"/>
              </a:rPr>
              <a:t>Актуальные </a:t>
            </a:r>
            <a:r>
              <a:rPr lang="ru-RU" altLang="ru-RU" sz="2000" b="1" dirty="0">
                <a:solidFill>
                  <a:srgbClr val="11437F"/>
                </a:solidFill>
                <a:latin typeface="Cambria" panose="02040503050406030204" pitchFamily="18" charset="0"/>
              </a:rPr>
              <a:t>вопросы </a:t>
            </a:r>
            <a:endParaRPr lang="en-US" altLang="ru-RU" sz="2000" b="1" dirty="0" smtClean="0">
              <a:solidFill>
                <a:srgbClr val="11437F"/>
              </a:solidFill>
              <a:latin typeface="Cambria" panose="02040503050406030204" pitchFamily="18" charset="0"/>
            </a:endParaRPr>
          </a:p>
          <a:p>
            <a:r>
              <a:rPr lang="ru-RU" altLang="ru-RU" sz="2000" b="1" dirty="0" smtClean="0">
                <a:solidFill>
                  <a:srgbClr val="11437F"/>
                </a:solidFill>
                <a:latin typeface="Cambria" panose="02040503050406030204" pitchFamily="18" charset="0"/>
              </a:rPr>
              <a:t>размещения и сверки информации на официальном сайте</a:t>
            </a:r>
            <a:r>
              <a:rPr lang="en-US" altLang="ru-RU" sz="2000" b="1" dirty="0" smtClean="0">
                <a:solidFill>
                  <a:srgbClr val="11437F"/>
                </a:solidFill>
                <a:latin typeface="Cambria" panose="02040503050406030204" pitchFamily="18" charset="0"/>
              </a:rPr>
              <a:t> www.bus.gov.ru</a:t>
            </a:r>
            <a:endParaRPr lang="ru-RU" sz="20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tomsk.roskazna.gov.ru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Томск, август 2023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00" y="2594563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rgbClr val="11437F"/>
                </a:solidFill>
              </a:rPr>
              <a:t>Шавгенина Ольга Владимировна</a:t>
            </a:r>
            <a:endParaRPr lang="ru-RU" sz="1000" dirty="0">
              <a:solidFill>
                <a:srgbClr val="11437F"/>
              </a:solidFill>
            </a:endParaRPr>
          </a:p>
          <a:p>
            <a:r>
              <a:rPr lang="ru-RU" sz="800" dirty="0">
                <a:solidFill>
                  <a:srgbClr val="11437F"/>
                </a:solidFill>
              </a:rPr>
              <a:t>казначей отдела бюджетного учета и отчетности по операциям бюджетов </a:t>
            </a: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6480"/>
            <a:ext cx="1319729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9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501900" y="3967"/>
            <a:ext cx="3263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</a:rPr>
              <a:t>Нормативно – правовая база</a:t>
            </a:r>
            <a:endParaRPr lang="ru-RU" sz="120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6480"/>
            <a:ext cx="1319729" cy="381000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72506348"/>
              </p:ext>
            </p:extLst>
          </p:nvPr>
        </p:nvGraphicFramePr>
        <p:xfrm>
          <a:off x="139700" y="479425"/>
          <a:ext cx="5410200" cy="2590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5848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501900" y="3967"/>
            <a:ext cx="3263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</a:rPr>
              <a:t>Нормативно – правовая база</a:t>
            </a:r>
            <a:endParaRPr lang="ru-RU" sz="120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6480"/>
            <a:ext cx="1319729" cy="381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3500" y="484902"/>
            <a:ext cx="3124200" cy="258532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14.07.2022 </a:t>
            </a:r>
            <a:r>
              <a:rPr lang="ru-RU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326-ФЗ</a:t>
            </a:r>
          </a:p>
          <a:p>
            <a:pPr algn="just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внесении изменений в отдельные законодательные акты Российской Федерации и о приостановлении действия отдельных положений законодательных актов Российской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Федерации»</a:t>
            </a:r>
          </a:p>
          <a:p>
            <a:pPr algn="ctr"/>
            <a:r>
              <a:rPr lang="ru-RU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just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Приостановить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1 января 2025 года действие в части обязанности по размещению информации в информационно-телекоммуникационной сети "Интернет":</a:t>
            </a:r>
          </a:p>
          <a:p>
            <a:pPr marL="228600" indent="-228600" algn="just">
              <a:buFontTx/>
              <a:buAutoNum type="arabicParenR"/>
            </a:pP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пункта 2 статьи 7.1, пунктов 5 и 8 статьи 7.2, пункта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3.2 (за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исключением некоммерческих организаций, выполняющих функции иностранного агента), подпунктов 6 и 10 пункта 3.3, пункта 3.5 </a:t>
            </a:r>
            <a:r>
              <a:rPr lang="ru-RU" sz="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(</a:t>
            </a:r>
            <a:r>
              <a:rPr lang="ru-RU" sz="9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в части порядка размещения документов</a:t>
            </a:r>
            <a:r>
              <a:rPr lang="ru-RU" sz="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, указанных в </a:t>
            </a:r>
            <a:r>
              <a:rPr lang="ru-RU" sz="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подпунктах 6 и </a:t>
            </a:r>
            <a:r>
              <a:rPr lang="ru-RU" sz="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10 пункта 3.3 статьи 32 Федерального закона от 12 января 1996 года </a:t>
            </a:r>
            <a:r>
              <a:rPr lang="ru-RU" sz="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№ </a:t>
            </a:r>
            <a:r>
              <a:rPr lang="ru-RU" sz="9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7-ФЗ "О некоммерческих организациях</a:t>
            </a:r>
            <a:r>
              <a:rPr lang="ru-RU" sz="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")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статьи 32 Федерального закона от 12 января 1996 года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7-ФЗ "О некоммерческих организациях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63900" y="484902"/>
            <a:ext cx="2438400" cy="25853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</a:t>
            </a:r>
            <a:r>
              <a:rPr lang="en-US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Минфина 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</a:t>
            </a:r>
            <a:endParaRPr lang="en-US" sz="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09-07-06/94470, Казначейства России </a:t>
            </a:r>
            <a:endParaRPr lang="en-US" sz="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07-04-05/13-23771 от </a:t>
            </a:r>
            <a:r>
              <a:rPr lang="ru-RU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30.09.2022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разъяснении порядка предоставления сведений в связи с принятием Федерального закона от 14.07.2022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326-ФЗ</a:t>
            </a:r>
            <a:r>
              <a:rPr lang="ru-RU" sz="900" dirty="0" smtClean="0"/>
              <a:t>»</a:t>
            </a:r>
          </a:p>
          <a:p>
            <a:endParaRPr lang="ru-RU" sz="900" dirty="0" smtClean="0"/>
          </a:p>
          <a:p>
            <a:pPr algn="just"/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и муниципальные учреждения </a:t>
            </a:r>
            <a:r>
              <a:rPr lang="ru-RU" sz="9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продолжают предоставлять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планах финансово-хозяйственной деятельности государственных (муниципальных) учреждений и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результатах деятельности государственных (муниципальных) учреждений и об использовании закрепленного за ними государственного (муниципального) имущества в соответствии с нормами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приказа Минфина России от 21.07.2011 № 86н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136465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63700" y="3967"/>
            <a:ext cx="4102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Порядок размещения информации на сайте bus.gov.ru </a:t>
            </a:r>
            <a:endParaRPr lang="ru-RU" sz="1200" b="1" dirty="0">
              <a:solidFill>
                <a:srgbClr val="11437F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6480"/>
            <a:ext cx="1319729" cy="381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08037" y="531877"/>
            <a:ext cx="4949726" cy="19182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учреждении</a:t>
            </a:r>
            <a:endParaRPr lang="ru-RU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877940" y="776475"/>
            <a:ext cx="581489" cy="303126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4410865" y="776475"/>
            <a:ext cx="581489" cy="303126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89964" y="1165225"/>
            <a:ext cx="2616736" cy="1676400"/>
          </a:xfrm>
          <a:prstGeom prst="round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копия документа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документ на бумаге, преобразованный в электронную форму путем сканирования с сохранением его реквизитов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(п. 5.1 ст. 23 НК РФ)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59100" y="1166283"/>
            <a:ext cx="2616736" cy="1676400"/>
          </a:xfrm>
          <a:prstGeom prst="round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Структурированный файл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информация, сформированная в электронном структурированном виде.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представления информации необходимо проверить соответствие данных структурированного файла электронной копии документа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47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63700" y="3967"/>
            <a:ext cx="4102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Состав размещаемой информации </a:t>
            </a:r>
            <a:endParaRPr lang="ru-RU" sz="1200" b="1" dirty="0" smtClean="0">
              <a:solidFill>
                <a:srgbClr val="11437F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на сайте bus.gov.ru </a:t>
            </a:r>
            <a:endParaRPr lang="ru-RU" sz="1200" b="1" dirty="0">
              <a:solidFill>
                <a:srgbClr val="11437F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6480"/>
            <a:ext cx="1319729" cy="381000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199049989"/>
              </p:ext>
            </p:extLst>
          </p:nvPr>
        </p:nvGraphicFramePr>
        <p:xfrm>
          <a:off x="63500" y="465631"/>
          <a:ext cx="5645764" cy="22997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50109" y="2460625"/>
            <a:ext cx="5159154" cy="738664"/>
          </a:xfrm>
          <a:prstGeom prst="rect">
            <a:avLst/>
          </a:prstGeom>
          <a:gradFill flip="none" rotWithShape="1">
            <a:lin ang="2700000" scaled="1"/>
            <a:tileRect/>
          </a:gradFill>
          <a:ln w="19050">
            <a:solidFill>
              <a:srgbClr val="9900CC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принятия новых документов или внесения изменений в ранее размещенные документы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 предоставляет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актуальную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(документы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105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5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05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</a:t>
            </a:r>
            <a:r>
              <a:rPr lang="en-US" sz="105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05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дней</a:t>
            </a:r>
            <a:r>
              <a:rPr lang="ru-RU" sz="105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следующих 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днем внесения изменений в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или за днем принятия документов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840" y="2598289"/>
            <a:ext cx="463336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57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63700" y="3967"/>
            <a:ext cx="4102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Состав размещаемой информации </a:t>
            </a:r>
            <a:endParaRPr lang="ru-RU" sz="1200" b="1" dirty="0" smtClean="0">
              <a:solidFill>
                <a:srgbClr val="11437F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на сайте bus.gov.ru </a:t>
            </a:r>
            <a:endParaRPr lang="ru-RU" sz="1200" b="1" dirty="0">
              <a:solidFill>
                <a:srgbClr val="11437F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6480"/>
            <a:ext cx="1319729" cy="381000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44651927"/>
              </p:ext>
            </p:extLst>
          </p:nvPr>
        </p:nvGraphicFramePr>
        <p:xfrm>
          <a:off x="63500" y="446811"/>
          <a:ext cx="5549900" cy="2442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24964" y="2535648"/>
            <a:ext cx="4826536" cy="461665"/>
          </a:xfrm>
          <a:prstGeom prst="rect">
            <a:avLst/>
          </a:prstGeom>
          <a:ln w="19050">
            <a:solidFill>
              <a:srgbClr val="9900CC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показателях бюджетной сметы размещается </a:t>
            </a: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несмотря на наличие показателей плановых периодов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" y="2535649"/>
            <a:ext cx="461665" cy="46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4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501900" y="3967"/>
            <a:ext cx="3263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Состав размещаемой информации </a:t>
            </a:r>
          </a:p>
          <a:p>
            <a:pPr algn="r"/>
            <a:r>
              <a:rPr lang="ru-RU" sz="1200" b="1" dirty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на сайте bus.gov.ru </a:t>
            </a: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6480"/>
            <a:ext cx="1319729" cy="381000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859904649"/>
              </p:ext>
            </p:extLst>
          </p:nvPr>
        </p:nvGraphicFramePr>
        <p:xfrm>
          <a:off x="119693" y="491326"/>
          <a:ext cx="5562600" cy="1969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2504732"/>
            <a:ext cx="421611" cy="42161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9392" y="2283912"/>
            <a:ext cx="5113070" cy="862513"/>
          </a:xfrm>
          <a:prstGeom prst="rect">
            <a:avLst/>
          </a:prstGeom>
          <a:gradFill flip="none" rotWithShape="1">
            <a:lin ang="2700000" scaled="1"/>
            <a:tileRect/>
          </a:gradFill>
          <a:ln w="19050">
            <a:solidFill>
              <a:srgbClr val="9900CC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наличие/отсутствие Информации об операциях с целевыми средствами учитывается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рейтинге субъектов Российской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Федерации, рекомендуем в начале финансового года проставить учреждению признак </a:t>
            </a:r>
            <a:r>
              <a:rPr lang="ru-RU" sz="1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недоведения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целевых средств «ДА», а при подписании Соглашения о предоставлении целевой субсидии изменить признак на «НЕТ».</a:t>
            </a:r>
            <a:endParaRPr lang="ru-RU" sz="1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54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63700" y="3967"/>
            <a:ext cx="4102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Состав размещаемой информации </a:t>
            </a:r>
            <a:endParaRPr lang="ru-RU" sz="1200" b="1" dirty="0" smtClean="0">
              <a:solidFill>
                <a:srgbClr val="11437F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на сайте bus.gov.ru </a:t>
            </a:r>
            <a:endParaRPr lang="ru-RU" sz="1200" b="1" dirty="0">
              <a:solidFill>
                <a:srgbClr val="11437F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6480"/>
            <a:ext cx="1319729" cy="381000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41682169"/>
              </p:ext>
            </p:extLst>
          </p:nvPr>
        </p:nvGraphicFramePr>
        <p:xfrm>
          <a:off x="105833" y="403225"/>
          <a:ext cx="5549900" cy="2562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00" y="2159454"/>
            <a:ext cx="463336" cy="46333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96900" y="1698625"/>
            <a:ext cx="5029200" cy="1384995"/>
          </a:xfrm>
          <a:prstGeom prst="rect">
            <a:avLst/>
          </a:prstGeom>
          <a:gradFill flip="none" rotWithShape="1">
            <a:lin ang="2700000" scaled="1"/>
            <a:tileRect/>
          </a:gradFill>
          <a:ln w="19050">
            <a:solidFill>
              <a:srgbClr val="9900CC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4625" algn="just"/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размещается </a:t>
            </a: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учреждением ежегодно в </a:t>
            </a:r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электронном структурированном </a:t>
            </a: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 с приложением электронных копий </a:t>
            </a:r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документов.</a:t>
            </a:r>
            <a:endParaRPr lang="en-US" sz="10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algn="just"/>
            <a:r>
              <a:rPr lang="en-US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Показатели </a:t>
            </a: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отчетных форм в </a:t>
            </a:r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структурированном </a:t>
            </a: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 </a:t>
            </a:r>
            <a:r>
              <a:rPr lang="ru-RU" sz="105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</a:t>
            </a:r>
            <a:r>
              <a:rPr lang="ru-RU" sz="105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строго соответствовать </a:t>
            </a:r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электронным копиям </a:t>
            </a: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</a:t>
            </a:r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0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4625" algn="just"/>
            <a:r>
              <a:rPr lang="en-US" sz="105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05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 </a:t>
            </a: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копии документов прикладываются в полном составе и объеме, с заполненными реквизитами полей в соответствии с нормативными правовыми актами Российской Федерации и подписями (либо собственноручной подписи должностных (уполномоченных) </a:t>
            </a:r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лиц, </a:t>
            </a: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либо образами электронных подписей).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00" y="2155825"/>
            <a:ext cx="463336" cy="4633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00" y="2159454"/>
            <a:ext cx="463336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0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63700" y="3967"/>
            <a:ext cx="4102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Состав размещаемой информации </a:t>
            </a:r>
            <a:endParaRPr lang="ru-RU" sz="1200" b="1" dirty="0" smtClean="0">
              <a:solidFill>
                <a:srgbClr val="11437F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на сайте bus.gov.ru </a:t>
            </a:r>
            <a:endParaRPr lang="ru-RU" sz="1200" b="1" dirty="0">
              <a:solidFill>
                <a:srgbClr val="11437F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6480"/>
            <a:ext cx="1319729" cy="381000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773638745"/>
              </p:ext>
            </p:extLst>
          </p:nvPr>
        </p:nvGraphicFramePr>
        <p:xfrm>
          <a:off x="63500" y="446811"/>
          <a:ext cx="5638800" cy="27758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00" y="2155825"/>
            <a:ext cx="463336" cy="46333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96900" y="1622425"/>
            <a:ext cx="5104122" cy="1546577"/>
          </a:xfrm>
          <a:prstGeom prst="rect">
            <a:avLst/>
          </a:prstGeom>
          <a:gradFill flip="none" rotWithShape="1">
            <a:lin ang="2700000" scaled="1"/>
            <a:tileRect/>
          </a:gradFill>
          <a:ln w="19050">
            <a:solidFill>
              <a:srgbClr val="9900CC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 федеральных учреждений размещение информации будет осуществляться автоматически из подсистемы управления расходами ГИИС «Электронный бюджет</a:t>
            </a:r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 учреждений субъектов </a:t>
            </a:r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 и </a:t>
            </a: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образований сообщение о дате начала </a:t>
            </a:r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размещения </a:t>
            </a: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о результатах деятельности и об использовании имущества государственными и муниципальными учреждениями по новым форматам </a:t>
            </a:r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отчетный 2022 год </a:t>
            </a:r>
            <a:r>
              <a:rPr lang="ru-RU" sz="105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будет доведено дополнительно</a:t>
            </a: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разделе «Новости» сайта bus.gov.</a:t>
            </a:r>
            <a:r>
              <a:rPr lang="en-US" sz="105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105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10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настоящее время проводится апробация функционала по размещению указанной информации на bus.gov.</a:t>
            </a:r>
            <a:r>
              <a:rPr lang="en-US" sz="10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105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0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42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63700" y="3967"/>
            <a:ext cx="4102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Состав размещаемой информации </a:t>
            </a:r>
            <a:endParaRPr lang="ru-RU" sz="1200" b="1" dirty="0" smtClean="0">
              <a:solidFill>
                <a:srgbClr val="11437F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на сайте bus.gov.ru </a:t>
            </a:r>
            <a:endParaRPr lang="ru-RU" sz="1200" b="1" dirty="0">
              <a:solidFill>
                <a:srgbClr val="11437F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6480"/>
            <a:ext cx="1319729" cy="381000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741107569"/>
              </p:ext>
            </p:extLst>
          </p:nvPr>
        </p:nvGraphicFramePr>
        <p:xfrm>
          <a:off x="63500" y="631825"/>
          <a:ext cx="5638800" cy="27758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885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1233" y="525746"/>
            <a:ext cx="472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2000" b="1" dirty="0" smtClean="0">
                <a:solidFill>
                  <a:srgbClr val="11437F"/>
                </a:solidFill>
                <a:latin typeface="Cambria" panose="02040503050406030204" pitchFamily="18" charset="0"/>
              </a:rPr>
              <a:t>Итоги сверки информации </a:t>
            </a:r>
          </a:p>
          <a:p>
            <a:r>
              <a:rPr lang="ru-RU" altLang="ru-RU" sz="2000" b="1" dirty="0" smtClean="0">
                <a:solidFill>
                  <a:srgbClr val="11437F"/>
                </a:solidFill>
                <a:latin typeface="Cambria" panose="02040503050406030204" pitchFamily="18" charset="0"/>
              </a:rPr>
              <a:t>на официальном сайте</a:t>
            </a:r>
            <a:r>
              <a:rPr lang="en-US" altLang="ru-RU" sz="2000" b="1" dirty="0" smtClean="0">
                <a:solidFill>
                  <a:srgbClr val="11437F"/>
                </a:solidFill>
                <a:latin typeface="Cambria" panose="02040503050406030204" pitchFamily="18" charset="0"/>
              </a:rPr>
              <a:t> </a:t>
            </a:r>
            <a:endParaRPr lang="ru-RU" altLang="ru-RU" sz="2000" b="1" dirty="0" smtClean="0">
              <a:solidFill>
                <a:srgbClr val="11437F"/>
              </a:solidFill>
              <a:latin typeface="Cambria" panose="02040503050406030204" pitchFamily="18" charset="0"/>
            </a:endParaRPr>
          </a:p>
          <a:p>
            <a:r>
              <a:rPr lang="en-US" altLang="ru-RU" sz="2000" b="1" dirty="0" smtClean="0">
                <a:solidFill>
                  <a:srgbClr val="11437F"/>
                </a:solidFill>
                <a:latin typeface="Cambria" panose="02040503050406030204" pitchFamily="18" charset="0"/>
              </a:rPr>
              <a:t>www.bus.gov.ru </a:t>
            </a:r>
            <a:r>
              <a:rPr lang="ru-RU" sz="20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на 01.07.2023</a:t>
            </a:r>
            <a:endParaRPr lang="ru-RU" sz="20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tomsk.roskazna.gov.ru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г.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Томск, август 2023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1233" y="2566362"/>
            <a:ext cx="4114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rgbClr val="11437F"/>
                </a:solidFill>
              </a:rPr>
              <a:t>Барило Ольга Леонидовна</a:t>
            </a:r>
            <a:endParaRPr lang="ru-RU" sz="1000" dirty="0">
              <a:solidFill>
                <a:srgbClr val="11437F"/>
              </a:solidFill>
            </a:endParaRPr>
          </a:p>
          <a:p>
            <a:r>
              <a:rPr lang="ru-RU" sz="800" dirty="0">
                <a:solidFill>
                  <a:srgbClr val="11437F"/>
                </a:solidFill>
              </a:rPr>
              <a:t>Начальник отдела бюджетного учета и отчетности по операциям бюджетов </a:t>
            </a:r>
          </a:p>
          <a:p>
            <a:r>
              <a:rPr lang="ru-RU" sz="800" dirty="0">
                <a:solidFill>
                  <a:srgbClr val="11437F"/>
                </a:solidFill>
              </a:rPr>
              <a:t>УФК по Томской области – главный </a:t>
            </a:r>
            <a:r>
              <a:rPr lang="ru-RU" sz="800" dirty="0" smtClean="0">
                <a:solidFill>
                  <a:srgbClr val="11437F"/>
                </a:solidFill>
              </a:rPr>
              <a:t>бухгалтер</a:t>
            </a:r>
            <a:endParaRPr lang="ru-RU" sz="800" dirty="0">
              <a:solidFill>
                <a:srgbClr val="11437F"/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6480"/>
            <a:ext cx="1319729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53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63700" y="3967"/>
            <a:ext cx="4102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Итоги сверки информации </a:t>
            </a:r>
          </a:p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на сайте bus.gov.ru </a:t>
            </a:r>
            <a:endParaRPr lang="ru-RU" sz="1200" b="1" dirty="0">
              <a:solidFill>
                <a:srgbClr val="11437F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6480"/>
            <a:ext cx="1319729" cy="381000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 rotWithShape="1">
          <a:blip r:embed="rId4"/>
          <a:srcRect l="933" t="18564" r="1345" b="11307"/>
          <a:stretch/>
        </p:blipFill>
        <p:spPr bwMode="auto">
          <a:xfrm>
            <a:off x="63500" y="479425"/>
            <a:ext cx="5638800" cy="2658110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2191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63700" y="3967"/>
            <a:ext cx="4102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Итоги сверки информации </a:t>
            </a:r>
          </a:p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на сайте bus.gov.ru </a:t>
            </a:r>
            <a:endParaRPr lang="ru-RU" sz="1200" b="1" dirty="0">
              <a:solidFill>
                <a:srgbClr val="11437F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6480"/>
            <a:ext cx="1319729" cy="381000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7369466"/>
              </p:ext>
            </p:extLst>
          </p:nvPr>
        </p:nvGraphicFramePr>
        <p:xfrm>
          <a:off x="63501" y="555627"/>
          <a:ext cx="5638799" cy="2405856"/>
        </p:xfrm>
        <a:graphic>
          <a:graphicData uri="http://schemas.openxmlformats.org/drawingml/2006/table">
            <a:tbl>
              <a:tblPr/>
              <a:tblGrid>
                <a:gridCol w="849681"/>
                <a:gridCol w="540707"/>
                <a:gridCol w="463463"/>
                <a:gridCol w="429996"/>
                <a:gridCol w="407197"/>
                <a:gridCol w="413098"/>
                <a:gridCol w="455886"/>
                <a:gridCol w="402772"/>
                <a:gridCol w="407197"/>
                <a:gridCol w="413098"/>
                <a:gridCol w="442606"/>
                <a:gridCol w="413098"/>
              </a:tblGrid>
              <a:tr h="7619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учреждений, осуществляющих </a:t>
                      </a:r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деятельность</a:t>
                      </a:r>
                    </a:p>
                    <a:p>
                      <a:pPr algn="ctr" fontAlgn="ctr"/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</a:t>
                      </a:r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территории субъекта РФ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учреждений с отражением признака </a:t>
                      </a:r>
                      <a:r>
                        <a:rPr lang="ru-RU" sz="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недоведения</a:t>
                      </a:r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гос</a:t>
                      </a:r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задания </a:t>
                      </a:r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текущем отчетном периоде "нет"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размещенной информации </a:t>
                      </a:r>
                      <a:b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 гос</a:t>
                      </a:r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задании</a:t>
                      </a:r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отклонение </a:t>
                      </a:r>
                      <a:b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(гр. 3 - гр.4)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учреждений </a:t>
                      </a:r>
                      <a:endParaRPr lang="ru-RU" sz="5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 </a:t>
                      </a:r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отражением признака </a:t>
                      </a:r>
                      <a:r>
                        <a:rPr lang="ru-RU" sz="5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недоведения</a:t>
                      </a:r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целевых средств "нет"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размещенной информации </a:t>
                      </a:r>
                      <a:b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 операциях </a:t>
                      </a:r>
                      <a:endParaRPr lang="ru-RU" sz="5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 </a:t>
                      </a:r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целевыми средствами бюджета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отклонение </a:t>
                      </a:r>
                      <a:b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(гр. 6 - гр.7)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размещенной информации о ПФХД учреждения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отклонение </a:t>
                      </a:r>
                      <a:b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(гр. 2 - гр.9)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размещенной информации </a:t>
                      </a:r>
                      <a:endParaRPr lang="ru-RU" sz="5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 </a:t>
                      </a:r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показателях бюджетной сметы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отклонение </a:t>
                      </a:r>
                      <a:b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(гр. 2 - гр.11)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817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1591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Общее количество учреждений, из них: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</a:t>
                      </a:r>
                      <a:r>
                        <a:rPr lang="en-US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</a:t>
                      </a:r>
                      <a:r>
                        <a:rPr lang="en-US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</a:t>
                      </a:r>
                      <a:r>
                        <a:rPr lang="en-US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</a:t>
                      </a:r>
                      <a:r>
                        <a:rPr lang="en-US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</a:t>
                      </a:r>
                      <a:r>
                        <a:rPr lang="en-US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</a:t>
                      </a:r>
                      <a:r>
                        <a:rPr lang="en-US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235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759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 По федеральному уровню бюджета, в том числе: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09942"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казенные учреждения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109942"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бюджетные учреждения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92351"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автономные учреждения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1978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 По региональному уровню бюджета, в том числе: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250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164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168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87954"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казенные учреждения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87954"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бюджетные учреждения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87954"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автономные учреждения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1891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 По местному уровню бюджета, в том числе: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</a:t>
                      </a:r>
                      <a:r>
                        <a:rPr lang="en-US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  <a:r>
                        <a:rPr lang="en-US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  <a:r>
                        <a:rPr lang="en-US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</a:t>
                      </a:r>
                      <a:r>
                        <a:rPr lang="en-US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</a:t>
                      </a:r>
                      <a:r>
                        <a:rPr lang="en-US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</a:t>
                      </a:r>
                      <a:r>
                        <a:rPr lang="en-US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131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87954"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казенные учреждения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136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131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87954"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бюджетные учреждения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</a:t>
                      </a:r>
                      <a:r>
                        <a:rPr lang="en-US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r>
                        <a:rPr lang="en-US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</a:t>
                      </a:r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</a:t>
                      </a:r>
                      <a:r>
                        <a:rPr lang="en-US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</a:t>
                      </a:r>
                      <a:r>
                        <a:rPr lang="en-US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</a:t>
                      </a:r>
                      <a:r>
                        <a:rPr lang="en-US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</a:t>
                      </a:r>
                      <a:r>
                        <a:rPr lang="en-US" sz="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87954">
                <a:tc>
                  <a:txBody>
                    <a:bodyPr/>
                    <a:lstStyle/>
                    <a:p>
                      <a:pPr algn="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автономные учреждения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238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238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238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235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223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238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3745" marR="3745" marT="37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3745" marR="3745" marT="37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24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63700" y="3967"/>
            <a:ext cx="4102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Итоги сверки информации </a:t>
            </a:r>
          </a:p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на сайте bus.gov.ru </a:t>
            </a:r>
            <a:endParaRPr lang="ru-RU" sz="1200" b="1" dirty="0">
              <a:solidFill>
                <a:srgbClr val="11437F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6480"/>
            <a:ext cx="1319729" cy="381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92100" y="465632"/>
            <a:ext cx="5181600" cy="1080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учреждений, представивших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информацию:</a:t>
            </a:r>
          </a:p>
          <a:p>
            <a:pPr marL="171450" lvl="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полном объеме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100%) –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75;</a:t>
            </a:r>
          </a:p>
          <a:p>
            <a:pPr marL="171450" lvl="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более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50% информации –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933;</a:t>
            </a:r>
          </a:p>
          <a:p>
            <a:pPr marL="171450" lvl="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менее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50% информации –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7;</a:t>
            </a:r>
          </a:p>
          <a:p>
            <a:pPr marL="171450" lvl="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</a:t>
            </a: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представивших информацию (0%) – </a:t>
            </a:r>
            <a:r>
              <a:rPr lang="ru-RU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306272"/>
              </p:ext>
            </p:extLst>
          </p:nvPr>
        </p:nvGraphicFramePr>
        <p:xfrm>
          <a:off x="292100" y="1698625"/>
          <a:ext cx="5187950" cy="1235808"/>
        </p:xfrm>
        <a:graphic>
          <a:graphicData uri="http://schemas.openxmlformats.org/drawingml/2006/table">
            <a:tbl>
              <a:tblPr firstRow="1" firstCol="1" bandRow="1"/>
              <a:tblGrid>
                <a:gridCol w="2621137"/>
                <a:gridCol w="1283658"/>
                <a:gridCol w="1283155"/>
              </a:tblGrid>
              <a:tr h="3380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24" marR="543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Количество учреждений, 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24" marR="543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Удельный вес учреждений, 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24" marR="543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380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Соответствие размещаемой информации на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сайте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bus.gov.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24" marR="543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745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24" marR="543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85,0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24" marR="543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766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Несоответствие размещаемой информации на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сайте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bus.gov.</a:t>
                      </a:r>
                      <a:r>
                        <a:rPr lang="en-US" sz="11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</a:t>
                      </a:r>
                      <a:endParaRPr lang="ru-RU" sz="1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24" marR="543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24" marR="543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15,0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24" marR="543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00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Итого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24" marR="543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87</a:t>
                      </a:r>
                      <a:r>
                        <a:rPr lang="en-US" sz="1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24" marR="543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100,0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324" marR="543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782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63700" y="3967"/>
            <a:ext cx="4102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Обзор выявленных ошибок при размещении информации на сайте bus.gov.ru </a:t>
            </a:r>
            <a:endParaRPr lang="ru-RU" sz="1200" b="1" dirty="0">
              <a:solidFill>
                <a:srgbClr val="11437F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63500" y="258637"/>
            <a:ext cx="56134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6480"/>
            <a:ext cx="1319729" cy="381000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3500" y="621385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71799"/>
              </p:ext>
            </p:extLst>
          </p:nvPr>
        </p:nvGraphicFramePr>
        <p:xfrm>
          <a:off x="139700" y="563346"/>
          <a:ext cx="5486400" cy="2583079"/>
        </p:xfrm>
        <a:graphic>
          <a:graphicData uri="http://schemas.openxmlformats.org/drawingml/2006/table">
            <a:tbl>
              <a:tblPr firstRow="1" firstCol="1" bandRow="1"/>
              <a:tblGrid>
                <a:gridCol w="914400"/>
                <a:gridCol w="228600"/>
                <a:gridCol w="4343400"/>
              </a:tblGrid>
              <a:tr h="1624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Объект сверки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Характеристика ошибок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2495">
                <a:tc row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Общая информация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Отсутствие актуальных </a:t>
                      </a: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учредительных и распорядительных </a:t>
                      </a: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документов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4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Отсутствие на сайте актуальных контактных данных 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7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Отсутствие у сотрудников учреждений технической возможности работы в личном кабинете (несвоевременное получение ЭЦП)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3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Отсутствие</a:t>
                      </a:r>
                      <a:r>
                        <a:rPr lang="ru-RU" sz="8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текущем финансовом году актуальных признаков </a:t>
                      </a:r>
                      <a:r>
                        <a:rPr lang="ru-RU" sz="8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недоведения</a:t>
                      </a:r>
                      <a:r>
                        <a:rPr lang="ru-RU" sz="8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гос.задания</a:t>
                      </a:r>
                      <a:r>
                        <a:rPr lang="ru-RU" sz="8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целевых средств у учреждений, находящихся в процессе ликвидации (реорганизации)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495">
                <a:tc row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Информация о государственном задании и его исполнении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Несоответствие справочнику наименования </a:t>
                      </a: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муниципальных </a:t>
                      </a: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услуг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2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 оказании платных услуг не </a:t>
                      </a: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заполнены </a:t>
                      </a: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тарифы, НПА, устанавливающие размер тарифов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4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</a:t>
                      </a: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заполнены </a:t>
                      </a: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НПА, регулирующие порядок оказания услуг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3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Требования к отчету об исполнении </a:t>
                      </a:r>
                      <a:r>
                        <a:rPr lang="ru-RU" sz="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гос.задания</a:t>
                      </a: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отражены не в полном </a:t>
                      </a: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объеме (сроки, периодичность)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319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Информация об операциях с целевыми средствами из бюджета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Учредителем неверно проставлен признак </a:t>
                      </a:r>
                      <a:r>
                        <a:rPr lang="ru-RU" sz="8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недоведения</a:t>
                      </a: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целевых средств у подведомственного учреждения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3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 приложена ф.0501016 «Сведения об операциях с целевыми субсидиями, предоставленному государственному учреждению»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3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строке «Сумма планируемых поступлений на осуществление бюджетных инвестиций, ВСЕГО» отражены данные по предоставляемым субсидиям на иные цели</a:t>
                      </a: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612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63700" y="3967"/>
            <a:ext cx="4102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Обзор выявленных ошибок при размещении информации на сайте bus.gov.ru </a:t>
            </a:r>
            <a:endParaRPr lang="ru-RU" sz="1200" b="1" dirty="0">
              <a:solidFill>
                <a:srgbClr val="11437F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70632" y="270525"/>
            <a:ext cx="5638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6480"/>
            <a:ext cx="1319729" cy="381000"/>
          </a:xfrm>
          <a:prstGeom prst="rect">
            <a:avLst/>
          </a:prstGeom>
        </p:spPr>
      </p:pic>
      <p:pic>
        <p:nvPicPr>
          <p:cNvPr id="12" name="Рисунок 11"/>
          <p:cNvPicPr/>
          <p:nvPr/>
        </p:nvPicPr>
        <p:blipFill rotWithShape="1">
          <a:blip r:embed="rId4"/>
          <a:srcRect l="11867" t="58666" r="16161" b="10314"/>
          <a:stretch/>
        </p:blipFill>
        <p:spPr bwMode="auto">
          <a:xfrm>
            <a:off x="198963" y="2003426"/>
            <a:ext cx="5373688" cy="1219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976064" y="563062"/>
            <a:ext cx="3888036" cy="296777"/>
          </a:xfrm>
          <a:prstGeom prst="round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операциях с целевыми средствами из бюджета </a:t>
            </a:r>
            <a:endParaRPr lang="ru-RU" sz="1000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3500" y="957712"/>
            <a:ext cx="3505200" cy="43611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операциях с бюджетными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инвестициями</a:t>
            </a:r>
          </a:p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объектам капитального строительства и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недвижимого имущества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(КФО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82741" y="958155"/>
            <a:ext cx="2019559" cy="43567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операциях с субсидиями на иные цели (КФО 5)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трелка углом 16"/>
          <p:cNvSpPr/>
          <p:nvPr/>
        </p:nvSpPr>
        <p:spPr>
          <a:xfrm rot="5400000">
            <a:off x="4988794" y="631836"/>
            <a:ext cx="211236" cy="398343"/>
          </a:xfrm>
          <a:prstGeom prst="bentArrow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Стрелка углом 19"/>
          <p:cNvSpPr/>
          <p:nvPr/>
        </p:nvSpPr>
        <p:spPr>
          <a:xfrm rot="5400000" flipV="1">
            <a:off x="625481" y="620608"/>
            <a:ext cx="211236" cy="420798"/>
          </a:xfrm>
          <a:prstGeom prst="bentArrow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3500" y="1434038"/>
            <a:ext cx="5638799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!!!</a:t>
            </a:r>
            <a:r>
              <a:rPr lang="ru-RU" sz="1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 </a:t>
            </a:r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строке </a:t>
            </a:r>
            <a:r>
              <a:rPr lang="ru-RU" sz="1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Сумма планируемых поступлений на осуществление бюджетных инвестиций, ВСЕГО» заполняются данные </a:t>
            </a:r>
            <a:r>
              <a:rPr lang="ru-RU" sz="10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только</a:t>
            </a:r>
            <a:r>
              <a:rPr lang="ru-RU" sz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0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части отражения </a:t>
            </a:r>
            <a:r>
              <a:rPr lang="ru-RU" sz="10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объектов </a:t>
            </a:r>
            <a:r>
              <a:rPr lang="ru-RU" sz="10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капитального строительства и приобретаемого недвижимого </a:t>
            </a:r>
            <a:r>
              <a:rPr lang="ru-RU" sz="10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имущества</a:t>
            </a:r>
          </a:p>
        </p:txBody>
      </p:sp>
      <p:sp>
        <p:nvSpPr>
          <p:cNvPr id="5" name="Овал 4"/>
          <p:cNvSpPr/>
          <p:nvPr/>
        </p:nvSpPr>
        <p:spPr>
          <a:xfrm>
            <a:off x="4787900" y="2232025"/>
            <a:ext cx="685799" cy="3809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4787900" y="2232025"/>
            <a:ext cx="6858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71931" y="2689225"/>
            <a:ext cx="365334" cy="152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85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63700" y="3967"/>
            <a:ext cx="4102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Обзор выявленных ошибок при размещении информации на сайте bus.gov.ru </a:t>
            </a:r>
            <a:endParaRPr lang="ru-RU" sz="1200" b="1" dirty="0">
              <a:solidFill>
                <a:srgbClr val="11437F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25400" y="258672"/>
            <a:ext cx="57150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6480"/>
            <a:ext cx="1319729" cy="381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46" y="464771"/>
            <a:ext cx="421611" cy="421611"/>
          </a:xfrm>
          <a:prstGeom prst="rect">
            <a:avLst/>
          </a:prstGeom>
        </p:spPr>
      </p:pic>
      <p:sp>
        <p:nvSpPr>
          <p:cNvPr id="11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0800" y="2443830"/>
            <a:ext cx="5652199" cy="762000"/>
          </a:xfrm>
          <a:prstGeom prst="roundRect">
            <a:avLst>
              <a:gd name="adj" fmla="val 4482"/>
            </a:avLst>
          </a:prstGeom>
          <a:noFill/>
          <a:ln w="952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операциях с субсидиями на иные цели </a:t>
            </a:r>
            <a:r>
              <a:rPr lang="ru-RU" sz="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заполняется по показателям </a:t>
            </a:r>
            <a:r>
              <a:rPr lang="ru-RU" sz="9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плановых поступлений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код КОСГУ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аналитическому подвиду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150) в разрезе кодов целей субсидий,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наименований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сумм,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подведением итоговой суммы операций с субсидиями на иные цели. </a:t>
            </a:r>
          </a:p>
          <a:p>
            <a:pPr algn="ctr">
              <a:spcBef>
                <a:spcPts val="600"/>
              </a:spcBef>
            </a:pPr>
            <a:r>
              <a:rPr lang="ru-RU" sz="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по каждому виду Информации подводятся отдельно и между собой </a:t>
            </a:r>
            <a:r>
              <a:rPr lang="ru-RU" sz="900" b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sz="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суммируются</a:t>
            </a:r>
            <a:r>
              <a:rPr lang="ru-RU" sz="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9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3100" y="493688"/>
            <a:ext cx="4648200" cy="296777"/>
          </a:xfrm>
          <a:prstGeom prst="round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операциях с целевыми средствами из бюджета </a:t>
            </a:r>
            <a:endParaRPr lang="ru-RU" sz="1000" b="1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65632"/>
            <a:ext cx="421611" cy="4216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8750" y="907060"/>
            <a:ext cx="5448300" cy="1446550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заполнении Информации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операциях 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осуществление бюджетных инвестиций обязательно 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</a:t>
            </a:r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контрольных </a:t>
            </a:r>
            <a:r>
              <a:rPr lang="ru-RU" sz="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соотношений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28600" indent="-228600" algn="just">
              <a:buAutoNum type="arabicPeriod"/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строки «Сумма планируемых поступлений на осуществление бюджетных инвестиций,</a:t>
            </a:r>
          </a:p>
          <a:p>
            <a:pPr algn="just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ВСЕГО» = показателю строки «В объекты капитального строительства и приобретаемого недвижимого имущества»;</a:t>
            </a:r>
          </a:p>
          <a:p>
            <a:pPr algn="just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Показатель строки «В объекты капитального строительства и приобретаемого недвижимого имущества» = показатель строки «Из них в объекты капитального строительства» + показатель строки «Из них объекты приобретаемого недвижимого имущества»;</a:t>
            </a:r>
          </a:p>
          <a:p>
            <a:pPr algn="just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Показатель строки «Из них в объекты капитального строительства» = сумме показателей итоговых строк по наименованию объекта;</a:t>
            </a:r>
          </a:p>
          <a:p>
            <a:pPr algn="just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Показатель строки «Из них в объекты приобретаемого недвижимого имущества» = сумме показателей итоговых строк по наименованию объекта.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39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63700" y="3967"/>
            <a:ext cx="4102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Обзор выявленных ошибок при размещении информации на сайте bus.gov.ru </a:t>
            </a:r>
            <a:endParaRPr lang="ru-RU" sz="1200" b="1" dirty="0">
              <a:solidFill>
                <a:srgbClr val="11437F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49930" y="262122"/>
            <a:ext cx="56896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6480"/>
            <a:ext cx="1319729" cy="381000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857249" y="489895"/>
            <a:ext cx="4051300" cy="230407"/>
          </a:xfrm>
          <a:prstGeom prst="round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операциях с целевыми средствами из бюджета </a:t>
            </a:r>
            <a:endParaRPr lang="ru-RU" sz="105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3499" y="862859"/>
            <a:ext cx="1752601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!!! </a:t>
            </a:r>
            <a:r>
              <a:rPr lang="ru-RU" sz="9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случае если бюджетные инвестиции в объекты капитального </a:t>
            </a:r>
            <a:r>
              <a:rPr lang="ru-RU" sz="9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строительства (недвижимого имущества) не </a:t>
            </a:r>
            <a:r>
              <a:rPr lang="ru-RU" sz="9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планируются, необходимо проставить признак «Бюджетные </a:t>
            </a:r>
            <a:r>
              <a:rPr lang="ru-RU" sz="9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инвестиции </a:t>
            </a:r>
            <a:r>
              <a:rPr lang="ru-RU" sz="9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объекты капитального строительства не планируются»</a:t>
            </a:r>
            <a:r>
              <a:rPr lang="ru-RU" sz="900" dirty="0" smtClean="0">
                <a:latin typeface="Times New Roman" panose="02020603050405020304" pitchFamily="18" charset="0"/>
              </a:rPr>
              <a:t> или </a:t>
            </a:r>
            <a:r>
              <a:rPr lang="ru-RU" sz="9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«Бюджетные инвестиции в объекты </a:t>
            </a:r>
            <a:r>
              <a:rPr lang="ru-RU" sz="9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недвижимого имущества не </a:t>
            </a:r>
            <a:r>
              <a:rPr lang="ru-RU" sz="9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планируются</a:t>
            </a:r>
            <a:r>
              <a:rPr lang="ru-RU" sz="9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r>
              <a:rPr lang="ru-RU" sz="900" dirty="0">
                <a:latin typeface="Times New Roman" panose="02020603050405020304" pitchFamily="18" charset="0"/>
              </a:rPr>
              <a:t>.  </a:t>
            </a:r>
            <a:r>
              <a:rPr lang="ru-RU" sz="900" dirty="0" smtClean="0">
                <a:latin typeface="Times New Roman" panose="02020603050405020304" pitchFamily="18" charset="0"/>
              </a:rPr>
              <a:t>      При </a:t>
            </a:r>
            <a:r>
              <a:rPr lang="ru-RU" sz="900" dirty="0">
                <a:latin typeface="Times New Roman" panose="02020603050405020304" pitchFamily="18" charset="0"/>
              </a:rPr>
              <a:t>этом поля </a:t>
            </a:r>
            <a:r>
              <a:rPr lang="ru-RU" sz="900" dirty="0" smtClean="0">
                <a:latin typeface="Times New Roman" panose="02020603050405020304" pitchFamily="18" charset="0"/>
              </a:rPr>
              <a:t>«</a:t>
            </a:r>
            <a:r>
              <a:rPr lang="ru-RU" sz="900" dirty="0">
                <a:latin typeface="Times New Roman" panose="02020603050405020304" pitchFamily="18" charset="0"/>
              </a:rPr>
              <a:t>Наименование объекта» и «Сумма» </a:t>
            </a:r>
            <a:r>
              <a:rPr lang="ru-RU" sz="900" dirty="0" smtClean="0">
                <a:latin typeface="Times New Roman" panose="02020603050405020304" pitchFamily="18" charset="0"/>
              </a:rPr>
              <a:t>станут </a:t>
            </a:r>
            <a:r>
              <a:rPr lang="ru-RU" sz="900" dirty="0">
                <a:latin typeface="Times New Roman" panose="02020603050405020304" pitchFamily="18" charset="0"/>
              </a:rPr>
              <a:t>недоступными для </a:t>
            </a:r>
            <a:r>
              <a:rPr lang="ru-RU" sz="900" dirty="0" smtClean="0">
                <a:latin typeface="Times New Roman" panose="02020603050405020304" pitchFamily="18" charset="0"/>
              </a:rPr>
              <a:t>заполнения.</a:t>
            </a:r>
            <a:endParaRPr lang="ru-RU" sz="900" dirty="0"/>
          </a:p>
        </p:txBody>
      </p:sp>
      <p:pic>
        <p:nvPicPr>
          <p:cNvPr id="13" name="Рисунок 12"/>
          <p:cNvPicPr/>
          <p:nvPr/>
        </p:nvPicPr>
        <p:blipFill rotWithShape="1">
          <a:blip r:embed="rId4"/>
          <a:srcRect l="24914" t="13544" r="21242" b="9773"/>
          <a:stretch/>
        </p:blipFill>
        <p:spPr bwMode="auto">
          <a:xfrm>
            <a:off x="1892300" y="774392"/>
            <a:ext cx="3785179" cy="2395393"/>
          </a:xfrm>
          <a:prstGeom prst="rect">
            <a:avLst/>
          </a:prstGeom>
          <a:ln w="19050"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Овал 5"/>
          <p:cNvSpPr/>
          <p:nvPr/>
        </p:nvSpPr>
        <p:spPr>
          <a:xfrm>
            <a:off x="1892300" y="1470025"/>
            <a:ext cx="19812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892300" y="1969261"/>
            <a:ext cx="1981200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7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63700" y="3967"/>
            <a:ext cx="4102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Обзор выявленных ошибок при размещении информации на сайте bus.gov.ru </a:t>
            </a:r>
            <a:endParaRPr lang="ru-RU" sz="1200" b="1" dirty="0">
              <a:solidFill>
                <a:srgbClr val="11437F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29633" y="248680"/>
            <a:ext cx="56896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6480"/>
            <a:ext cx="1319729" cy="381000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3500" y="621385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743914"/>
              </p:ext>
            </p:extLst>
          </p:nvPr>
        </p:nvGraphicFramePr>
        <p:xfrm>
          <a:off x="139700" y="555625"/>
          <a:ext cx="5579533" cy="2495985"/>
        </p:xfrm>
        <a:graphic>
          <a:graphicData uri="http://schemas.openxmlformats.org/drawingml/2006/table">
            <a:tbl>
              <a:tblPr firstRow="1" firstCol="1" bandRow="1"/>
              <a:tblGrid>
                <a:gridCol w="852429"/>
                <a:gridCol w="309974"/>
                <a:gridCol w="4417130"/>
              </a:tblGrid>
              <a:tr h="2375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Объект сверки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Характеристика ошибок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6245">
                <a:tc row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Бухгалтерская отчетность</a:t>
                      </a:r>
                    </a:p>
                  </a:txBody>
                  <a:tcPr marL="21720" marR="21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Отчетные формы размещены в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несоответствующем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периоде.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!!! </a:t>
                      </a:r>
                      <a:r>
                        <a:rPr lang="ru-RU" sz="9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Плановые документы на 2023 год должны быть размещены в периоде </a:t>
                      </a:r>
                      <a:r>
                        <a:rPr lang="ru-RU" sz="900" b="1" i="1" u="sng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900" b="1" i="1" u="sng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2023 год</a:t>
                      </a:r>
                      <a:r>
                        <a:rPr lang="ru-RU" sz="9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фактические документы за отчетный </a:t>
                      </a:r>
                      <a:r>
                        <a:rPr lang="ru-RU" sz="9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900" b="1" i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год - в периоде </a:t>
                      </a:r>
                      <a:r>
                        <a:rPr lang="ru-RU" sz="900" b="1" i="1" u="sng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2022 год</a:t>
                      </a:r>
                      <a:endParaRPr lang="ru-RU" sz="900" u="sng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7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Неверная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дата</a:t>
                      </a:r>
                      <a:r>
                        <a:rPr lang="en-US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бухгалтерской отчетности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структурированном файле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7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Структурированный файл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содержит показателей, либо заполнен частично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5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отчетах ф. 0503121/0503721, ф. 0503130/0503730 и в Справке к балансу не заполнены показатели детализированных кодов аналитики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1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Бухгалтерская отчетность содержит</a:t>
                      </a:r>
                      <a:r>
                        <a:rPr lang="ru-RU" sz="9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а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рифметические ошибки (значение по строке 200 «Итого» не соответствует значению суммы строк этого раздела и т.д.)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7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отчете ф.0503127/0503737 значения строк 450 и 500 не равны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3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структурированном файле формы 0503737 отражены данные не по всем КФО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форме 0503737 отсутствует показатель по КВР 247 «Закупка энергетических ресурсов». </a:t>
                      </a:r>
                    </a:p>
                    <a:p>
                      <a:pPr algn="just"/>
                      <a:r>
                        <a:rPr lang="ru-RU" sz="900" b="1" i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!!!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i="1" u="non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 пользователей имеется возможность добавлять строки в структурированный файл</a:t>
                      </a:r>
                      <a:endParaRPr lang="ru-RU" sz="900" b="1" i="1" u="non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101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63700" y="3967"/>
            <a:ext cx="4102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Обзор выявленных ошибок при размещении информации на сайте bus.gov.ru </a:t>
            </a:r>
            <a:endParaRPr lang="ru-RU" sz="1200" b="1" dirty="0">
              <a:solidFill>
                <a:srgbClr val="11437F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21167" y="288464"/>
            <a:ext cx="5681133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6480"/>
            <a:ext cx="1319729" cy="381000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3500" y="621385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897202"/>
              </p:ext>
            </p:extLst>
          </p:nvPr>
        </p:nvGraphicFramePr>
        <p:xfrm>
          <a:off x="292100" y="621385"/>
          <a:ext cx="5192898" cy="1549018"/>
        </p:xfrm>
        <a:graphic>
          <a:graphicData uri="http://schemas.openxmlformats.org/drawingml/2006/table">
            <a:tbl>
              <a:tblPr firstRow="1" firstCol="1" bandRow="1"/>
              <a:tblGrid>
                <a:gridCol w="914400"/>
                <a:gridCol w="304800"/>
                <a:gridCol w="3973698"/>
              </a:tblGrid>
              <a:tr h="162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Объект сверки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Характеристика ошибок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2713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Общие замечания</a:t>
                      </a:r>
                    </a:p>
                  </a:txBody>
                  <a:tcPr marL="21720" marR="21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Нечитаемые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скан копии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1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Бухгалтерская отчетность представлена в виде неунифицированной формы с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добавлением каких-либо строк или граф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1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9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сканкопиях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отчетных форм страницы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расположены в разной ориентированности по отношению к друг 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другу, либо отсканированы не все страницы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1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</a:t>
                      </a:r>
                      <a:r>
                        <a:rPr lang="ru-RU" sz="9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риложены 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электронные копии бухгалтерской отчетности другой организации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5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720" marR="217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Отчеты приложены в формате </a:t>
                      </a:r>
                      <a:r>
                        <a:rPr lang="en-US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Excel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" y="2384425"/>
            <a:ext cx="421611" cy="42161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73100" y="2308225"/>
            <a:ext cx="4800600" cy="553998"/>
          </a:xfrm>
          <a:prstGeom prst="rect">
            <a:avLst/>
          </a:prstGeom>
          <a:gradFill flip="none" rotWithShape="1">
            <a:lin ang="2700000" scaled="1"/>
            <a:tileRect/>
          </a:gradFill>
          <a:ln w="19050">
            <a:solidFill>
              <a:srgbClr val="9900CC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ru-RU" sz="1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!!!</a:t>
            </a:r>
            <a:r>
              <a:rPr lang="ru-RU" sz="10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представления информации в электронном структурированном виде или внесения изменений в структурированный файл необходимо нажать кнопку «Сохранить и проверить на нарушения».</a:t>
            </a:r>
            <a:endParaRPr lang="ru-RU" sz="1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32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63700" y="3967"/>
            <a:ext cx="4102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Обзор выявленных ошибок при размещении информации на сайте bus.gov.ru </a:t>
            </a:r>
            <a:endParaRPr lang="ru-RU" sz="1200" b="1" dirty="0">
              <a:solidFill>
                <a:srgbClr val="11437F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63500" y="258637"/>
            <a:ext cx="5588484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6480"/>
            <a:ext cx="1319729" cy="381000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79450" y="735013"/>
            <a:ext cx="576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" name="Рисунок 7"/>
          <p:cNvPicPr/>
          <p:nvPr/>
        </p:nvPicPr>
        <p:blipFill rotWithShape="1">
          <a:blip r:embed="rId4"/>
          <a:srcRect l="13629" t="22520" r="13897"/>
          <a:stretch/>
        </p:blipFill>
        <p:spPr bwMode="auto">
          <a:xfrm>
            <a:off x="63500" y="517546"/>
            <a:ext cx="2552700" cy="1522095"/>
          </a:xfrm>
          <a:prstGeom prst="rect">
            <a:avLst/>
          </a:prstGeom>
          <a:ln w="19050">
            <a:solidFill>
              <a:schemeClr val="accent1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/>
          <p:cNvPicPr/>
          <p:nvPr/>
        </p:nvPicPr>
        <p:blipFill rotWithShape="1">
          <a:blip r:embed="rId5"/>
          <a:srcRect t="11158" b="32147"/>
          <a:stretch/>
        </p:blipFill>
        <p:spPr bwMode="auto">
          <a:xfrm rot="503435">
            <a:off x="2653919" y="685898"/>
            <a:ext cx="2895600" cy="1251585"/>
          </a:xfrm>
          <a:prstGeom prst="rect">
            <a:avLst/>
          </a:prstGeom>
          <a:ln w="22225">
            <a:solidFill>
              <a:schemeClr val="accent1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Овал 4"/>
          <p:cNvSpPr/>
          <p:nvPr/>
        </p:nvSpPr>
        <p:spPr>
          <a:xfrm rot="659894">
            <a:off x="5061613" y="1507899"/>
            <a:ext cx="415647" cy="152400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/>
          <p:nvPr/>
        </p:nvPicPr>
        <p:blipFill rotWithShape="1">
          <a:blip r:embed="rId6"/>
          <a:srcRect t="34681" r="2016" b="30480"/>
          <a:stretch/>
        </p:blipFill>
        <p:spPr bwMode="auto">
          <a:xfrm>
            <a:off x="255905" y="2142048"/>
            <a:ext cx="5293995" cy="1036904"/>
          </a:xfrm>
          <a:prstGeom prst="rect">
            <a:avLst/>
          </a:prstGeom>
          <a:ln w="25400">
            <a:solidFill>
              <a:schemeClr val="accent1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Овал 5"/>
          <p:cNvSpPr/>
          <p:nvPr/>
        </p:nvSpPr>
        <p:spPr>
          <a:xfrm>
            <a:off x="2425700" y="2384425"/>
            <a:ext cx="2895600" cy="7557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 rot="660837">
            <a:off x="3553525" y="1287973"/>
            <a:ext cx="560044" cy="1293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74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"/>
          <p:cNvSpPr/>
          <p:nvPr/>
        </p:nvSpPr>
        <p:spPr>
          <a:xfrm flipV="1">
            <a:off x="24820" y="248413"/>
            <a:ext cx="56896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6480"/>
            <a:ext cx="1319729" cy="381000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79450" y="735013"/>
            <a:ext cx="576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Выноска со стрелкой вниз 6"/>
          <p:cNvSpPr/>
          <p:nvPr/>
        </p:nvSpPr>
        <p:spPr>
          <a:xfrm>
            <a:off x="139700" y="501529"/>
            <a:ext cx="1676398" cy="1120896"/>
          </a:xfrm>
          <a:prstGeom prst="downArrowCallou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признаков </a:t>
            </a:r>
            <a:r>
              <a:rPr lang="ru-RU" sz="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недоведения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средств;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изменений в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информацию и т.д.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с двумя скругленными противолежащими углами 12"/>
          <p:cNvSpPr/>
          <p:nvPr/>
        </p:nvSpPr>
        <p:spPr>
          <a:xfrm>
            <a:off x="107166" y="1698373"/>
            <a:ext cx="1785134" cy="1429098"/>
          </a:xfrm>
          <a:prstGeom prst="round2Diag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Руководство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пользователя по работе в Личном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кабинете Учреждения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представителя</a:t>
            </a:r>
            <a:r>
              <a:rPr lang="en-US" sz="9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Учреждения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Учредителя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9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9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www.</a:t>
            </a: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bus.gov.ru</a:t>
            </a:r>
            <a:r>
              <a:rPr lang="en-US" sz="9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</a:t>
            </a: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Меню/ Документы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  <a:endParaRPr lang="en-US" sz="900" dirty="0" smtClean="0">
              <a:solidFill>
                <a:schemeClr val="tx1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либо</a:t>
            </a:r>
          </a:p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 вопросов и ответов (</a:t>
            </a:r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www.</a:t>
            </a: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bus.gov.ru</a:t>
            </a:r>
            <a:r>
              <a:rPr lang="en-US" sz="9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</a:t>
            </a: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Меню/ </a:t>
            </a: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Вопросы и ответы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  <a:endParaRPr lang="en-US" sz="900" dirty="0">
              <a:solidFill>
                <a:schemeClr val="tx1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Выноска со стрелкой вниз 18"/>
          <p:cNvSpPr/>
          <p:nvPr/>
        </p:nvSpPr>
        <p:spPr>
          <a:xfrm>
            <a:off x="2046720" y="501529"/>
            <a:ext cx="1824758" cy="1120896"/>
          </a:xfrm>
          <a:prstGeom prst="downArrowCallou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 в личный кабинет;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информации;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прикрепление электронных копий документов и т.д.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Выноска со стрелкой вниз 19"/>
          <p:cNvSpPr/>
          <p:nvPr/>
        </p:nvSpPr>
        <p:spPr>
          <a:xfrm>
            <a:off x="4025900" y="501529"/>
            <a:ext cx="1600200" cy="1120896"/>
          </a:xfrm>
          <a:prstGeom prst="downArrowCallou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не получается решить вопрос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с двумя скругленными противолежащими углами 20"/>
          <p:cNvSpPr/>
          <p:nvPr/>
        </p:nvSpPr>
        <p:spPr>
          <a:xfrm>
            <a:off x="2046720" y="1700914"/>
            <a:ext cx="1824759" cy="1423130"/>
          </a:xfrm>
          <a:prstGeom prst="round2Diag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Обращение в техподдержку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US" sz="9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9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www.</a:t>
            </a:r>
            <a:r>
              <a:rPr lang="ru-RU" sz="900" b="1" dirty="0">
                <a:solidFill>
                  <a:srgbClr val="11437F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bus.gov.ru</a:t>
            </a:r>
            <a:r>
              <a:rPr lang="en-US" sz="9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/ </a:t>
            </a:r>
            <a:r>
              <a:rPr lang="ru-RU" sz="9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страница </a:t>
            </a:r>
            <a:r>
              <a:rPr lang="ru-RU" sz="9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Личного кабинета учреждения</a:t>
            </a:r>
            <a:r>
              <a:rPr lang="ru-RU" sz="9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нажмите на гиперссылку </a:t>
            </a:r>
            <a:r>
              <a:rPr lang="ru-RU" sz="9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«Отправить заявку в </a:t>
            </a:r>
            <a:r>
              <a:rPr lang="ru-RU" sz="9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техподдержку»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</a:p>
          <a:p>
            <a:pPr algn="just"/>
            <a:r>
              <a:rPr lang="en-US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ru-RU" sz="9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либо </a:t>
            </a:r>
            <a:endParaRPr lang="en-US" sz="900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9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звонок группе </a:t>
            </a:r>
            <a:r>
              <a:rPr lang="ru-RU" sz="9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 </a:t>
            </a:r>
            <a:r>
              <a:rPr lang="ru-RU" sz="9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номер горячей </a:t>
            </a:r>
            <a:r>
              <a:rPr lang="ru-RU" sz="9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линии </a:t>
            </a:r>
            <a:endParaRPr lang="en-US" sz="900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8-800-30-10-777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с двумя скругленными противолежащими углами 22"/>
          <p:cNvSpPr/>
          <p:nvPr/>
        </p:nvSpPr>
        <p:spPr>
          <a:xfrm>
            <a:off x="4025899" y="1698373"/>
            <a:ext cx="1600201" cy="1425671"/>
          </a:xfrm>
          <a:prstGeom prst="round2DiagRect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Обратитесь к своему куратору – сотруднику УФК по Томской области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900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9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tomsk.roskazna</a:t>
            </a: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.gov.ru</a:t>
            </a:r>
            <a:r>
              <a:rPr lang="en-US" sz="9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/</a:t>
            </a:r>
          </a:p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Документы/</a:t>
            </a:r>
            <a:endParaRPr lang="en-US" sz="900" b="1" dirty="0">
              <a:solidFill>
                <a:schemeClr val="tx1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Учет</a:t>
            </a:r>
            <a:r>
              <a:rPr lang="en-US" sz="9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</a:t>
            </a:r>
            <a:r>
              <a:rPr lang="en-US" sz="9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отчетность/ Материалы совещания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49500" y="78480"/>
            <a:ext cx="33419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Помощь в работе на </a:t>
            </a:r>
            <a:r>
              <a:rPr lang="ru-RU" sz="1200" b="1" dirty="0">
                <a:solidFill>
                  <a:srgbClr val="11437F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сайте bus.gov.ru </a:t>
            </a:r>
          </a:p>
        </p:txBody>
      </p:sp>
    </p:spTree>
    <p:extLst>
      <p:ext uri="{BB962C8B-B14F-4D97-AF65-F5344CB8AC3E}">
        <p14:creationId xmlns:p14="http://schemas.microsoft.com/office/powerpoint/2010/main" val="212309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2100" y="1277932"/>
            <a:ext cx="378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200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6480"/>
            <a:ext cx="1319729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61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7495</TotalTime>
  <Words>2439</Words>
  <Application>Microsoft Office PowerPoint</Application>
  <PresentationFormat>Произвольный</PresentationFormat>
  <Paragraphs>425</Paragraphs>
  <Slides>23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Calibri</vt:lpstr>
      <vt:lpstr>Cambria</vt:lpstr>
      <vt:lpstr>Segoe UI Light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Барило Ольга Леонидовна</cp:lastModifiedBy>
  <cp:revision>284</cp:revision>
  <dcterms:created xsi:type="dcterms:W3CDTF">2019-07-31T16:47:50Z</dcterms:created>
  <dcterms:modified xsi:type="dcterms:W3CDTF">2023-08-25T10:05:20Z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